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53"/>
  </p:notesMasterIdLst>
  <p:sldIdLst>
    <p:sldId id="289" r:id="rId3"/>
    <p:sldId id="290" r:id="rId4"/>
    <p:sldId id="365" r:id="rId5"/>
    <p:sldId id="288" r:id="rId6"/>
    <p:sldId id="291" r:id="rId7"/>
    <p:sldId id="292" r:id="rId8"/>
    <p:sldId id="293" r:id="rId9"/>
    <p:sldId id="296" r:id="rId10"/>
    <p:sldId id="298" r:id="rId11"/>
    <p:sldId id="328" r:id="rId12"/>
    <p:sldId id="351" r:id="rId13"/>
    <p:sldId id="352" r:id="rId14"/>
    <p:sldId id="355" r:id="rId15"/>
    <p:sldId id="353" r:id="rId16"/>
    <p:sldId id="354" r:id="rId17"/>
    <p:sldId id="357" r:id="rId18"/>
    <p:sldId id="330" r:id="rId19"/>
    <p:sldId id="299" r:id="rId20"/>
    <p:sldId id="360" r:id="rId21"/>
    <p:sldId id="362" r:id="rId22"/>
    <p:sldId id="303" r:id="rId23"/>
    <p:sldId id="309" r:id="rId24"/>
    <p:sldId id="310" r:id="rId25"/>
    <p:sldId id="311" r:id="rId26"/>
    <p:sldId id="312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8" r:id="rId39"/>
    <p:sldId id="347" r:id="rId40"/>
    <p:sldId id="350" r:id="rId41"/>
    <p:sldId id="314" r:id="rId42"/>
    <p:sldId id="315" r:id="rId43"/>
    <p:sldId id="324" r:id="rId44"/>
    <p:sldId id="316" r:id="rId45"/>
    <p:sldId id="319" r:id="rId46"/>
    <p:sldId id="317" r:id="rId47"/>
    <p:sldId id="321" r:id="rId48"/>
    <p:sldId id="349" r:id="rId49"/>
    <p:sldId id="367" r:id="rId50"/>
    <p:sldId id="364" r:id="rId51"/>
    <p:sldId id="304" r:id="rId5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孟 则霖" initials="孟" lastIdx="3" clrIdx="0">
    <p:extLst>
      <p:ext uri="{19B8F6BF-5375-455C-9EA6-DF929625EA0E}">
        <p15:presenceInfo xmlns:p15="http://schemas.microsoft.com/office/powerpoint/2012/main" userId="8a84a099325d6a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5F4"/>
    <a:srgbClr val="FFC5C5"/>
    <a:srgbClr val="FFC1C1"/>
    <a:srgbClr val="FFA3A3"/>
    <a:srgbClr val="743636"/>
    <a:srgbClr val="2A4980"/>
    <a:srgbClr val="420D0B"/>
    <a:srgbClr val="460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4" autoAdjust="0"/>
    <p:restoredTop sz="94201"/>
  </p:normalViewPr>
  <p:slideViewPr>
    <p:cSldViewPr snapToGrid="0">
      <p:cViewPr varScale="1">
        <p:scale>
          <a:sx n="107" d="100"/>
          <a:sy n="107" d="100"/>
        </p:scale>
        <p:origin x="99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123C0-841B-4392-8523-F7AEB95E2A7F}" type="datetimeFigureOut">
              <a:rPr lang="zh-CN" altLang="en-US" smtClean="0"/>
              <a:t>2021/3/16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AD913-E6B7-4177-8259-16168D6A8C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611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AD913-E6B7-4177-8259-16168D6A8C3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568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AD913-E6B7-4177-8259-16168D6A8C38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176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由于现在很难找到类似于经典傅里叶变换的那种解释，因此我们只能这么理解。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D913-E6B7-4177-8259-16168D6A8C38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005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由于现在很难找到类似于经典傅里叶变换的那种解释，因此我们只能这么理解。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D913-E6B7-4177-8259-16168D6A8C38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81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因为有变换 不会对 量子比特的相干性造成影响，因此可以实现量子并行计算。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D913-E6B7-4177-8259-16168D6A8C3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15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AD913-E6B7-4177-8259-16168D6A8C3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396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样做有很大的意义，由于我们讲一个复杂波形进行了分解，得到的是这个波形的各个频率成分，因此我们讲一个“振幅关于时间”的函数变成了一个“振幅关于频率的函数”，当然这里还需要附带相位信息，即相位谱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D913-E6B7-4177-8259-16168D6A8C3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473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D913-E6B7-4177-8259-16168D6A8C3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00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D913-E6B7-4177-8259-16168D6A8C3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647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D913-E6B7-4177-8259-16168D6A8C3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305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这样回有精度的损失，大部分情况下只是取个近似值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D913-E6B7-4177-8259-16168D6A8C3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052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AD913-E6B7-4177-8259-16168D6A8C3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343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A8C73D2-1397-4013-B88D-859DF30FAAF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8275638" y="166688"/>
            <a:ext cx="3611562" cy="2206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本页标题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145339" y="1794913"/>
            <a:ext cx="1008611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0" y="668451"/>
            <a:ext cx="12191999" cy="7017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algn="ctr">
              <a:defRPr lang="zh-CN" altLang="en-US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单击此处编辑母版标题样式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sz="quarter" idx="14"/>
          </p:nvPr>
        </p:nvSpPr>
        <p:spPr>
          <a:xfrm>
            <a:off x="1" y="1370182"/>
            <a:ext cx="1219199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dirty="0">
                <a:solidFill>
                  <a:srgbClr val="743636"/>
                </a:solidFill>
              </a:defRPr>
            </a:lvl1pPr>
          </a:lstStyle>
          <a:p>
            <a:pPr marL="0" lvl="0" algn="ctr"/>
            <a:r>
              <a:rPr lang="zh-CN" altLang="en-US" dirty="0"/>
              <a:t>编辑母版</a:t>
            </a:r>
          </a:p>
        </p:txBody>
      </p:sp>
    </p:spTree>
    <p:extLst>
      <p:ext uri="{BB962C8B-B14F-4D97-AF65-F5344CB8AC3E}">
        <p14:creationId xmlns:p14="http://schemas.microsoft.com/office/powerpoint/2010/main" val="381360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A8C73D2-1397-4013-B88D-859DF30FAAF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8275638" y="166688"/>
            <a:ext cx="3611562" cy="2206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本页标题</a:t>
            </a:r>
          </a:p>
        </p:txBody>
      </p:sp>
    </p:spTree>
    <p:extLst>
      <p:ext uri="{BB962C8B-B14F-4D97-AF65-F5344CB8AC3E}">
        <p14:creationId xmlns:p14="http://schemas.microsoft.com/office/powerpoint/2010/main" val="4227515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0" y="2295021"/>
            <a:ext cx="12191999" cy="7017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>
              <a:defRPr lang="zh-CN" altLang="en-US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4365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0" y="2295021"/>
            <a:ext cx="12191999" cy="7017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>
              <a:defRPr lang="zh-CN" altLang="en-US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4013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0" y="2295021"/>
            <a:ext cx="12191999" cy="7017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>
              <a:defRPr lang="zh-CN" altLang="en-US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8739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A8C73D2-1397-4013-B88D-859DF30FAA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14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36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5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4"/>
          <a:stretch/>
        </p:blipFill>
        <p:spPr>
          <a:xfrm>
            <a:off x="366980" y="349101"/>
            <a:ext cx="1328927" cy="12341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2"/>
          <a:stretch/>
        </p:blipFill>
        <p:spPr>
          <a:xfrm>
            <a:off x="2018581" y="36209"/>
            <a:ext cx="2291361" cy="986288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2018581" y="966156"/>
            <a:ext cx="98858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gif"/><Relationship Id="rId4" Type="http://schemas.openxmlformats.org/officeDocument/2006/relationships/hyperlink" Target="https://dl.acm.org/doi/pdf/10.1145/237814.237866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audiomass.co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microsoft.com/office/2007/relationships/media" Target="../media/media2.mp4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3.png"/><Relationship Id="rId4" Type="http://schemas.openxmlformats.org/officeDocument/2006/relationships/video" Target="../media/media2.mp4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86.pn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0.png"/><Relationship Id="rId5" Type="http://schemas.openxmlformats.org/officeDocument/2006/relationships/image" Target="../media/image67.png"/><Relationship Id="rId4" Type="http://schemas.openxmlformats.org/officeDocument/2006/relationships/image" Target="../media/image6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7" Type="http://schemas.openxmlformats.org/officeDocument/2006/relationships/image" Target="../media/image7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720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1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43.png"/><Relationship Id="rId5" Type="http://schemas.openxmlformats.org/officeDocument/2006/relationships/image" Target="../media/image98.png"/><Relationship Id="rId10" Type="http://schemas.openxmlformats.org/officeDocument/2006/relationships/image" Target="../media/image135.png"/><Relationship Id="rId4" Type="http://schemas.openxmlformats.org/officeDocument/2006/relationships/image" Target="../media/image97.png"/><Relationship Id="rId9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43.png"/><Relationship Id="rId5" Type="http://schemas.openxmlformats.org/officeDocument/2006/relationships/image" Target="../media/image98.png"/><Relationship Id="rId10" Type="http://schemas.openxmlformats.org/officeDocument/2006/relationships/image" Target="../media/image135.png"/><Relationship Id="rId4" Type="http://schemas.openxmlformats.org/officeDocument/2006/relationships/image" Target="../media/image97.png"/><Relationship Id="rId9" Type="http://schemas.openxmlformats.org/officeDocument/2006/relationships/image" Target="../media/image1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01.png"/><Relationship Id="rId5" Type="http://schemas.openxmlformats.org/officeDocument/2006/relationships/image" Target="../media/image98.png"/><Relationship Id="rId10" Type="http://schemas.openxmlformats.org/officeDocument/2006/relationships/image" Target="../media/image143.png"/><Relationship Id="rId4" Type="http://schemas.openxmlformats.org/officeDocument/2006/relationships/image" Target="../media/image97.png"/><Relationship Id="rId9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43.png"/><Relationship Id="rId5" Type="http://schemas.openxmlformats.org/officeDocument/2006/relationships/image" Target="../media/image98.png"/><Relationship Id="rId10" Type="http://schemas.openxmlformats.org/officeDocument/2006/relationships/image" Target="../media/image135.png"/><Relationship Id="rId4" Type="http://schemas.openxmlformats.org/officeDocument/2006/relationships/image" Target="../media/image97.png"/><Relationship Id="rId9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43.png"/><Relationship Id="rId5" Type="http://schemas.openxmlformats.org/officeDocument/2006/relationships/image" Target="../media/image98.png"/><Relationship Id="rId10" Type="http://schemas.openxmlformats.org/officeDocument/2006/relationships/image" Target="../media/image135.png"/><Relationship Id="rId4" Type="http://schemas.openxmlformats.org/officeDocument/2006/relationships/image" Target="../media/image97.png"/><Relationship Id="rId9" Type="http://schemas.openxmlformats.org/officeDocument/2006/relationships/image" Target="../media/image15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43.png"/><Relationship Id="rId5" Type="http://schemas.openxmlformats.org/officeDocument/2006/relationships/image" Target="../media/image98.png"/><Relationship Id="rId10" Type="http://schemas.openxmlformats.org/officeDocument/2006/relationships/image" Target="../media/image135.png"/><Relationship Id="rId4" Type="http://schemas.openxmlformats.org/officeDocument/2006/relationships/image" Target="../media/image97.png"/><Relationship Id="rId9" Type="http://schemas.openxmlformats.org/officeDocument/2006/relationships/image" Target="../media/image1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0.png"/><Relationship Id="rId7" Type="http://schemas.openxmlformats.org/officeDocument/2006/relationships/image" Target="../media/image108.png"/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3" Type="http://schemas.openxmlformats.org/officeDocument/2006/relationships/image" Target="../media/image900.png"/><Relationship Id="rId7" Type="http://schemas.openxmlformats.org/officeDocument/2006/relationships/image" Target="../media/image940.png"/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0.png"/><Relationship Id="rId11" Type="http://schemas.openxmlformats.org/officeDocument/2006/relationships/image" Target="../media/image980.png"/><Relationship Id="rId5" Type="http://schemas.openxmlformats.org/officeDocument/2006/relationships/image" Target="../media/image920.png"/><Relationship Id="rId10" Type="http://schemas.openxmlformats.org/officeDocument/2006/relationships/image" Target="../media/image970.png"/><Relationship Id="rId4" Type="http://schemas.openxmlformats.org/officeDocument/2006/relationships/image" Target="../media/image910.png"/><Relationship Id="rId9" Type="http://schemas.openxmlformats.org/officeDocument/2006/relationships/image" Target="../media/image96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openxmlformats.org/officeDocument/2006/relationships/image" Target="../media/image123.png"/><Relationship Id="rId5" Type="http://schemas.openxmlformats.org/officeDocument/2006/relationships/image" Target="../media/image112.png"/><Relationship Id="rId10" Type="http://schemas.openxmlformats.org/officeDocument/2006/relationships/image" Target="../media/image122.png"/><Relationship Id="rId4" Type="http://schemas.openxmlformats.org/officeDocument/2006/relationships/image" Target="../media/image111.png"/><Relationship Id="rId9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observablehq.com/@jonhelfman/unit-circle-complex-plane" TargetMode="External"/><Relationship Id="rId3" Type="http://schemas.openxmlformats.org/officeDocument/2006/relationships/image" Target="../media/image126.png"/><Relationship Id="rId7" Type="http://schemas.openxmlformats.org/officeDocument/2006/relationships/image" Target="../media/image13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37" b="7574"/>
          <a:stretch/>
        </p:blipFill>
        <p:spPr>
          <a:xfrm>
            <a:off x="2914649" y="3059137"/>
            <a:ext cx="6352444" cy="3552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310283"/>
            <a:ext cx="12191999" cy="701731"/>
          </a:xfrm>
        </p:spPr>
        <p:txBody>
          <a:bodyPr/>
          <a:lstStyle/>
          <a:p>
            <a:pPr algn="ctr"/>
            <a:r>
              <a:rPr lang="zh-CN" altLang="en-US" dirty="0"/>
              <a:t>量子算法和量子电路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975339" y="2023235"/>
            <a:ext cx="2241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/>
              <a:t>汇报</a:t>
            </a:r>
            <a:r>
              <a:rPr lang="zh-CN" altLang="en-US" sz="2400"/>
              <a:t>人：张宇</a:t>
            </a:r>
            <a:endParaRPr lang="en-US" altLang="zh-CN" sz="2400" dirty="0"/>
          </a:p>
          <a:p>
            <a:pPr algn="ctr"/>
            <a:r>
              <a:rPr lang="en-US" altLang="zh-CN" sz="2400"/>
              <a:t>2021</a:t>
            </a:r>
            <a:r>
              <a:rPr lang="zh-CN" altLang="en-US" sz="2400"/>
              <a:t>年</a:t>
            </a:r>
            <a:r>
              <a:rPr lang="en-US" altLang="zh-CN" sz="2400"/>
              <a:t>3</a:t>
            </a:r>
            <a:r>
              <a:rPr lang="zh-CN" altLang="en-US" sz="2400"/>
              <a:t>月</a:t>
            </a:r>
            <a:r>
              <a:rPr lang="en-US" altLang="zh-CN" sz="2400"/>
              <a:t>16</a:t>
            </a:r>
            <a:r>
              <a:rPr lang="zh-CN" altLang="en-US" sz="2400"/>
              <a:t>日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816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A567243-574B-EB46-B6FD-D0915D278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021"/>
            <a:ext cx="12191999" cy="1920526"/>
          </a:xfrm>
        </p:spPr>
        <p:txBody>
          <a:bodyPr/>
          <a:lstStyle/>
          <a:p>
            <a:pPr algn="ctr"/>
            <a:r>
              <a:rPr kumimoji="1" lang="zh-CN" altLang="en-US"/>
              <a:t>第二部分</a:t>
            </a:r>
            <a:br>
              <a:rPr kumimoji="1" lang="en-US" altLang="zh-CN" dirty="0"/>
            </a:br>
            <a:br>
              <a:rPr kumimoji="1" lang="en-US" altLang="zh-CN"/>
            </a:br>
            <a:r>
              <a:rPr kumimoji="1" lang="en-US" altLang="zh-CN"/>
              <a:t>Grover</a:t>
            </a:r>
            <a:r>
              <a:rPr kumimoji="1" lang="zh-CN" altLang="en-US"/>
              <a:t>算法</a:t>
            </a:r>
            <a:endParaRPr kumimoji="1"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838F760-31A6-1E4D-AE73-A46820126D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DA8C73D2-1397-4013-B88D-859DF30FAAF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8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7A5319A-D65F-4F39-B719-DB09CE0E7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8451"/>
            <a:ext cx="12191999" cy="701731"/>
          </a:xfrm>
        </p:spPr>
        <p:txBody>
          <a:bodyPr/>
          <a:lstStyle/>
          <a:p>
            <a:pPr algn="ctr"/>
            <a:r>
              <a:rPr lang="en-US" altLang="zh-CN"/>
              <a:t>Grover </a:t>
            </a:r>
            <a:r>
              <a:rPr lang="zh-CN" altLang="en-US"/>
              <a:t>算法</a:t>
            </a:r>
            <a:endParaRPr lang="zh-CN" altLang="en-US" dirty="0"/>
          </a:p>
        </p:txBody>
      </p:sp>
      <p:pic>
        <p:nvPicPr>
          <p:cNvPr id="1026" name="Picture 2" descr="Quantum Biographies | Scientists and Visionaries | dotQuantum.io">
            <a:extLst>
              <a:ext uri="{FF2B5EF4-FFF2-40B4-BE49-F238E27FC236}">
                <a16:creationId xmlns:a16="http://schemas.microsoft.com/office/drawing/2014/main" id="{458A546B-9127-42F8-8B96-FA06033E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61" y="1775012"/>
            <a:ext cx="3694539" cy="309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06C8EDD-7DA5-42CC-BF91-999A3D36FA78}"/>
              </a:ext>
            </a:extLst>
          </p:cNvPr>
          <p:cNvSpPr/>
          <p:nvPr/>
        </p:nvSpPr>
        <p:spPr>
          <a:xfrm>
            <a:off x="2020615" y="6189549"/>
            <a:ext cx="9113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fast quantum mechanical algorithm for database search</a:t>
            </a:r>
            <a:r>
              <a:rPr lang="en-US" altLang="zh-CN">
                <a:latin typeface="Arial" panose="020B0604020202020204" pitchFamily="34" charset="0"/>
              </a:rPr>
              <a:t>(Grover et al., STOC 1996)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B08AA4C-F051-466B-86E6-ED91B6A27832}"/>
              </a:ext>
            </a:extLst>
          </p:cNvPr>
          <p:cNvSpPr txBox="1"/>
          <p:nvPr/>
        </p:nvSpPr>
        <p:spPr>
          <a:xfrm>
            <a:off x="2196353" y="4907815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Lov K. Grover</a:t>
            </a:r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C67A64E-3E80-413C-89B0-52F9E96B249E}"/>
              </a:ext>
            </a:extLst>
          </p:cNvPr>
          <p:cNvSpPr txBox="1"/>
          <p:nvPr/>
        </p:nvSpPr>
        <p:spPr>
          <a:xfrm>
            <a:off x="5351034" y="164054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1028" name="Picture 4" descr="如何在地图上开拓一条“星”路？A星寻路算法介绍及实现- 知乎">
            <a:extLst>
              <a:ext uri="{FF2B5EF4-FFF2-40B4-BE49-F238E27FC236}">
                <a16:creationId xmlns:a16="http://schemas.microsoft.com/office/drawing/2014/main" id="{05C40B5F-7311-4C30-9B95-291FA3836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87" y="1605043"/>
            <a:ext cx="3982962" cy="326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16B800A-FA9B-4017-880D-6269F6923078}"/>
              </a:ext>
            </a:extLst>
          </p:cNvPr>
          <p:cNvSpPr txBox="1"/>
          <p:nvPr/>
        </p:nvSpPr>
        <p:spPr>
          <a:xfrm>
            <a:off x="7471240" y="4907815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耗时最短路径搜索</a:t>
            </a:r>
          </a:p>
        </p:txBody>
      </p:sp>
      <p:sp>
        <p:nvSpPr>
          <p:cNvPr id="19" name="爆炸形: 14 pt  18">
            <a:extLst>
              <a:ext uri="{FF2B5EF4-FFF2-40B4-BE49-F238E27FC236}">
                <a16:creationId xmlns:a16="http://schemas.microsoft.com/office/drawing/2014/main" id="{34DB4985-127F-4F80-8A76-EFF031B2BD07}"/>
              </a:ext>
            </a:extLst>
          </p:cNvPr>
          <p:cNvSpPr/>
          <p:nvPr/>
        </p:nvSpPr>
        <p:spPr>
          <a:xfrm>
            <a:off x="10334949" y="4909938"/>
            <a:ext cx="1577788" cy="912402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O(n)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9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7A5319A-D65F-4F39-B719-DB09CE0E7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8451"/>
            <a:ext cx="12191999" cy="701731"/>
          </a:xfrm>
        </p:spPr>
        <p:txBody>
          <a:bodyPr/>
          <a:lstStyle/>
          <a:p>
            <a:pPr algn="ctr"/>
            <a:r>
              <a:rPr lang="en-US" altLang="zh-CN"/>
              <a:t>Grover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2A13DD5-1660-494F-AFF0-26A1F056AAFA}"/>
                  </a:ext>
                </a:extLst>
              </p:cNvPr>
              <p:cNvSpPr txBox="1"/>
              <p:nvPr/>
            </p:nvSpPr>
            <p:spPr>
              <a:xfrm>
                <a:off x="824753" y="1870934"/>
                <a:ext cx="104797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/>
                  <a:t>假定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1400" i="1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p>
                  </m:oMath>
                </a14:m>
                <a:r>
                  <a:rPr lang="zh-CN" altLang="en-US" sz="1400"/>
                  <a:t>的搜索空间，有</a:t>
                </a:r>
                <a:r>
                  <a:rPr lang="en-US" altLang="zh-CN" sz="1400"/>
                  <a:t>M</a:t>
                </a:r>
                <a:r>
                  <a:rPr lang="zh-CN" altLang="en-US" sz="1400"/>
                  <a:t>个解，且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zh-CN" altLang="en-US" sz="1400" i="1">
                        <a:latin typeface="Cambria Math" panose="02040503050406030204" pitchFamily="18" charset="0"/>
                      </a:rPr>
                      <m:t>表示</m:t>
                    </m:r>
                  </m:oMath>
                </a14:m>
                <a:r>
                  <a:rPr lang="zh-CN" altLang="en-US" sz="1400"/>
                  <a:t>从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1~(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zh-CN" altLang="en-US" sz="1400"/>
                  <a:t>的整数</a:t>
                </a:r>
                <a:r>
                  <a:rPr lang="en-US" altLang="zh-CN" sz="1400"/>
                  <a:t>(</a:t>
                </a:r>
                <a:r>
                  <a:rPr lang="zh-CN" altLang="en-US" sz="1400"/>
                  <a:t>简化了搜索空间</a:t>
                </a:r>
                <a:r>
                  <a:rPr lang="en-US" altLang="zh-CN" sz="1400"/>
                  <a:t>)</a:t>
                </a:r>
                <a:r>
                  <a:rPr lang="zh-CN" altLang="en-US" sz="1400"/>
                  <a:t>，输入</a:t>
                </a:r>
                <a:r>
                  <a:rPr lang="en-US" altLang="zh-CN" sz="1400"/>
                  <a:t>x</a:t>
                </a:r>
                <a:r>
                  <a:rPr lang="zh-CN" altLang="en-US" sz="1400"/>
                  <a:t>对应的输出用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1400"/>
                  <a:t>表示，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zh-CN" altLang="en-US" sz="1400"/>
                  <a:t>定义为可能解集合，于是搜索问题可以表示为</a:t>
                </a:r>
                <a:endParaRPr lang="en-US" altLang="zh-CN" sz="140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2A13DD5-1660-494F-AFF0-26A1F056A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53" y="1870934"/>
                <a:ext cx="10479741" cy="523220"/>
              </a:xfrm>
              <a:prstGeom prst="rect">
                <a:avLst/>
              </a:prstGeom>
              <a:blipFill>
                <a:blip r:embed="rId2"/>
                <a:stretch>
                  <a:fillRect l="-175" t="-2326" b="-104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08BFF86-E64D-4C67-96E2-2170B8371D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6871" y="2325262"/>
            <a:ext cx="1275504" cy="403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B6B9936-495F-4FA9-A4B8-B088105EB0CF}"/>
                  </a:ext>
                </a:extLst>
              </p:cNvPr>
              <p:cNvSpPr txBox="1"/>
              <p:nvPr/>
            </p:nvSpPr>
            <p:spPr>
              <a:xfrm>
                <a:off x="824753" y="2694593"/>
                <a:ext cx="81488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/>
                  <a:t>那么现在要找满足</a:t>
                </a:r>
                <a14:m>
                  <m:oMath xmlns:m="http://schemas.openxmlformats.org/officeDocument/2006/math">
                    <m:r>
                      <a:rPr lang="en-US" altLang="zh-CN" sz="140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140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CN" altLang="en-US" sz="1400"/>
                  <a:t>的解</a:t>
                </a:r>
                <a14:m>
                  <m:oMath xmlns:m="http://schemas.openxmlformats.org/officeDocument/2006/math">
                    <m:r>
                      <a:rPr lang="en-US" altLang="zh-CN" sz="140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sz="1400"/>
                  <a:t>，一个搜索问题就这样诞生了，下面来看量子的方式怎么解决它。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B6B9936-495F-4FA9-A4B8-B088105EB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53" y="2694593"/>
                <a:ext cx="8148834" cy="307777"/>
              </a:xfrm>
              <a:prstGeom prst="rect">
                <a:avLst/>
              </a:prstGeom>
              <a:blipFill>
                <a:blip r:embed="rId4"/>
                <a:stretch>
                  <a:fillRect l="-224" t="-3922" b="-19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3FEC59DB-BD41-442D-8BEA-7AA5D9222B78}"/>
              </a:ext>
            </a:extLst>
          </p:cNvPr>
          <p:cNvSpPr txBox="1"/>
          <p:nvPr/>
        </p:nvSpPr>
        <p:spPr>
          <a:xfrm>
            <a:off x="824752" y="3118143"/>
            <a:ext cx="3699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待查找的状态：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0A021EC-0916-46A7-B409-B7062F676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916" y="3081555"/>
            <a:ext cx="2161905" cy="380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A359E51-CFEE-45AC-A9C8-79357C76C255}"/>
                  </a:ext>
                </a:extLst>
              </p:cNvPr>
              <p:cNvSpPr txBox="1"/>
              <p:nvPr/>
            </p:nvSpPr>
            <p:spPr>
              <a:xfrm>
                <a:off x="824752" y="3578280"/>
                <a:ext cx="40227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/>
                  <a:t>量子</a:t>
                </a:r>
                <a:r>
                  <a:rPr lang="en-US" altLang="zh-CN" sz="1400"/>
                  <a:t>Oracle</a:t>
                </a:r>
                <a:r>
                  <a:rPr lang="zh-CN" altLang="en-US" sz="1400"/>
                  <a:t>可识别解（相当于黑匣子</a:t>
                </a:r>
                <a14:m>
                  <m:oMath xmlns:m="http://schemas.openxmlformats.org/officeDocument/2006/math">
                    <m:r>
                      <a:rPr lang="en-US" altLang="zh-CN" sz="140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zh-CN" altLang="en-US" sz="1400"/>
                  <a:t>），定义为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A359E51-CFEE-45AC-A9C8-79357C76C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52" y="3578280"/>
                <a:ext cx="4022704" cy="307777"/>
              </a:xfrm>
              <a:prstGeom prst="rect">
                <a:avLst/>
              </a:prstGeom>
              <a:blipFill>
                <a:blip r:embed="rId6"/>
                <a:stretch>
                  <a:fillRect l="-455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02F3257C-BBFC-4EDE-A903-BA4051A12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0866" y="4164363"/>
            <a:ext cx="2249816" cy="5736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94A84EF-F640-475E-8199-67BB575EA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6250" y="5423647"/>
            <a:ext cx="2019048" cy="67619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4810017-FBDC-4597-9FAE-70BDC5467470}"/>
              </a:ext>
            </a:extLst>
          </p:cNvPr>
          <p:cNvSpPr txBox="1"/>
          <p:nvPr/>
        </p:nvSpPr>
        <p:spPr>
          <a:xfrm>
            <a:off x="824752" y="4976562"/>
            <a:ext cx="1404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Oracle</a:t>
            </a:r>
            <a:r>
              <a:rPr lang="zh-CN" altLang="en-US" sz="1400"/>
              <a:t>的功能为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1253752-5FFF-4E1C-9F52-513C2B6BB3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334360"/>
            <a:ext cx="4409803" cy="297194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4EF6B1E-6911-41AC-9FD4-C5A4EA81C183}"/>
              </a:ext>
            </a:extLst>
          </p:cNvPr>
          <p:cNvSpPr txBox="1"/>
          <p:nvPr/>
        </p:nvSpPr>
        <p:spPr>
          <a:xfrm>
            <a:off x="7865591" y="630630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/>
              <a:t>反转操作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2B4AECF-3FAD-4046-BC28-FF3616181D90}"/>
              </a:ext>
            </a:extLst>
          </p:cNvPr>
          <p:cNvSpPr txBox="1"/>
          <p:nvPr/>
        </p:nvSpPr>
        <p:spPr>
          <a:xfrm>
            <a:off x="5160486" y="1320500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定义和表示问题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F2D6E5C-97B7-4626-954E-B9F7639558E2}"/>
              </a:ext>
            </a:extLst>
          </p:cNvPr>
          <p:cNvCxnSpPr>
            <a:cxnSpLocks/>
          </p:cNvCxnSpPr>
          <p:nvPr/>
        </p:nvCxnSpPr>
        <p:spPr>
          <a:xfrm>
            <a:off x="0" y="1656691"/>
            <a:ext cx="121919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29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3">
            <a:extLst>
              <a:ext uri="{FF2B5EF4-FFF2-40B4-BE49-F238E27FC236}">
                <a16:creationId xmlns:a16="http://schemas.microsoft.com/office/drawing/2014/main" id="{31F9AC61-C546-4F8D-A57C-DCFC8A848C0A}"/>
              </a:ext>
            </a:extLst>
          </p:cNvPr>
          <p:cNvSpPr txBox="1">
            <a:spLocks/>
          </p:cNvSpPr>
          <p:nvPr/>
        </p:nvSpPr>
        <p:spPr>
          <a:xfrm>
            <a:off x="0" y="668451"/>
            <a:ext cx="12191999" cy="7017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b="0" kern="120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US" altLang="zh-CN"/>
              <a:t>Grover</a:t>
            </a:r>
            <a:endParaRPr 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7C3E7B5-1BAF-4E68-8ECE-AE06D4F1592A}"/>
              </a:ext>
            </a:extLst>
          </p:cNvPr>
          <p:cNvSpPr txBox="1"/>
          <p:nvPr/>
        </p:nvSpPr>
        <p:spPr>
          <a:xfrm>
            <a:off x="824753" y="1870934"/>
            <a:ext cx="6623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/>
              <a:t>了解了</a:t>
            </a:r>
            <a:r>
              <a:rPr lang="en-US" altLang="zh-CN" sz="1400"/>
              <a:t>Grover</a:t>
            </a:r>
            <a:r>
              <a:rPr lang="zh-CN" altLang="en-US" sz="1400"/>
              <a:t>的功能，来看看它怎么通过逻辑门操作实现反转。首先将初态制备在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BB39168-ED41-4A4C-8559-B4CAADD949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6232" y="2457361"/>
            <a:ext cx="1985181" cy="5940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A677153-D8CB-4B63-9EBF-5BA0550FFC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3370" y="1870934"/>
            <a:ext cx="647951" cy="30777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AC73651-BF45-4907-A3F0-AAF76D40E949}"/>
              </a:ext>
            </a:extLst>
          </p:cNvPr>
          <p:cNvSpPr txBox="1"/>
          <p:nvPr/>
        </p:nvSpPr>
        <p:spPr>
          <a:xfrm>
            <a:off x="7908568" y="187093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/>
              <a:t>上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FFBE696-7B6B-4761-91B9-EB7BB83ED382}"/>
              </a:ext>
            </a:extLst>
          </p:cNvPr>
          <p:cNvSpPr txBox="1"/>
          <p:nvPr/>
        </p:nvSpPr>
        <p:spPr>
          <a:xfrm>
            <a:off x="818485" y="2242882"/>
            <a:ext cx="781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/>
              <a:t>经过</a:t>
            </a:r>
            <a:r>
              <a:rPr lang="en-US" altLang="zh-CN" sz="1400"/>
              <a:t>H</a:t>
            </a:r>
            <a:r>
              <a:rPr lang="zh-CN" altLang="en-US" sz="1400"/>
              <a:t>门就能够得到所有结果的索引，通过</a:t>
            </a:r>
            <a:r>
              <a:rPr lang="en-US" altLang="zh-CN" sz="1400"/>
              <a:t>Oracle</a:t>
            </a:r>
            <a:r>
              <a:rPr lang="zh-CN" altLang="en-US" sz="1400"/>
              <a:t>就能对每一个索引进行检验，是目标就翻转，即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A4886F3-98E5-4C23-8653-634D40BD93AF}"/>
              </a:ext>
            </a:extLst>
          </p:cNvPr>
          <p:cNvSpPr txBox="1"/>
          <p:nvPr/>
        </p:nvSpPr>
        <p:spPr>
          <a:xfrm>
            <a:off x="818485" y="2986778"/>
            <a:ext cx="2122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/>
              <a:t>故</a:t>
            </a:r>
            <a:r>
              <a:rPr lang="en-US" altLang="zh-CN" sz="1400"/>
              <a:t>Oracle</a:t>
            </a:r>
            <a:r>
              <a:rPr lang="zh-CN" altLang="en-US" sz="1400"/>
              <a:t>操作也可表示为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D9AC9A7-B97E-4A3A-816A-036F576682A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5191" y="3398884"/>
            <a:ext cx="2987261" cy="62675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ABDB6CC-BEB5-4975-BFE9-04C75A53E931}"/>
              </a:ext>
            </a:extLst>
          </p:cNvPr>
          <p:cNvSpPr txBox="1"/>
          <p:nvPr/>
        </p:nvSpPr>
        <p:spPr>
          <a:xfrm>
            <a:off x="2752053" y="2986778"/>
            <a:ext cx="4479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C00000"/>
                </a:solidFill>
              </a:rPr>
              <a:t>，它通过改变解的相位</a:t>
            </a:r>
            <a:r>
              <a:rPr lang="en-US" altLang="zh-CN" sz="1400">
                <a:solidFill>
                  <a:srgbClr val="C00000"/>
                </a:solidFill>
              </a:rPr>
              <a:t>, </a:t>
            </a:r>
            <a:r>
              <a:rPr lang="zh-CN" altLang="en-US" sz="1400">
                <a:solidFill>
                  <a:srgbClr val="C00000"/>
                </a:solidFill>
              </a:rPr>
              <a:t>标记搜索问题的解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306DC17-9836-42A4-BA4D-03F697ACCBE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3376" y="4518575"/>
            <a:ext cx="2771429" cy="60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CEDFD19-D213-43C4-84D2-EBE1EFFAF1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EA"/>
              </a:clrFrom>
              <a:clrTo>
                <a:srgbClr val="F6F6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370" y="3398884"/>
            <a:ext cx="5411500" cy="3091813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669FF176-3C9F-45EE-BEC3-0CE6C2D7EE89}"/>
              </a:ext>
            </a:extLst>
          </p:cNvPr>
          <p:cNvSpPr txBox="1"/>
          <p:nvPr/>
        </p:nvSpPr>
        <p:spPr>
          <a:xfrm>
            <a:off x="836119" y="4210798"/>
            <a:ext cx="3190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/>
              <a:t>查询寄存器通过</a:t>
            </a:r>
            <a:r>
              <a:rPr lang="en-US" altLang="zh-CN" sz="1400"/>
              <a:t>H</a:t>
            </a:r>
            <a:r>
              <a:rPr lang="zh-CN" altLang="en-US" sz="1400"/>
              <a:t>门后为</a:t>
            </a:r>
            <a:r>
              <a:rPr lang="en-US" altLang="zh-CN" sz="1400"/>
              <a:t>(</a:t>
            </a:r>
            <a:r>
              <a:rPr lang="zh-CN" altLang="en-US" sz="1400"/>
              <a:t>完整解空间</a:t>
            </a:r>
            <a:r>
              <a:rPr lang="en-US" altLang="zh-CN" sz="1400"/>
              <a:t>)</a:t>
            </a:r>
            <a:endParaRPr lang="zh-CN" altLang="en-US" sz="140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B5CE2ED-5D5D-45D5-BC3A-FA3B3074049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5534" y="4993279"/>
            <a:ext cx="1790476" cy="6571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E8305478-1E79-40BF-9F05-D425528FFF75}"/>
              </a:ext>
            </a:extLst>
          </p:cNvPr>
          <p:cNvSpPr txBox="1"/>
          <p:nvPr/>
        </p:nvSpPr>
        <p:spPr>
          <a:xfrm>
            <a:off x="836119" y="5137184"/>
            <a:ext cx="2079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/>
              <a:t>非搜索问题解</a:t>
            </a:r>
            <a:r>
              <a:rPr lang="en-US" altLang="zh-CN" sz="1400"/>
              <a:t>(</a:t>
            </a:r>
            <a:r>
              <a:rPr lang="zh-CN" altLang="en-US" sz="1400"/>
              <a:t>非解空间</a:t>
            </a:r>
            <a:r>
              <a:rPr lang="en-US" altLang="zh-CN" sz="1400"/>
              <a:t>)</a:t>
            </a:r>
            <a:endParaRPr lang="zh-CN" altLang="en-US" sz="140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750AB52-364B-4A33-9D92-2D0B5039C827}"/>
              </a:ext>
            </a:extLst>
          </p:cNvPr>
          <p:cNvSpPr txBox="1"/>
          <p:nvPr/>
        </p:nvSpPr>
        <p:spPr>
          <a:xfrm>
            <a:off x="4731152" y="5137184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/>
              <a:t>正交于解空间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86ED644-6901-4F8C-AD56-70D24435AFC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7753" y="5140897"/>
            <a:ext cx="371429" cy="361905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73786E5A-A206-41E2-B9DE-18A7F5847449}"/>
              </a:ext>
            </a:extLst>
          </p:cNvPr>
          <p:cNvSpPr txBox="1"/>
          <p:nvPr/>
        </p:nvSpPr>
        <p:spPr>
          <a:xfrm>
            <a:off x="818485" y="5881772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/>
              <a:t>故初态可重新表示为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E97C8AAC-E49E-49EB-9EB7-6FC2D46C7A4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7290" y="5813358"/>
            <a:ext cx="2438095" cy="752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0AD9427-3D22-422D-BFED-991441871D18}"/>
                  </a:ext>
                </a:extLst>
              </p:cNvPr>
              <p:cNvSpPr txBox="1"/>
              <p:nvPr/>
            </p:nvSpPr>
            <p:spPr>
              <a:xfrm>
                <a:off x="4386232" y="1326639"/>
                <a:ext cx="3575915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/>
                  <a:t>揭秘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/>
                  <a:t>搜索速度的</a:t>
                </a:r>
                <a:r>
                  <a:rPr lang="en-US" altLang="zh-CN"/>
                  <a:t>Grover</a:t>
                </a:r>
                <a:r>
                  <a:rPr lang="zh-CN" altLang="en-US"/>
                  <a:t>算法</a:t>
                </a: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0AD9427-3D22-422D-BFED-991441871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232" y="1326639"/>
                <a:ext cx="3575915" cy="372410"/>
              </a:xfrm>
              <a:prstGeom prst="rect">
                <a:avLst/>
              </a:prstGeom>
              <a:blipFill>
                <a:blip r:embed="rId10"/>
                <a:stretch>
                  <a:fillRect l="-1536" t="-8197" r="-1024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FB3F6758-5F3B-4E16-98BC-2E6D526CC1E8}"/>
              </a:ext>
            </a:extLst>
          </p:cNvPr>
          <p:cNvCxnSpPr>
            <a:cxnSpLocks/>
          </p:cNvCxnSpPr>
          <p:nvPr/>
        </p:nvCxnSpPr>
        <p:spPr>
          <a:xfrm>
            <a:off x="0" y="1656691"/>
            <a:ext cx="121919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20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  <p:bldP spid="15" grpId="0"/>
      <p:bldP spid="17" grpId="0"/>
      <p:bldP spid="21" grpId="0"/>
      <p:bldP spid="25" grpId="0"/>
      <p:bldP spid="29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0CD54A0-91AC-40F5-9EC2-A0932CF27A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84" y="1739152"/>
            <a:ext cx="4375297" cy="4672030"/>
          </a:xfrm>
          <a:prstGeom prst="rect">
            <a:avLst/>
          </a:prstGeom>
        </p:spPr>
      </p:pic>
      <p:sp>
        <p:nvSpPr>
          <p:cNvPr id="5" name="标题 3">
            <a:extLst>
              <a:ext uri="{FF2B5EF4-FFF2-40B4-BE49-F238E27FC236}">
                <a16:creationId xmlns:a16="http://schemas.microsoft.com/office/drawing/2014/main" id="{DE0D207E-9ABA-4657-8012-8D9A7EDC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8451"/>
            <a:ext cx="12191999" cy="701731"/>
          </a:xfrm>
        </p:spPr>
        <p:txBody>
          <a:bodyPr/>
          <a:lstStyle/>
          <a:p>
            <a:pPr algn="ctr"/>
            <a:r>
              <a:rPr lang="en-US" altLang="zh-CN"/>
              <a:t>Grover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C3CB54C-2E2D-4144-9FDB-80902695F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312" y="1943201"/>
            <a:ext cx="5330589" cy="21135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F9177D8-C0D8-4C5B-95B3-CD8E3B623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78" y="4056763"/>
            <a:ext cx="5362969" cy="200123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20B202E-E8E7-46DE-89B1-3AD5AB689439}"/>
              </a:ext>
            </a:extLst>
          </p:cNvPr>
          <p:cNvSpPr txBox="1"/>
          <p:nvPr/>
        </p:nvSpPr>
        <p:spPr>
          <a:xfrm>
            <a:off x="5206172" y="1309062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Grover</a:t>
            </a:r>
            <a:r>
              <a:rPr lang="zh-CN" altLang="en-US"/>
              <a:t>迭代过程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7BA5B87-0307-4EFA-8D94-A792CBB82208}"/>
              </a:ext>
            </a:extLst>
          </p:cNvPr>
          <p:cNvCxnSpPr>
            <a:cxnSpLocks/>
          </p:cNvCxnSpPr>
          <p:nvPr/>
        </p:nvCxnSpPr>
        <p:spPr>
          <a:xfrm>
            <a:off x="0" y="1656691"/>
            <a:ext cx="121919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15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25F0CD1-89EA-44AF-8CBD-9379BEAAD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30" y="1904650"/>
            <a:ext cx="5076190" cy="16857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0F6683-208A-4B00-BDC3-9126F515B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30" y="3590364"/>
            <a:ext cx="5076190" cy="210992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FB255F-461A-478A-A8C6-33F872678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820" y="2668292"/>
            <a:ext cx="5949095" cy="218161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C14594F-B6D9-4A44-91BD-E96F1EC55716}"/>
              </a:ext>
            </a:extLst>
          </p:cNvPr>
          <p:cNvSpPr txBox="1"/>
          <p:nvPr/>
        </p:nvSpPr>
        <p:spPr>
          <a:xfrm>
            <a:off x="4928732" y="1307283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Grover</a:t>
            </a:r>
            <a:r>
              <a:rPr lang="zh-CN" altLang="en-US"/>
              <a:t>迭代振幅示意图</a:t>
            </a:r>
          </a:p>
        </p:txBody>
      </p:sp>
      <p:sp>
        <p:nvSpPr>
          <p:cNvPr id="12" name="标题 3">
            <a:extLst>
              <a:ext uri="{FF2B5EF4-FFF2-40B4-BE49-F238E27FC236}">
                <a16:creationId xmlns:a16="http://schemas.microsoft.com/office/drawing/2014/main" id="{EACE9BB0-B7E8-40DD-84B9-4BC31A5C56BA}"/>
              </a:ext>
            </a:extLst>
          </p:cNvPr>
          <p:cNvSpPr txBox="1">
            <a:spLocks/>
          </p:cNvSpPr>
          <p:nvPr/>
        </p:nvSpPr>
        <p:spPr>
          <a:xfrm>
            <a:off x="0" y="668451"/>
            <a:ext cx="12191999" cy="7017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b="0" kern="120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US" altLang="zh-CN"/>
              <a:t>Grover</a:t>
            </a:r>
            <a:endParaRPr 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3B82ADE9-C10C-44C1-B68B-FDFFEDF03516}"/>
              </a:ext>
            </a:extLst>
          </p:cNvPr>
          <p:cNvCxnSpPr>
            <a:cxnSpLocks/>
          </p:cNvCxnSpPr>
          <p:nvPr/>
        </p:nvCxnSpPr>
        <p:spPr>
          <a:xfrm>
            <a:off x="0" y="1656691"/>
            <a:ext cx="121919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3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0714609-E073-487A-AB2C-7FA6D1D86A27}"/>
              </a:ext>
            </a:extLst>
          </p:cNvPr>
          <p:cNvSpPr txBox="1"/>
          <p:nvPr/>
        </p:nvSpPr>
        <p:spPr>
          <a:xfrm>
            <a:off x="5206172" y="1307283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Grover</a:t>
            </a:r>
            <a:r>
              <a:rPr lang="zh-CN" altLang="en-US"/>
              <a:t>算法逻辑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0F56B4A3-7450-4339-91AD-BD0735B96A23}"/>
              </a:ext>
            </a:extLst>
          </p:cNvPr>
          <p:cNvSpPr txBox="1">
            <a:spLocks/>
          </p:cNvSpPr>
          <p:nvPr/>
        </p:nvSpPr>
        <p:spPr>
          <a:xfrm>
            <a:off x="0" y="668451"/>
            <a:ext cx="12191999" cy="7017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b="0" kern="120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US" altLang="zh-CN"/>
              <a:t>Grover</a:t>
            </a:r>
            <a:endParaRPr 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15ED549-CBF9-4A79-AD5D-5AFD701C36B0}"/>
              </a:ext>
            </a:extLst>
          </p:cNvPr>
          <p:cNvCxnSpPr>
            <a:cxnSpLocks/>
          </p:cNvCxnSpPr>
          <p:nvPr/>
        </p:nvCxnSpPr>
        <p:spPr>
          <a:xfrm>
            <a:off x="0" y="1656691"/>
            <a:ext cx="121919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BC99E60F-C3E5-4096-8809-B2E617E8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0302"/>
            <a:ext cx="6192195" cy="41111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977B85C-E9D5-4CF0-A7F5-E1825F654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805" y="2646839"/>
            <a:ext cx="6183410" cy="26441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1DA26C-995B-41C5-A5FB-9BD045855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937" y="2621111"/>
            <a:ext cx="4571429" cy="2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1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8ED159-77A4-7C4A-AE4A-FB3426FD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021"/>
            <a:ext cx="12191999" cy="1920526"/>
          </a:xfrm>
        </p:spPr>
        <p:txBody>
          <a:bodyPr/>
          <a:lstStyle/>
          <a:p>
            <a:pPr algn="ctr"/>
            <a:r>
              <a:rPr kumimoji="1" lang="zh-CN" altLang="en-US" dirty="0"/>
              <a:t>第三部分</a:t>
            </a:r>
            <a:br>
              <a:rPr kumimoji="1" lang="en-US" altLang="zh-CN" dirty="0"/>
            </a:br>
            <a:br>
              <a:rPr kumimoji="1" lang="en-US" altLang="zh-CN" dirty="0"/>
            </a:br>
            <a:r>
              <a:rPr kumimoji="1" lang="zh-CN" altLang="en-US" dirty="0"/>
              <a:t>量子傅立叶变换及相位估计算法</a:t>
            </a:r>
          </a:p>
        </p:txBody>
      </p:sp>
    </p:spTree>
    <p:extLst>
      <p:ext uri="{BB962C8B-B14F-4D97-AF65-F5344CB8AC3E}">
        <p14:creationId xmlns:p14="http://schemas.microsoft.com/office/powerpoint/2010/main" val="9066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668451"/>
            <a:ext cx="12191999" cy="701731"/>
          </a:xfrm>
        </p:spPr>
        <p:txBody>
          <a:bodyPr/>
          <a:lstStyle/>
          <a:p>
            <a:r>
              <a:rPr lang="zh-CN" altLang="en-US" dirty="0"/>
              <a:t>傅里叶变换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14"/>
          </p:nvPr>
        </p:nvSpPr>
        <p:spPr>
          <a:xfrm>
            <a:off x="1" y="1370182"/>
            <a:ext cx="12191998" cy="424732"/>
          </a:xfrm>
        </p:spPr>
        <p:txBody>
          <a:bodyPr/>
          <a:lstStyle/>
          <a:p>
            <a:pPr algn="ctr"/>
            <a:r>
              <a:rPr lang="zh-CN" altLang="en-US"/>
              <a:t>时域和频域</a:t>
            </a:r>
            <a:endParaRPr lang="zh-CN" altLang="en-US" dirty="0"/>
          </a:p>
        </p:txBody>
      </p:sp>
      <p:sp>
        <p:nvSpPr>
          <p:cNvPr id="3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464BA6C-5126-49A5-A94F-28A93A94127F}"/>
              </a:ext>
            </a:extLst>
          </p:cNvPr>
          <p:cNvSpPr txBox="1"/>
          <p:nvPr/>
        </p:nvSpPr>
        <p:spPr>
          <a:xfrm>
            <a:off x="2017058" y="5118486"/>
            <a:ext cx="312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不能说的秘密（</a:t>
            </a:r>
            <a:r>
              <a:rPr lang="en-US" altLang="zh-CN">
                <a:hlinkClick r:id="rId2"/>
              </a:rPr>
              <a:t>AudioMass</a:t>
            </a:r>
            <a:r>
              <a:rPr lang="zh-CN" altLang="en-US"/>
              <a:t>）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A38B9BD-5C32-4390-B93A-5EF60C56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137" y="1938782"/>
            <a:ext cx="4507001" cy="298043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2A7E7B-7A70-4916-AD3C-5D8DF638F949}"/>
              </a:ext>
            </a:extLst>
          </p:cNvPr>
          <p:cNvSpPr txBox="1"/>
          <p:nvPr/>
        </p:nvSpPr>
        <p:spPr>
          <a:xfrm>
            <a:off x="9403976" y="618954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低音炮怎么工作？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CF87692-E76E-473F-9551-8A514AC6CB60}"/>
              </a:ext>
            </a:extLst>
          </p:cNvPr>
          <p:cNvSpPr txBox="1"/>
          <p:nvPr/>
        </p:nvSpPr>
        <p:spPr>
          <a:xfrm>
            <a:off x="1796477" y="568708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时域：速度、电流、功率、声波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DB52B65-FA59-4767-9828-F0B8F4FCB079}"/>
              </a:ext>
            </a:extLst>
          </p:cNvPr>
          <p:cNvSpPr txBox="1"/>
          <p:nvPr/>
        </p:nvSpPr>
        <p:spPr>
          <a:xfrm>
            <a:off x="7047165" y="5132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pic>
        <p:nvPicPr>
          <p:cNvPr id="1026" name="Picture 2" descr="低通滤波器- Wikiwand">
            <a:extLst>
              <a:ext uri="{FF2B5EF4-FFF2-40B4-BE49-F238E27FC236}">
                <a16:creationId xmlns:a16="http://schemas.microsoft.com/office/drawing/2014/main" id="{B3570FE7-5362-432A-AFF2-BA2CA2B25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864" y="1938782"/>
            <a:ext cx="4197797" cy="298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074119D-4A24-465E-B59D-817CA1122D04}"/>
              </a:ext>
            </a:extLst>
          </p:cNvPr>
          <p:cNvSpPr txBox="1"/>
          <p:nvPr/>
        </p:nvSpPr>
        <p:spPr>
          <a:xfrm>
            <a:off x="7231896" y="5158188"/>
            <a:ext cx="2954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低通滤波器的频率响应曲线</a:t>
            </a:r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F4EF9353-506C-445A-A91A-72E7B413580C}"/>
              </a:ext>
            </a:extLst>
          </p:cNvPr>
          <p:cNvSpPr/>
          <p:nvPr/>
        </p:nvSpPr>
        <p:spPr>
          <a:xfrm>
            <a:off x="5853953" y="3245224"/>
            <a:ext cx="579911" cy="424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67C8919-36E6-4486-AE1F-5F769B64CD71}"/>
              </a:ext>
            </a:extLst>
          </p:cNvPr>
          <p:cNvSpPr txBox="1"/>
          <p:nvPr/>
        </p:nvSpPr>
        <p:spPr>
          <a:xfrm>
            <a:off x="7736542" y="568708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时域转化到频域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7B198A3-9EB9-4921-9C07-69760B74B6BC}"/>
              </a:ext>
            </a:extLst>
          </p:cNvPr>
          <p:cNvSpPr txBox="1"/>
          <p:nvPr/>
        </p:nvSpPr>
        <p:spPr>
          <a:xfrm>
            <a:off x="3859280" y="6255686"/>
            <a:ext cx="514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例如：阿基米德螺线</a:t>
            </a:r>
            <a:r>
              <a:rPr lang="zh-CN" altLang="en-US">
                <a:solidFill>
                  <a:srgbClr val="C00000"/>
                </a:solidFill>
              </a:rPr>
              <a:t>极坐标</a:t>
            </a:r>
            <a:r>
              <a:rPr lang="zh-CN" altLang="en-US"/>
              <a:t>和</a:t>
            </a:r>
            <a:r>
              <a:rPr lang="zh-CN" altLang="en-US">
                <a:solidFill>
                  <a:srgbClr val="C00000"/>
                </a:solidFill>
              </a:rPr>
              <a:t>直角坐标</a:t>
            </a:r>
            <a:r>
              <a:rPr lang="zh-CN" altLang="en-US"/>
              <a:t>下的表示</a:t>
            </a:r>
          </a:p>
        </p:txBody>
      </p:sp>
    </p:spTree>
    <p:extLst>
      <p:ext uri="{BB962C8B-B14F-4D97-AF65-F5344CB8AC3E}">
        <p14:creationId xmlns:p14="http://schemas.microsoft.com/office/powerpoint/2010/main" val="396641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8" grpId="0"/>
      <p:bldP spid="21" grpId="0" animBg="1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668451"/>
            <a:ext cx="12191999" cy="701731"/>
          </a:xfrm>
        </p:spPr>
        <p:txBody>
          <a:bodyPr/>
          <a:lstStyle/>
          <a:p>
            <a:r>
              <a:rPr lang="zh-CN" altLang="en-US" dirty="0"/>
              <a:t>傅里叶变换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lang="zh-CN" altLang="en-US"/>
              <a:t>傅里叶变换</a:t>
            </a:r>
            <a:endParaRPr lang="zh-CN" altLang="en-US" dirty="0"/>
          </a:p>
        </p:txBody>
      </p:sp>
      <p:sp>
        <p:nvSpPr>
          <p:cNvPr id="3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07975" y="5591258"/>
            <a:ext cx="5407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对于一个复杂的声波，是由视为简谐振动叠加而成。</a:t>
            </a:r>
          </a:p>
        </p:txBody>
      </p:sp>
      <p:pic>
        <p:nvPicPr>
          <p:cNvPr id="2050" name="Picture 2" descr="Image result for Acoustic wave fourier trans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6" y="1916646"/>
            <a:ext cx="7130317" cy="355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4237892" y="3399731"/>
            <a:ext cx="2915624" cy="4843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2" name="Picture 4" descr="Image result for Acoustic wave fourier transf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91" y="3461259"/>
            <a:ext cx="4466041" cy="3126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8065703" y="1854036"/>
            <a:ext cx="27661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从振幅关于时间的函数变成了关于频率的函数。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D9D81C2-4034-46BE-82AE-47379AEF3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526" y="5384337"/>
            <a:ext cx="5780952" cy="1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本次汇报的内容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449264" y="2277208"/>
            <a:ext cx="92934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/>
              <a:t>量子计算简介</a:t>
            </a:r>
            <a:endParaRPr lang="en-US" altLang="zh-CN" sz="2400" b="1" dirty="0"/>
          </a:p>
          <a:p>
            <a:pPr algn="ctr"/>
            <a:endParaRPr lang="en-US" altLang="zh-CN" sz="2400" b="1" dirty="0"/>
          </a:p>
          <a:p>
            <a:pPr algn="ctr"/>
            <a:r>
              <a:rPr lang="zh-CN" altLang="en-US" sz="2400" b="1" dirty="0"/>
              <a:t>量子傅里叶变换</a:t>
            </a:r>
            <a:endParaRPr lang="en-US" altLang="zh-CN" sz="2400" b="1" dirty="0"/>
          </a:p>
          <a:p>
            <a:pPr algn="ctr"/>
            <a:endParaRPr lang="en-US" altLang="zh-CN" sz="2400" b="1" dirty="0"/>
          </a:p>
          <a:p>
            <a:pPr algn="ctr"/>
            <a:r>
              <a:rPr lang="zh-CN" altLang="en-US" sz="2400" b="1" dirty="0"/>
              <a:t>相位估计算法</a:t>
            </a:r>
            <a:endParaRPr lang="en-US" altLang="zh-CN" sz="2400" b="1" dirty="0"/>
          </a:p>
          <a:p>
            <a:pPr algn="ctr"/>
            <a:endParaRPr lang="en-US" altLang="zh-CN" sz="2400" b="1" dirty="0"/>
          </a:p>
          <a:p>
            <a:pPr algn="ctr"/>
            <a:r>
              <a:rPr lang="en-US" altLang="zh-CN" sz="2400" b="1" dirty="0"/>
              <a:t>Shor</a:t>
            </a:r>
            <a:r>
              <a:rPr lang="zh-CN" altLang="en-US" sz="2400" b="1" dirty="0"/>
              <a:t>算法</a:t>
            </a:r>
            <a:endParaRPr lang="en-US" altLang="zh-CN" sz="2400" b="1" dirty="0"/>
          </a:p>
          <a:p>
            <a:pPr algn="ctr"/>
            <a:endParaRPr lang="en-US" altLang="zh-CN" sz="2400" b="1" dirty="0"/>
          </a:p>
          <a:p>
            <a:pPr algn="ctr"/>
            <a:r>
              <a:rPr lang="en-US" altLang="zh-CN" sz="2400" b="1" dirty="0"/>
              <a:t>HHL</a:t>
            </a:r>
            <a:r>
              <a:rPr lang="zh-CN" altLang="en-US" sz="2400" b="1" dirty="0"/>
              <a:t>算法</a:t>
            </a:r>
            <a:endParaRPr lang="en-US" altLang="zh-CN" sz="2400" b="1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CFC1F8E-AFDC-4BDE-AE29-E99AA2D1217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04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668451"/>
            <a:ext cx="12191999" cy="701731"/>
          </a:xfrm>
        </p:spPr>
        <p:txBody>
          <a:bodyPr/>
          <a:lstStyle/>
          <a:p>
            <a:r>
              <a:rPr lang="zh-CN" altLang="en-US" dirty="0"/>
              <a:t>傅里叶变换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14"/>
          </p:nvPr>
        </p:nvSpPr>
        <p:spPr>
          <a:xfrm>
            <a:off x="1" y="1370182"/>
            <a:ext cx="12191998" cy="424732"/>
          </a:xfrm>
        </p:spPr>
        <p:txBody>
          <a:bodyPr/>
          <a:lstStyle/>
          <a:p>
            <a:pPr algn="ctr"/>
            <a:r>
              <a:rPr lang="zh-CN" altLang="en-US"/>
              <a:t>复频域傅里叶级数</a:t>
            </a:r>
            <a:endParaRPr lang="zh-CN" altLang="en-US" dirty="0"/>
          </a:p>
        </p:txBody>
      </p:sp>
      <p:sp>
        <p:nvSpPr>
          <p:cNvPr id="3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6BAC79A-A46C-4869-B9A4-9018E6B6C70A}"/>
              </a:ext>
            </a:extLst>
          </p:cNvPr>
          <p:cNvSpPr txBox="1"/>
          <p:nvPr/>
        </p:nvSpPr>
        <p:spPr>
          <a:xfrm>
            <a:off x="1007222" y="2011698"/>
            <a:ext cx="34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大名鼎鼎的欧拉公式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9372668-29CB-43D4-93ED-4EF1F850690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3759" y="2394753"/>
            <a:ext cx="4457143" cy="4666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FB840A9-33E4-483F-9C39-B0EF1268249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662" y="2719766"/>
            <a:ext cx="4175903" cy="17376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99EE86F-6FD7-4B67-91F9-B5E326C90EB4}"/>
                  </a:ext>
                </a:extLst>
              </p:cNvPr>
              <p:cNvSpPr txBox="1"/>
              <p:nvPr/>
            </p:nvSpPr>
            <p:spPr>
              <a:xfrm>
                <a:off x="943335" y="4524752"/>
                <a:ext cx="44184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/>
                  <a:t>通过欧拉公式</a:t>
                </a:r>
                <a:r>
                  <a:rPr lang="zh-CN" altLang="en-US" sz="1400">
                    <a:solidFill>
                      <a:srgbClr val="C00000"/>
                    </a:solidFill>
                  </a:rPr>
                  <a:t>将频域的</a:t>
                </a:r>
                <a14:m>
                  <m:oMath xmlns:m="http://schemas.openxmlformats.org/officeDocument/2006/math">
                    <m:r>
                      <a:rPr lang="en-US" altLang="zh-CN" sz="14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CN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CN" altLang="en-US" sz="1400">
                    <a:solidFill>
                      <a:srgbClr val="C00000"/>
                    </a:solidFill>
                  </a:rPr>
                  <a:t>求和转化成复频域的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14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CN" sz="14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endParaRPr lang="zh-CN" altLang="en-US" sz="140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99EE86F-6FD7-4B67-91F9-B5E326C90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335" y="4524752"/>
                <a:ext cx="4418454" cy="307777"/>
              </a:xfrm>
              <a:prstGeom prst="rect">
                <a:avLst/>
              </a:prstGeom>
              <a:blipFill>
                <a:blip r:embed="rId9"/>
                <a:stretch>
                  <a:fillRect l="-414" t="-1961" b="-19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b4bdd20e-2365-11eb-86aa-d6cb963a79da">
            <a:hlinkClick r:id="" action="ppaction://media"/>
            <a:extLst>
              <a:ext uri="{FF2B5EF4-FFF2-40B4-BE49-F238E27FC236}">
                <a16:creationId xmlns:a16="http://schemas.microsoft.com/office/drawing/2014/main" id="{809586FB-D6BF-42D5-9406-8482F6BB6F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31854" y="4355781"/>
            <a:ext cx="5226611" cy="2130526"/>
          </a:xfrm>
          <a:prstGeom prst="rect">
            <a:avLst/>
          </a:prstGeom>
        </p:spPr>
      </p:pic>
      <p:pic>
        <p:nvPicPr>
          <p:cNvPr id="17" name="558491cc-23ad-11eb-8d25-96e8993416ca">
            <a:hlinkClick r:id="" action="ppaction://media"/>
            <a:extLst>
              <a:ext uri="{FF2B5EF4-FFF2-40B4-BE49-F238E27FC236}">
                <a16:creationId xmlns:a16="http://schemas.microsoft.com/office/drawing/2014/main" id="{18C92EC4-E619-4CCD-BE0E-EFEB7AD078D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14974" y="1963885"/>
            <a:ext cx="3060373" cy="2391896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6D3D1607-B621-4E75-9A64-25118158FE18}"/>
              </a:ext>
            </a:extLst>
          </p:cNvPr>
          <p:cNvSpPr txBox="1"/>
          <p:nvPr/>
        </p:nvSpPr>
        <p:spPr>
          <a:xfrm>
            <a:off x="943335" y="4999335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/>
              <a:t>对于离散傅里叶变换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4F99EAF4-986F-4E48-BA43-7F2323BADB8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323" y="5504695"/>
            <a:ext cx="2180952" cy="780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98E3203-E6D1-49E1-9F47-33595EE01AD3}"/>
                  </a:ext>
                </a:extLst>
              </p:cNvPr>
              <p:cNvSpPr txBox="1"/>
              <p:nvPr/>
            </p:nvSpPr>
            <p:spPr>
              <a:xfrm>
                <a:off x="942661" y="6330330"/>
                <a:ext cx="4602607" cy="325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/>
                  <a:t>其中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zh-CN" altLang="en-US" sz="1400"/>
                  <a:t>为</a:t>
                </a:r>
                <a:r>
                  <a:rPr lang="en-US" altLang="zh-CN" sz="1400"/>
                  <a:t>N</a:t>
                </a:r>
                <a:r>
                  <a:rPr lang="zh-CN" altLang="en-US" sz="1400"/>
                  <a:t>维复数向量的值，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zh-CN" altLang="en-US" sz="1400" i="1" smtClean="0">
                        <a:latin typeface="Cambria Math" panose="02040503050406030204" pitchFamily="18" charset="0"/>
                      </a:rPr>
                      <m:t>是</m:t>
                    </m:r>
                  </m:oMath>
                </a14:m>
                <a:r>
                  <a:rPr lang="zh-CN" altLang="en-US" sz="1400"/>
                  <a:t>傅里叶变换之后的结果</a:t>
                </a: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98E3203-E6D1-49E1-9F47-33595EE01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61" y="6330330"/>
                <a:ext cx="4602607" cy="325089"/>
              </a:xfrm>
              <a:prstGeom prst="rect">
                <a:avLst/>
              </a:prstGeom>
              <a:blipFill>
                <a:blip r:embed="rId13"/>
                <a:stretch>
                  <a:fillRect l="-397" b="-148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333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0" grpId="0"/>
      <p:bldP spid="14" grpId="0"/>
      <p:bldP spid="30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量子傅里叶变换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lang="zh-CN" altLang="en-US"/>
              <a:t>上公式了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FF282F-CC4E-4AC7-AD1B-B986F172FAF0}"/>
              </a:ext>
            </a:extLst>
          </p:cNvPr>
          <p:cNvSpPr txBox="1"/>
          <p:nvPr/>
        </p:nvSpPr>
        <p:spPr>
          <a:xfrm>
            <a:off x="869576" y="1962376"/>
            <a:ext cx="3523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定义在一组正交基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6F92FFA-E098-4D5E-9F6D-21A49B30C7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3003" y="1950700"/>
            <a:ext cx="1704762" cy="36190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1210F4E-7E50-4C0D-87A5-E060B9DFEA70}"/>
              </a:ext>
            </a:extLst>
          </p:cNvPr>
          <p:cNvSpPr txBox="1"/>
          <p:nvPr/>
        </p:nvSpPr>
        <p:spPr>
          <a:xfrm>
            <a:off x="4392706" y="196237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/>
              <a:t>上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C9AF88E-4210-41B5-9110-1784B6C7F8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2844" y="2442815"/>
            <a:ext cx="1864373" cy="74575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C6D767B-7F6C-4CE9-AED6-2AE9978991C5}"/>
              </a:ext>
            </a:extLst>
          </p:cNvPr>
          <p:cNvSpPr txBox="1"/>
          <p:nvPr/>
        </p:nvSpPr>
        <p:spPr>
          <a:xfrm>
            <a:off x="869576" y="3259723"/>
            <a:ext cx="5370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/>
              <a:t>那么量子傅里叶变换就简化成如下，可以证明它是</a:t>
            </a:r>
            <a:r>
              <a:rPr lang="zh-CN" altLang="en-US" sz="1600">
                <a:solidFill>
                  <a:srgbClr val="C00000"/>
                </a:solidFill>
              </a:rPr>
              <a:t>酉变换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4461837-D05D-4549-852E-2957ECEBB0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5446" y="3629328"/>
            <a:ext cx="1711771" cy="6813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845860-B358-4043-B4D4-83A439881E0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30" y="2300930"/>
            <a:ext cx="5638170" cy="370201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CF50FFB-E66F-453C-8D01-328A7A91D935}"/>
              </a:ext>
            </a:extLst>
          </p:cNvPr>
          <p:cNvSpPr txBox="1"/>
          <p:nvPr/>
        </p:nvSpPr>
        <p:spPr>
          <a:xfrm>
            <a:off x="10081419" y="309079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rgbClr val="C00000"/>
                </a:solidFill>
              </a:rPr>
              <a:t>系数叠加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066A5A95-636C-4173-A79A-4432F0A3731C}"/>
                  </a:ext>
                </a:extLst>
              </p:cNvPr>
              <p:cNvSpPr txBox="1"/>
              <p:nvPr/>
            </p:nvSpPr>
            <p:spPr>
              <a:xfrm>
                <a:off x="977153" y="4546089"/>
                <a:ext cx="468750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/>
                  <a:t>通过基底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CN" alt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j</m:t>
                        </m:r>
                      </m:e>
                    </m:d>
                  </m:oMath>
                </a14:m>
                <a:r>
                  <a:rPr lang="zh-CN" altLang="en-US" sz="1600"/>
                  <a:t>来表示这些数，可以把上面的形式写为</a:t>
                </a: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066A5A95-636C-4173-A79A-4432F0A37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153" y="4546089"/>
                <a:ext cx="4687502" cy="338554"/>
              </a:xfrm>
              <a:prstGeom prst="rect">
                <a:avLst/>
              </a:prstGeom>
              <a:blipFill>
                <a:blip r:embed="rId6"/>
                <a:stretch>
                  <a:fillRect l="-650" t="-110909" b="-172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72B18682-1DDE-4FBA-BCA3-58A65D7E1C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730" y="5180289"/>
            <a:ext cx="5319205" cy="588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91C51A2-E42B-411E-8556-F97168B339FF}"/>
                  </a:ext>
                </a:extLst>
              </p:cNvPr>
              <p:cNvSpPr txBox="1"/>
              <p:nvPr/>
            </p:nvSpPr>
            <p:spPr>
              <a:xfrm>
                <a:off x="5172635" y="6189549"/>
                <a:ext cx="12211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>
                    <a:solidFill>
                      <a:srgbClr val="C00000"/>
                    </a:solidFill>
                  </a:rPr>
                  <a:t>H</a:t>
                </a:r>
                <a:r>
                  <a:rPr lang="zh-CN" altLang="en-US">
                    <a:solidFill>
                      <a:srgbClr val="C00000"/>
                    </a:solidFill>
                  </a:rPr>
                  <a:t>门</a:t>
                </a:r>
                <a:r>
                  <a:rPr lang="en-US" altLang="zh-CN">
                    <a:solidFill>
                      <a:srgbClr val="C00000"/>
                    </a:solidFill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zh-CN" altLang="en-US">
                    <a:solidFill>
                      <a:srgbClr val="C00000"/>
                    </a:solidFill>
                  </a:rPr>
                  <a:t>门</a:t>
                </a: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91C51A2-E42B-411E-8556-F97168B33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635" y="6189549"/>
                <a:ext cx="1221104" cy="369332"/>
              </a:xfrm>
              <a:prstGeom prst="rect">
                <a:avLst/>
              </a:prstGeom>
              <a:blipFill>
                <a:blip r:embed="rId8"/>
                <a:stretch>
                  <a:fillRect l="-4500" t="-8197" r="-3500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001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相位</a:t>
            </a:r>
            <a:r>
              <a:rPr lang="zh-CN" altLang="en-US" dirty="0"/>
              <a:t>估计算法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6" y="2142252"/>
            <a:ext cx="6218200" cy="3001453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7007469" y="2142252"/>
                <a:ext cx="4774223" cy="3861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/>
                  <a:t>相位估计算法做了一件什么事</a:t>
                </a:r>
                <a:r>
                  <a:rPr lang="en-US" altLang="zh-CN" sz="2400" dirty="0"/>
                  <a:t>?</a:t>
                </a:r>
              </a:p>
              <a:p>
                <a:endParaRPr lang="en-US" altLang="zh-CN" sz="2400" dirty="0"/>
              </a:p>
              <a:p>
                <a:r>
                  <a:rPr lang="zh-CN" altLang="en-US" sz="2400" dirty="0"/>
                  <a:t>对于一个矩阵（算符）来说，他</a:t>
                </a:r>
                <a:r>
                  <a:rPr lang="zh-CN" altLang="en-US" sz="2400"/>
                  <a:t>有特征向量</a:t>
                </a:r>
                <a:r>
                  <a:rPr lang="zh-CN" altLang="en-US" sz="2400" dirty="0"/>
                  <a:t>和特征值，满足以下特征方程：</a:t>
                </a:r>
                <a:endParaRPr lang="en-US" altLang="zh-CN" sz="2400" dirty="0"/>
              </a:p>
              <a:p>
                <a:endParaRPr lang="en-US" altLang="zh-CN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8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b="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  <m:r>
                        <a:rPr lang="en-US" altLang="zh-CN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sz="2800" b="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CN" altLang="en-US" sz="2800" b="0" i="1" dirty="0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CN" sz="2400" dirty="0"/>
              </a:p>
              <a:p>
                <a:pPr algn="ctr"/>
                <a:endParaRPr lang="en-US" altLang="zh-CN" sz="2400" dirty="0"/>
              </a:p>
              <a:p>
                <a:pPr algn="just"/>
                <a:r>
                  <a:rPr lang="zh-CN" altLang="en-US" sz="2400" dirty="0"/>
                  <a:t>而相位估计指的则是估计酉算符的一个特征向量所对应的特征值。</a:t>
                </a:r>
                <a:endParaRPr lang="en-US" altLang="zh-CN" sz="24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469" y="2142252"/>
                <a:ext cx="4774223" cy="3861122"/>
              </a:xfrm>
              <a:prstGeom prst="rect">
                <a:avLst/>
              </a:prstGeom>
              <a:blipFill>
                <a:blip r:embed="rId4"/>
                <a:stretch>
                  <a:fillRect l="-2043" t="-1104" r="-1916" b="-26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下箭头 12"/>
          <p:cNvSpPr/>
          <p:nvPr/>
        </p:nvSpPr>
        <p:spPr>
          <a:xfrm>
            <a:off x="2959806" y="4977863"/>
            <a:ext cx="237392" cy="7737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595398" y="586959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solidFill>
                  <a:srgbClr val="C00000"/>
                </a:solidFill>
              </a:rPr>
              <a:t>受控</a:t>
            </a:r>
            <a:r>
              <a:rPr lang="en-US" altLang="zh-CN">
                <a:solidFill>
                  <a:srgbClr val="C00000"/>
                </a:solidFill>
              </a:rPr>
              <a:t>U</a:t>
            </a:r>
            <a:r>
              <a:rPr lang="zh-CN" altLang="en-US">
                <a:solidFill>
                  <a:srgbClr val="C00000"/>
                </a:solidFill>
              </a:rPr>
              <a:t>门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76516" y="6381727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相位信息</a:t>
            </a:r>
          </a:p>
        </p:txBody>
      </p:sp>
      <p:sp>
        <p:nvSpPr>
          <p:cNvPr id="16" name="下箭头 15"/>
          <p:cNvSpPr/>
          <p:nvPr/>
        </p:nvSpPr>
        <p:spPr>
          <a:xfrm>
            <a:off x="4298850" y="4625444"/>
            <a:ext cx="237392" cy="1617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0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这就是著名的相位估计算法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 </a:t>
            </a:r>
            <a:r>
              <a:rPr lang="zh-CN" altLang="en-US" dirty="0"/>
              <a:t>相位</a:t>
            </a:r>
            <a:r>
              <a:rPr lang="zh-CN" altLang="en-US"/>
              <a:t>估计算法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3" y="1931237"/>
            <a:ext cx="6282741" cy="3001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1608991" y="3159682"/>
            <a:ext cx="1688123" cy="1714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3810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7242" y="5148520"/>
            <a:ext cx="37753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以红框中的部分为一个</a:t>
            </a:r>
            <a:endParaRPr lang="en-US" altLang="zh-CN" sz="2800" dirty="0"/>
          </a:p>
          <a:p>
            <a:r>
              <a:rPr lang="zh-CN" altLang="en-US" sz="2800" dirty="0"/>
              <a:t>简单的例子来看看。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6374424" y="1931237"/>
                <a:ext cx="4774223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𝐺𝑎𝑡𝑒</m:t>
                          </m:r>
                        </m:e>
                      </m:groupChr>
                      <m:d>
                        <m:dPr>
                          <m:ctrlPr>
                            <a:rPr lang="en-US" altLang="zh-CN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4424" y="1931237"/>
                <a:ext cx="4774223" cy="595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7217021" y="2614249"/>
                <a:ext cx="4974978" cy="668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groupChr>
                      <m:d>
                        <m:dPr>
                          <m:ctrlPr>
                            <a:rPr lang="en-US" altLang="zh-CN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sz="2400" i="1" dirty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CN" altLang="en-US" sz="2400" i="1" dirty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021" y="2614249"/>
                <a:ext cx="4974978" cy="6688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7524752" y="3496108"/>
                <a:ext cx="3456842" cy="50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sz="2400" i="1" dirty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CN" altLang="en-US" sz="2400" i="1" dirty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52" y="3496108"/>
                <a:ext cx="3456842" cy="5091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7049967" y="4206881"/>
                <a:ext cx="4974979" cy="618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𝐺𝑎𝑡𝑒</m:t>
                          </m:r>
                        </m:e>
                      </m:groupChr>
                      <m:d>
                        <m:dPr>
                          <m:ctrlPr>
                            <a:rPr lang="en-US" altLang="zh-CN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sz="2400" i="1" dirty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CN" altLang="en-US" sz="2400" i="1" dirty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967" y="4206881"/>
                <a:ext cx="4974979" cy="6181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6260122" y="5026594"/>
                <a:ext cx="5782408" cy="669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groupChr>
                      <m:d>
                        <m:d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𝝋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altLang="zh-CN" sz="24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𝝋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122" y="5026594"/>
                <a:ext cx="5782408" cy="6696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75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altLang="zh-CN" dirty="0"/>
              <a:t> </a:t>
            </a:r>
            <a:r>
              <a:rPr lang="zh-CN" altLang="en-US" dirty="0"/>
              <a:t>相位估计算法是用来估计相位的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617668" y="3663827"/>
                <a:ext cx="11498132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,0,</m:t>
                              </m:r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⋯0</m:t>
                              </m:r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  <m:sup>
                                  <m: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CN" sz="24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𝝋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  <m:sup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∙∙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𝝋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CN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d>
                        <m:d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  <m:sup>
                                  <m: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  <m: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𝝋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68" y="3663827"/>
                <a:ext cx="11498132" cy="6450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694" y="757961"/>
            <a:ext cx="5306880" cy="2535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文本框 15"/>
          <p:cNvSpPr txBox="1"/>
          <p:nvPr/>
        </p:nvSpPr>
        <p:spPr>
          <a:xfrm>
            <a:off x="782515" y="1794755"/>
            <a:ext cx="242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不失一般性</a:t>
            </a:r>
            <a:r>
              <a:rPr lang="en-US" altLang="zh-CN" sz="2400" dirty="0"/>
              <a:t>:</a:t>
            </a:r>
            <a:endParaRPr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87924" y="5154692"/>
                <a:ext cx="12027876" cy="645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  <m:sup>
                                  <m: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  <m: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d>
                                <m:dPr>
                                  <m:ctrlP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en-US" altLang="zh-CN" sz="2400" b="1" i="1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  <m:r>
                                    <a:rPr lang="zh-CN" altLang="en-US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  <m:sup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d>
                                <m:dPr>
                                  <m:ctrlP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  <m:r>
                                        <a:rPr lang="en-US" altLang="zh-CN" sz="2400" b="1" i="1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2400" b="1" i="1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CN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d>
                        <m:d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  <m:sup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d>
                                <m:dPr>
                                  <m:ctrlP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⋯</m:t>
                                  </m:r>
                                  <m:sSub>
                                    <m:sSubPr>
                                      <m:ctrlP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  <m:r>
                                    <a:rPr lang="zh-CN" alt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24" y="5154692"/>
                <a:ext cx="12027876" cy="6450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87924" y="5942305"/>
                <a:ext cx="12027876" cy="516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d>
                                <m:dPr>
                                  <m:ctrlP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en-US" altLang="zh-CN" sz="2400" b="1" i="1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  <m:r>
                                    <a:rPr lang="zh-CN" altLang="en-US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d>
                                <m:dPr>
                                  <m:ctrlP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  <m:r>
                                        <a:rPr lang="en-US" altLang="zh-CN" sz="2400" b="1" i="1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2400" b="1" i="1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CN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d>
                        <m:d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d>
                                <m:dPr>
                                  <m:ctrlP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altLang="zh-CN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⋯</m:t>
                                  </m:r>
                                  <m:sSub>
                                    <m:sSubPr>
                                      <m:ctrlP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  <m:r>
                                    <a:rPr lang="zh-CN" alt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24" y="5942305"/>
                <a:ext cx="12027876" cy="5162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3302614" y="4500240"/>
                <a:ext cx="56710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/>
                  <a:t>将相位用二进制表示，设 </a:t>
                </a:r>
                <a14:m>
                  <m:oMath xmlns:m="http://schemas.openxmlformats.org/officeDocument/2006/math">
                    <m:r>
                      <a:rPr lang="zh-CN" altLang="en-US" sz="2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𝝋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𝝋</m:t>
                        </m:r>
                      </m:e>
                      <m:sub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𝝋</m:t>
                        </m:r>
                      </m:e>
                      <m:sub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614" y="4500240"/>
                <a:ext cx="5671040" cy="461665"/>
              </a:xfrm>
              <a:prstGeom prst="rect">
                <a:avLst/>
              </a:prstGeom>
              <a:blipFill>
                <a:blip r:embed="rId7"/>
                <a:stretch>
                  <a:fillRect l="-1720" t="-9211" b="-30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414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51694" y="598365"/>
                <a:ext cx="11535506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400" dirty="0">
                    <a:latin typeface="+mn-ea"/>
                  </a:rPr>
                  <a:t>这个式子大家应该比较熟悉了，回顾上面所讲的量子傅里叶变换，这里的形式非常相似，事实上，这里可以用量子傅里叶逆变换直接得到</a:t>
                </a:r>
                <a14:m>
                  <m:oMath xmlns:m="http://schemas.openxmlformats.org/officeDocument/2006/math">
                    <m:r>
                      <a:rPr lang="en-US" altLang="zh-CN" sz="2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𝝋</m:t>
                        </m:r>
                      </m:e>
                      <m:sub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𝝋</m:t>
                        </m:r>
                      </m:e>
                      <m:sub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+mn-ea"/>
                  </a:rPr>
                  <a:t>的值，从而估计一个酉算符的特征值。</a:t>
                </a:r>
                <a:endParaRPr lang="en-US" altLang="zh-CN" sz="2400" dirty="0">
                  <a:latin typeface="+mn-ea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94" y="598365"/>
                <a:ext cx="11535506" cy="1200329"/>
              </a:xfrm>
              <a:prstGeom prst="rect">
                <a:avLst/>
              </a:prstGeom>
              <a:blipFill>
                <a:blip r:embed="rId2"/>
                <a:stretch>
                  <a:fillRect l="-846" t="-3553" r="-159" b="-111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937256" y="1885522"/>
                <a:ext cx="10438956" cy="534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zh-CN" alt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sz="2400" i="1" dirty="0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acc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d>
                                <m:dPr>
                                  <m:ctrlP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  <m:r>
                                    <a:rPr lang="zh-CN" alt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d>
                                <m:dPr>
                                  <m:ctrlP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  <m: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CN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d>
                        <m:d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zh-CN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d>
                                <m:dPr>
                                  <m:ctrlP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altLang="zh-CN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⋯</m:t>
                                  </m:r>
                                  <m:sSub>
                                    <m:sSubPr>
                                      <m:ctrlP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  <m:r>
                                    <a:rPr lang="zh-CN" alt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56" y="1885522"/>
                <a:ext cx="10438956" cy="5347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-330954" y="6025559"/>
                <a:ext cx="1029101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0954" y="6025559"/>
                <a:ext cx="1029101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AD55B100-D6E8-4A8C-9279-7097294FA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201" y="6042105"/>
            <a:ext cx="1114286" cy="4285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DA066B8-C4BC-4314-B59B-60863ABDAB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35" y="2645058"/>
            <a:ext cx="6218200" cy="3001453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58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8ED159-77A4-7C4A-AE4A-FB3426FD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021"/>
            <a:ext cx="12191999" cy="1920526"/>
          </a:xfrm>
        </p:spPr>
        <p:txBody>
          <a:bodyPr/>
          <a:lstStyle/>
          <a:p>
            <a:pPr algn="ctr"/>
            <a:r>
              <a:rPr kumimoji="1" lang="zh-CN" altLang="en-US"/>
              <a:t>第四部分</a:t>
            </a:r>
            <a:br>
              <a:rPr kumimoji="1" lang="en-US" altLang="zh-CN" dirty="0"/>
            </a:br>
            <a:br>
              <a:rPr kumimoji="1" lang="en-US" altLang="zh-CN" dirty="0"/>
            </a:br>
            <a:r>
              <a:rPr kumimoji="1" lang="en-US" altLang="zh-CN" dirty="0"/>
              <a:t>Shor</a:t>
            </a:r>
            <a:r>
              <a:rPr kumimoji="1" lang="zh-CN" altLang="en-US" dirty="0"/>
              <a:t>因数分解算法</a:t>
            </a:r>
          </a:p>
        </p:txBody>
      </p:sp>
    </p:spTree>
    <p:extLst>
      <p:ext uri="{BB962C8B-B14F-4D97-AF65-F5344CB8AC3E}">
        <p14:creationId xmlns:p14="http://schemas.microsoft.com/office/powerpoint/2010/main" val="36733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83BD1D4-2AC9-4942-BFBB-A2ADEB69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D9D0DB-8887-E74C-960E-ED2BF1A2CA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1935050-D982-B141-9B6F-D91FC0F2B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因数分解问题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3039AFE-5341-0640-8D83-FFC0B316BD5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这是一个经典问题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825B4FA-CC4F-BF4C-8790-C1EED67C1C0C}"/>
                  </a:ext>
                </a:extLst>
              </p:cNvPr>
              <p:cNvSpPr txBox="1"/>
              <p:nvPr/>
            </p:nvSpPr>
            <p:spPr>
              <a:xfrm>
                <a:off x="1055076" y="1973639"/>
                <a:ext cx="101551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dirty="0"/>
                  <a:t>问题：求一个大数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CN" altLang="en-US" sz="2800" dirty="0"/>
                  <a:t>的因子。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825B4FA-CC4F-BF4C-8790-C1EED67C1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076" y="1973639"/>
                <a:ext cx="10155115" cy="523220"/>
              </a:xfrm>
              <a:prstGeom prst="rect">
                <a:avLst/>
              </a:prstGeom>
              <a:blipFill>
                <a:blip r:embed="rId2"/>
                <a:stretch>
                  <a:fillRect t="-9302" b="-279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6564B37-5C25-274C-BBC1-6C4541401BA8}"/>
                  </a:ext>
                </a:extLst>
              </p:cNvPr>
              <p:cNvSpPr txBox="1"/>
              <p:nvPr/>
            </p:nvSpPr>
            <p:spPr>
              <a:xfrm>
                <a:off x="684017" y="2675583"/>
                <a:ext cx="3450662" cy="2808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z="2800" b="1" dirty="0"/>
                  <a:t>方法一：枚举法</a:t>
                </a:r>
                <a:endParaRPr kumimoji="1" lang="en-US" altLang="zh-CN" sz="2800" b="1" dirty="0"/>
              </a:p>
              <a:p>
                <a:endParaRPr kumimoji="1" lang="en-US" altLang="zh-CN" sz="2800" dirty="0"/>
              </a:p>
              <a:p>
                <a:r>
                  <a:rPr kumimoji="1" lang="zh-CN" altLang="en-US" sz="2800" dirty="0"/>
                  <a:t>遍历使用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kumimoji="1" lang="en-US" altLang="zh-CN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ad>
                          <m:radPr>
                            <m:degHide m:val="on"/>
                            <m:ctrlPr>
                              <a:rPr kumimoji="1"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zh-CN" sz="2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e>
                    </m:d>
                  </m:oMath>
                </a14:m>
                <a:r>
                  <a:rPr kumimoji="1" lang="zh-CN" altLang="en-US" sz="2800" dirty="0"/>
                  <a:t>，如果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kumimoji="1" lang="zh-CN" altLang="en-US" sz="2800" dirty="0"/>
                  <a:t>可以整除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zh-CN" altLang="en-US" sz="2800" dirty="0"/>
                  <a:t>，则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kumimoji="1" lang="zh-CN" altLang="en-US" sz="2800" dirty="0"/>
                  <a:t>为一个因子，时间复杂度为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kumimoji="1" lang="en-US" altLang="zh-CN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1" lang="en-US" altLang="zh-CN" sz="2800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e>
                    </m:d>
                  </m:oMath>
                </a14:m>
                <a:r>
                  <a:rPr kumimoji="1" lang="zh-CN" altLang="en-US" sz="2800" dirty="0"/>
                  <a:t>。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6564B37-5C25-274C-BBC1-6C4541401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17" y="2675583"/>
                <a:ext cx="3450662" cy="2808205"/>
              </a:xfrm>
              <a:prstGeom prst="rect">
                <a:avLst/>
              </a:prstGeom>
              <a:blipFill>
                <a:blip r:embed="rId3"/>
                <a:stretch>
                  <a:fillRect l="-3663" t="-2252" r="-13553" b="-40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右箭头 7">
            <a:extLst>
              <a:ext uri="{FF2B5EF4-FFF2-40B4-BE49-F238E27FC236}">
                <a16:creationId xmlns:a16="http://schemas.microsoft.com/office/drawing/2014/main" id="{46D7DE06-DC14-AA45-991D-7599C4A758D9}"/>
              </a:ext>
            </a:extLst>
          </p:cNvPr>
          <p:cNvSpPr/>
          <p:nvPr/>
        </p:nvSpPr>
        <p:spPr>
          <a:xfrm>
            <a:off x="4573940" y="3706361"/>
            <a:ext cx="1315089" cy="1577009"/>
          </a:xfrm>
          <a:prstGeom prst="leftRightArrow">
            <a:avLst>
              <a:gd name="adj1" fmla="val 50000"/>
              <a:gd name="adj2" fmla="val 264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E0367AD-4A4D-3548-BD86-0C01B4A026D9}"/>
              </a:ext>
            </a:extLst>
          </p:cNvPr>
          <p:cNvSpPr txBox="1"/>
          <p:nvPr/>
        </p:nvSpPr>
        <p:spPr>
          <a:xfrm>
            <a:off x="6328290" y="2675584"/>
            <a:ext cx="52529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/>
              <a:t>方法二：求随机数的阶</a:t>
            </a:r>
            <a:endParaRPr kumimoji="1" lang="en-US" altLang="zh-CN" sz="2800" b="1" dirty="0"/>
          </a:p>
          <a:p>
            <a:endParaRPr kumimoji="1" lang="en-US" altLang="zh-CN" sz="2800" dirty="0"/>
          </a:p>
          <a:p>
            <a:r>
              <a:rPr kumimoji="1" lang="zh-CN" altLang="en-US" sz="2800" dirty="0"/>
              <a:t>见下一页</a:t>
            </a:r>
            <a:r>
              <a:rPr kumimoji="1" lang="en-US" altLang="zh-CN" sz="2800" dirty="0"/>
              <a:t>PPT</a:t>
            </a:r>
            <a:r>
              <a:rPr kumimoji="1" lang="zh-CN" altLang="en-US" sz="2800" dirty="0"/>
              <a:t>，这样做的好处是可以得到更低的时间复杂度，更重要的是，可以方便量子算法的实现。</a:t>
            </a:r>
          </a:p>
        </p:txBody>
      </p:sp>
    </p:spTree>
    <p:extLst>
      <p:ext uri="{BB962C8B-B14F-4D97-AF65-F5344CB8AC3E}">
        <p14:creationId xmlns:p14="http://schemas.microsoft.com/office/powerpoint/2010/main" val="315717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83BD1D4-2AC9-4942-BFBB-A2ADEB69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28</a:t>
            </a:fld>
            <a:endParaRPr lang="zh-CN" altLang="en-US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3039AFE-5341-0640-8D83-FFC0B316B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这是一个经典问题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E0367AD-4A4D-3548-BD86-0C01B4A026D9}"/>
                  </a:ext>
                </a:extLst>
              </p:cNvPr>
              <p:cNvSpPr txBox="1"/>
              <p:nvPr/>
            </p:nvSpPr>
            <p:spPr>
              <a:xfrm>
                <a:off x="1027420" y="724625"/>
                <a:ext cx="10236928" cy="3146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2800" b="1" dirty="0"/>
                  <a:t>方法二：求随机数的阶</a:t>
                </a:r>
                <a:endParaRPr kumimoji="1" lang="en-US" altLang="zh-CN" sz="2800" b="1" dirty="0"/>
              </a:p>
              <a:p>
                <a:pPr algn="ctr"/>
                <a:endParaRPr kumimoji="1" lang="en-US" altLang="zh-CN" sz="2800" dirty="0"/>
              </a:p>
              <a:p>
                <a:r>
                  <a:rPr kumimoji="1" lang="zh-CN" altLang="en-US" sz="2800" dirty="0"/>
                  <a:t>找到一个与小于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zh-CN" altLang="en-US" sz="2800" dirty="0"/>
                  <a:t>并与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zh-CN" altLang="en-US" sz="2800" dirty="0"/>
                  <a:t>互素的随机数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1" lang="zh-CN" altLang="en-US" sz="2800" dirty="0"/>
                  <a:t>，定义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1" lang="zh-CN" altLang="en-US" sz="2800" dirty="0"/>
                  <a:t>的阶为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kumimoji="1" lang="zh-CN" altLang="en-US" sz="2800" dirty="0"/>
                  <a:t>满足：</a:t>
                </a:r>
                <a:endParaRPr kumimoji="1" lang="en-US" altLang="zh-CN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kumimoji="1" lang="zh-CN" altLang="en-US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CN" sz="2800" b="0" i="0" smtClean="0">
                              <a:latin typeface="Cambria Math" panose="02040503050406030204" pitchFamily="18" charset="0"/>
                            </a:rPr>
                            <m:t>mod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</m:oMath>
                  </m:oMathPara>
                </a14:m>
                <a:endParaRPr kumimoji="1" lang="en-US" altLang="zh-CN" sz="2800" dirty="0"/>
              </a:p>
              <a:p>
                <a:r>
                  <a:rPr kumimoji="1" lang="zh-CN" altLang="en-US" sz="2800" dirty="0"/>
                  <a:t>现在我们定义一个函数：</a:t>
                </a:r>
                <a:endParaRPr kumimoji="1" lang="en-US" altLang="zh-CN" sz="28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kumimoji="1" lang="zh-CN" altLang="en-US" sz="2800" i="1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CN" sz="2800">
                              <a:latin typeface="Cambria Math" panose="02040503050406030204" pitchFamily="18" charset="0"/>
                            </a:rPr>
                            <m:t>mod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</m:oMath>
                  </m:oMathPara>
                </a14:m>
                <a:endParaRPr kumimoji="1" lang="en-US" altLang="zh-CN" sz="2800" dirty="0"/>
              </a:p>
              <a:p>
                <a:r>
                  <a:rPr kumimoji="1" lang="zh-CN" altLang="en-US" sz="2800" dirty="0"/>
                  <a:t>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1" lang="zh-CN" altLang="en-US" sz="2800" dirty="0"/>
                  <a:t>是一个周期函数，例如下（</a:t>
                </a:r>
                <a:r>
                  <a:rPr kumimoji="1" lang="en-US" altLang="zh-CN" sz="28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=15, 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kumimoji="1" lang="zh-CN" altLang="en-US" sz="2800" dirty="0"/>
                  <a:t>）：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E0367AD-4A4D-3548-BD86-0C01B4A02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420" y="724625"/>
                <a:ext cx="10236928" cy="3146374"/>
              </a:xfrm>
              <a:prstGeom prst="rect">
                <a:avLst/>
              </a:prstGeom>
              <a:blipFill>
                <a:blip r:embed="rId2"/>
                <a:stretch>
                  <a:fillRect l="-1115" t="-2008" b="-36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F6A5F3F1-1330-784C-A3E7-5213FE005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583" y="4460518"/>
            <a:ext cx="7004602" cy="179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069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71274A7-9120-3D4B-8B40-7860B5A6E7BB}"/>
                  </a:ext>
                </a:extLst>
              </p:cNvPr>
              <p:cNvSpPr txBox="1"/>
              <p:nvPr/>
            </p:nvSpPr>
            <p:spPr>
              <a:xfrm>
                <a:off x="1027420" y="724625"/>
                <a:ext cx="10236928" cy="4998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2800" b="1" dirty="0"/>
                  <a:t>方法二：求随机数的阶</a:t>
                </a:r>
                <a:endParaRPr kumimoji="1" lang="en-US" altLang="zh-CN" sz="2800" b="1" dirty="0"/>
              </a:p>
              <a:p>
                <a:pPr algn="ctr"/>
                <a:endParaRPr kumimoji="1" lang="en-US" altLang="zh-CN" sz="2800" dirty="0"/>
              </a:p>
              <a:p>
                <a:r>
                  <a:rPr kumimoji="1" lang="zh-CN" altLang="en-US" sz="2800" dirty="0"/>
                  <a:t>可见这个函数的周期为</a:t>
                </a:r>
                <a:r>
                  <a:rPr kumimoji="1" lang="en-US" altLang="zh-CN" sz="2800" dirty="0"/>
                  <a:t>4</a:t>
                </a:r>
                <a:r>
                  <a:rPr kumimoji="1" lang="zh-CN" altLang="en-US" sz="2800" dirty="0"/>
                  <a:t>，也就是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kumimoji="1" lang="zh-CN" altLang="en-US" sz="2800" dirty="0"/>
                  <a:t>在</a:t>
                </a:r>
                <a14:m>
                  <m:oMath xmlns:m="http://schemas.openxmlformats.org/officeDocument/2006/math">
                    <m:r>
                      <a:rPr kumimoji="1" lang="en-US" altLang="zh-CN" sz="28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kumimoji="1" lang="en-US" altLang="zh-CN" sz="2800" i="1" dirty="0">
                        <a:latin typeface="Cambria Math" panose="02040503050406030204" pitchFamily="18" charset="0"/>
                      </a:rPr>
                      <m:t>=15</m:t>
                    </m:r>
                  </m:oMath>
                </a14:m>
                <a:r>
                  <a:rPr kumimoji="1" lang="zh-CN" altLang="en-US" sz="2800" dirty="0"/>
                  <a:t>时的阶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kumimoji="1" lang="zh-CN" altLang="en-US" sz="2800" dirty="0"/>
                  <a:t>。</a:t>
                </a:r>
                <a:endParaRPr kumimoji="1" lang="en-US" altLang="zh-CN" sz="2800" dirty="0"/>
              </a:p>
              <a:p>
                <a:endParaRPr kumimoji="1" lang="en-US" altLang="zh-CN" sz="2800" dirty="0"/>
              </a:p>
              <a:p>
                <a:r>
                  <a:rPr kumimoji="1" lang="zh-CN" altLang="en-US" sz="2800" dirty="0"/>
                  <a:t>这说明了一个问题：</a:t>
                </a:r>
                <a:endParaRPr kumimoji="1" lang="en-US" altLang="zh-CN" sz="28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−1=0   </m:t>
                      </m:r>
                      <m:d>
                        <m:d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CN" sz="2800" b="0" i="0" smtClean="0">
                              <a:latin typeface="Cambria Math" panose="02040503050406030204" pitchFamily="18" charset="0"/>
                            </a:rPr>
                            <m:t>mod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</m:oMath>
                  </m:oMathPara>
                </a14:m>
                <a:endParaRPr kumimoji="1" lang="en-US" altLang="zh-CN" sz="28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kumimoji="1"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kumimoji="1" lang="en-US" altLang="zh-CN" sz="2800" i="1">
                          <a:latin typeface="Cambria Math" panose="02040503050406030204" pitchFamily="18" charset="0"/>
                        </a:rPr>
                        <m:t>=0   </m:t>
                      </m:r>
                      <m:d>
                        <m:d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CN" sz="2800">
                              <a:latin typeface="Cambria Math" panose="02040503050406030204" pitchFamily="18" charset="0"/>
                            </a:rPr>
                            <m:t>mod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</m:oMath>
                  </m:oMathPara>
                </a14:m>
                <a:endParaRPr kumimoji="1" lang="en-US" altLang="zh-CN" sz="2800" dirty="0"/>
              </a:p>
              <a:p>
                <a:pPr algn="ctr"/>
                <a:endParaRPr kumimoji="1" lang="en-US" altLang="zh-CN" sz="2800" dirty="0"/>
              </a:p>
              <a:p>
                <a:r>
                  <a:rPr kumimoji="1" lang="zh-CN" altLang="en-US" sz="2800" dirty="0"/>
                  <a:t>因此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kumimoji="1" lang="zh-CN" altLang="en-US" sz="2800" dirty="0"/>
                  <a:t>和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kumimoji="1" lang="zh-CN" altLang="en-US" sz="2800" dirty="0"/>
                  <a:t>为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zh-CN" altLang="en-US" sz="2800" dirty="0"/>
                  <a:t>的整数倍，只需要求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kumimoji="1"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kumimoji="1" lang="zh-CN" altLang="en-US" sz="2800" dirty="0"/>
                  <a:t>与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zh-CN" altLang="en-US" sz="2800" dirty="0"/>
                  <a:t>的最大公约数，即可得到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zh-CN" altLang="en-US" sz="2800" dirty="0"/>
                  <a:t>的因子，即：</a:t>
                </a:r>
                <a:endParaRPr kumimoji="1" lang="en-US" altLang="zh-CN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800" b="0" i="0" smtClean="0">
                          <a:latin typeface="Cambria Math" panose="02040503050406030204" pitchFamily="18" charset="0"/>
                        </a:rPr>
                        <m:t>gcd</m:t>
                      </m:r>
                      <m:d>
                        <m:d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</m:oMath>
                  </m:oMathPara>
                </a14:m>
                <a:endParaRPr kumimoji="1" lang="en-US" altLang="zh-CN" sz="28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71274A7-9120-3D4B-8B40-7860B5A6E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420" y="724625"/>
                <a:ext cx="10236928" cy="4998484"/>
              </a:xfrm>
              <a:prstGeom prst="rect">
                <a:avLst/>
              </a:prstGeom>
              <a:blipFill>
                <a:blip r:embed="rId2"/>
                <a:stretch>
                  <a:fillRect l="-1115" t="-1266" r="-743" b="-7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83BD1D4-2AC9-4942-BFBB-A2ADEB69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3039AFE-5341-0640-8D83-FFC0B316B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这是一个经典问题</a:t>
            </a:r>
          </a:p>
        </p:txBody>
      </p:sp>
    </p:spTree>
    <p:extLst>
      <p:ext uri="{BB962C8B-B14F-4D97-AF65-F5344CB8AC3E}">
        <p14:creationId xmlns:p14="http://schemas.microsoft.com/office/powerpoint/2010/main" val="222002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A567243-574B-EB46-B6FD-D0915D278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021"/>
            <a:ext cx="12191999" cy="1920526"/>
          </a:xfrm>
        </p:spPr>
        <p:txBody>
          <a:bodyPr/>
          <a:lstStyle/>
          <a:p>
            <a:pPr algn="ctr"/>
            <a:r>
              <a:rPr kumimoji="1" lang="zh-CN" altLang="en-US" dirty="0"/>
              <a:t>第一部分</a:t>
            </a:r>
            <a:br>
              <a:rPr kumimoji="1" lang="en-US" altLang="zh-CN" dirty="0"/>
            </a:br>
            <a:br>
              <a:rPr kumimoji="1" lang="en-US" altLang="zh-CN" dirty="0"/>
            </a:br>
            <a:r>
              <a:rPr kumimoji="1" lang="zh-CN" altLang="en-US" dirty="0"/>
              <a:t>量子计算简介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838F760-31A6-1E4D-AE73-A46820126D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DA8C73D2-1397-4013-B88D-859DF30FAAF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4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71274A7-9120-3D4B-8B40-7860B5A6E7BB}"/>
                  </a:ext>
                </a:extLst>
              </p:cNvPr>
              <p:cNvSpPr txBox="1"/>
              <p:nvPr/>
            </p:nvSpPr>
            <p:spPr>
              <a:xfrm>
                <a:off x="1027420" y="724625"/>
                <a:ext cx="10236928" cy="5857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2800" b="1" dirty="0"/>
                  <a:t>方法二：求随机数的阶</a:t>
                </a:r>
                <a:endParaRPr kumimoji="1" lang="en-US" altLang="zh-CN" sz="2800" b="1" dirty="0"/>
              </a:p>
              <a:p>
                <a:pPr algn="ctr"/>
                <a:endParaRPr kumimoji="1" lang="en-US" altLang="zh-CN" sz="2800" dirty="0"/>
              </a:p>
              <a:p>
                <a:r>
                  <a:rPr kumimoji="1" lang="zh-CN" altLang="en-US" sz="2800" dirty="0"/>
                  <a:t>可见这个函数的周期为</a:t>
                </a:r>
                <a:r>
                  <a:rPr kumimoji="1" lang="en-US" altLang="zh-CN" sz="2800" dirty="0"/>
                  <a:t>4</a:t>
                </a:r>
                <a:r>
                  <a:rPr kumimoji="1" lang="zh-CN" altLang="en-US" sz="2800" dirty="0"/>
                  <a:t>，也就是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kumimoji="1" lang="zh-CN" altLang="en-US" sz="2800" dirty="0"/>
                  <a:t>在</a:t>
                </a:r>
                <a14:m>
                  <m:oMath xmlns:m="http://schemas.openxmlformats.org/officeDocument/2006/math">
                    <m:r>
                      <a:rPr kumimoji="1" lang="en-US" altLang="zh-CN" sz="28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kumimoji="1" lang="en-US" altLang="zh-CN" sz="2800" i="1" dirty="0">
                        <a:latin typeface="Cambria Math" panose="02040503050406030204" pitchFamily="18" charset="0"/>
                      </a:rPr>
                      <m:t>=15</m:t>
                    </m:r>
                  </m:oMath>
                </a14:m>
                <a:r>
                  <a:rPr kumimoji="1" lang="zh-CN" altLang="en-US" sz="2800" dirty="0"/>
                  <a:t>时的阶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kumimoji="1" lang="zh-CN" altLang="en-US" sz="2800" dirty="0"/>
                  <a:t>。</a:t>
                </a:r>
                <a:endParaRPr kumimoji="1" lang="en-US" altLang="zh-CN" sz="2800" dirty="0"/>
              </a:p>
              <a:p>
                <a:r>
                  <a:rPr kumimoji="1" lang="zh-CN" altLang="en-US" sz="2800" dirty="0"/>
                  <a:t>这说明了一个问题：</a:t>
                </a:r>
                <a:endParaRPr kumimoji="1" lang="en-US" altLang="zh-CN" sz="28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−1=0   </m:t>
                      </m:r>
                      <m:d>
                        <m:d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CN" sz="2800" b="0" i="0" smtClean="0">
                              <a:latin typeface="Cambria Math" panose="02040503050406030204" pitchFamily="18" charset="0"/>
                            </a:rPr>
                            <m:t>mod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</m:oMath>
                  </m:oMathPara>
                </a14:m>
                <a:endParaRPr kumimoji="1" lang="en-US" altLang="zh-CN" sz="28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kumimoji="1"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kumimoji="1" lang="en-US" altLang="zh-CN" sz="2800" i="1">
                          <a:latin typeface="Cambria Math" panose="02040503050406030204" pitchFamily="18" charset="0"/>
                        </a:rPr>
                        <m:t>=0   </m:t>
                      </m:r>
                      <m:d>
                        <m:d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CN" sz="2800">
                              <a:latin typeface="Cambria Math" panose="02040503050406030204" pitchFamily="18" charset="0"/>
                            </a:rPr>
                            <m:t>mod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</m:oMath>
                  </m:oMathPara>
                </a14:m>
                <a:endParaRPr kumimoji="1" lang="en-US" altLang="zh-CN" sz="2800" dirty="0"/>
              </a:p>
              <a:p>
                <a:r>
                  <a:rPr kumimoji="1" lang="zh-CN" altLang="en-US" sz="2800" dirty="0"/>
                  <a:t>因此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kumimoji="1" lang="zh-CN" altLang="en-US" sz="2800" dirty="0"/>
                  <a:t>和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kumimoji="1" lang="zh-CN" altLang="en-US" sz="2800" dirty="0"/>
                  <a:t>为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zh-CN" altLang="en-US" sz="2800" dirty="0"/>
                  <a:t>的整数倍，只需要求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kumimoji="1"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kumimoji="1" lang="zh-CN" altLang="en-US" sz="2800" dirty="0"/>
                  <a:t>与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zh-CN" altLang="en-US" sz="2800" dirty="0"/>
                  <a:t>的最大公约数，即可得到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zh-CN" altLang="en-US" sz="2800" dirty="0"/>
                  <a:t>的因子，即：</a:t>
                </a:r>
                <a:endParaRPr kumimoji="1" lang="en-US" altLang="zh-CN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800" b="0" i="0" smtClean="0">
                          <a:latin typeface="Cambria Math" panose="02040503050406030204" pitchFamily="18" charset="0"/>
                        </a:rPr>
                        <m:t>gcd</m:t>
                      </m:r>
                      <m:d>
                        <m:d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</m:oMath>
                  </m:oMathPara>
                </a14:m>
                <a:endParaRPr kumimoji="1" lang="en-US" altLang="zh-CN" sz="2800" dirty="0"/>
              </a:p>
              <a:p>
                <a:r>
                  <a:rPr kumimoji="1" lang="zh-CN" altLang="en-US" sz="2800" dirty="0"/>
                  <a:t>用刚刚的案例来说就是：</a:t>
                </a:r>
                <a:endParaRPr kumimoji="1" lang="en-US" altLang="zh-CN" sz="28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800">
                          <a:latin typeface="Cambria Math" panose="02040503050406030204" pitchFamily="18" charset="0"/>
                        </a:rPr>
                        <m:t>gcd</m:t>
                      </m:r>
                      <m:d>
                        <m:d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kumimoji="1" lang="en-US" altLang="zh-CN" sz="2800" i="1">
                                      <a:latin typeface="Cambria Math" panose="02040503050406030204" pitchFamily="18" charset="0"/>
                                    </a:rPr>
                                    <m:t>=7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  <m:t>=4/2</m:t>
                              </m:r>
                            </m:sup>
                          </m:sSup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=15</m:t>
                          </m:r>
                        </m:e>
                      </m:d>
                      <m:r>
                        <a:rPr kumimoji="1" lang="en-US" altLang="zh-CN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CN" sz="2800">
                          <a:latin typeface="Cambria Math" panose="02040503050406030204" pitchFamily="18" charset="0"/>
                        </a:rPr>
                        <m:t>gcd</m:t>
                      </m:r>
                      <m:d>
                        <m:d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49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1, 15</m:t>
                          </m:r>
                        </m:e>
                      </m:d>
                      <m:r>
                        <a:rPr kumimoji="1" lang="en-US" altLang="zh-CN" sz="2800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kumimoji="1" lang="en-US" altLang="zh-CN" sz="28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800">
                          <a:latin typeface="Cambria Math" panose="02040503050406030204" pitchFamily="18" charset="0"/>
                        </a:rPr>
                        <m:t>gcd</m:t>
                      </m:r>
                      <m:d>
                        <m:d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kumimoji="1" lang="en-US" altLang="zh-CN" sz="2800" i="1">
                                      <a:latin typeface="Cambria Math" panose="02040503050406030204" pitchFamily="18" charset="0"/>
                                    </a:rPr>
                                    <m:t>=7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  <m:t>=4/2</m:t>
                              </m:r>
                            </m:sup>
                          </m:sSup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=15</m:t>
                          </m:r>
                        </m:e>
                      </m:d>
                      <m:r>
                        <a:rPr kumimoji="1" lang="en-US" altLang="zh-CN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CN" sz="2800">
                          <a:latin typeface="Cambria Math" panose="02040503050406030204" pitchFamily="18" charset="0"/>
                        </a:rPr>
                        <m:t>gcd</m:t>
                      </m:r>
                      <m:d>
                        <m:d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49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1, 15</m:t>
                          </m:r>
                        </m:e>
                      </m:d>
                      <m:r>
                        <a:rPr kumimoji="1" lang="en-US" altLang="zh-CN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kumimoji="1" lang="en-US" altLang="zh-CN" sz="28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71274A7-9120-3D4B-8B40-7860B5A6E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420" y="724625"/>
                <a:ext cx="10236928" cy="5857309"/>
              </a:xfrm>
              <a:prstGeom prst="rect">
                <a:avLst/>
              </a:prstGeom>
              <a:blipFill>
                <a:blip r:embed="rId2"/>
                <a:stretch>
                  <a:fillRect l="-1115" t="-1082" r="-7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83BD1D4-2AC9-4942-BFBB-A2ADEB69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3039AFE-5341-0640-8D83-FFC0B316B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这是一个经典问题</a:t>
            </a:r>
          </a:p>
        </p:txBody>
      </p:sp>
    </p:spTree>
    <p:extLst>
      <p:ext uri="{BB962C8B-B14F-4D97-AF65-F5344CB8AC3E}">
        <p14:creationId xmlns:p14="http://schemas.microsoft.com/office/powerpoint/2010/main" val="308319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764485C-A120-AE4F-A7F8-0D91A2CE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D2255CA-7BD3-014B-865B-74FBD4A59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6E4EED8-B12B-8B44-95D6-369BDA12B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量子的因数分解算法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1C8C41-4E30-3D46-B40E-39CD015784D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一般分为两步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87EFDB9-BA93-1240-98F3-726EA1C43EC4}"/>
                  </a:ext>
                </a:extLst>
              </p:cNvPr>
              <p:cNvSpPr txBox="1"/>
              <p:nvPr/>
            </p:nvSpPr>
            <p:spPr>
              <a:xfrm>
                <a:off x="1537253" y="2133600"/>
                <a:ext cx="3432313" cy="284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200" dirty="0"/>
                  <a:t>经典的算法</a:t>
                </a:r>
                <a:endParaRPr kumimoji="1" lang="en-US" altLang="zh-CN" sz="3200" dirty="0"/>
              </a:p>
              <a:p>
                <a:pPr algn="ctr"/>
                <a:endParaRPr kumimoji="1" lang="en-US" altLang="zh-CN" sz="2400" dirty="0"/>
              </a:p>
              <a:p>
                <a:r>
                  <a:rPr kumimoji="1" lang="zh-CN" altLang="en-US" sz="2400" dirty="0"/>
                  <a:t>第一步：</a:t>
                </a:r>
                <a:endParaRPr kumimoji="1" lang="en-US" altLang="zh-CN" sz="2400" dirty="0"/>
              </a:p>
              <a:p>
                <a:r>
                  <a:rPr kumimoji="1" lang="zh-CN" altLang="en-US" sz="2400" dirty="0"/>
                  <a:t>寻找一个素数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1" lang="zh-CN" altLang="en-US" sz="2400" dirty="0"/>
                  <a:t>的阶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kumimoji="1" lang="en-US" altLang="zh-CN" sz="2400" dirty="0"/>
              </a:p>
              <a:p>
                <a:endParaRPr kumimoji="1" lang="en-US" altLang="zh-CN" sz="2400" dirty="0"/>
              </a:p>
              <a:p>
                <a:r>
                  <a:rPr kumimoji="1" lang="zh-CN" altLang="en-US" sz="2400" dirty="0"/>
                  <a:t>第二步：</a:t>
                </a:r>
                <a:endParaRPr kumimoji="1" lang="en-US" altLang="zh-CN" sz="2400" dirty="0"/>
              </a:p>
              <a:p>
                <a:r>
                  <a:rPr kumimoji="1" lang="zh-CN" altLang="en-US" sz="2400" dirty="0"/>
                  <a:t>求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>
                        <a:latin typeface="Cambria Math" panose="02040503050406030204" pitchFamily="18" charset="0"/>
                      </a:rPr>
                      <m:t>gcd</m:t>
                    </m:r>
                    <m:d>
                      <m:d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kumimoji="1" lang="zh-CN" altLang="en-US" sz="2400" dirty="0"/>
                  <a:t>。</a:t>
                </a:r>
                <a:endParaRPr kumimoji="1" lang="en-US" altLang="zh-CN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87EFDB9-BA93-1240-98F3-726EA1C43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253" y="2133600"/>
                <a:ext cx="3432313" cy="2848280"/>
              </a:xfrm>
              <a:prstGeom prst="rect">
                <a:avLst/>
              </a:prstGeom>
              <a:blipFill>
                <a:blip r:embed="rId2"/>
                <a:stretch>
                  <a:fillRect l="-2583" t="-3125"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F2CB00C-270E-8348-A55E-EA9605C19C2E}"/>
                  </a:ext>
                </a:extLst>
              </p:cNvPr>
              <p:cNvSpPr txBox="1"/>
              <p:nvPr/>
            </p:nvSpPr>
            <p:spPr>
              <a:xfrm>
                <a:off x="7520608" y="2133600"/>
                <a:ext cx="3432313" cy="3217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200" dirty="0"/>
                  <a:t>量子算法</a:t>
                </a:r>
                <a:endParaRPr kumimoji="1" lang="en-US" altLang="zh-CN" sz="3200" dirty="0"/>
              </a:p>
              <a:p>
                <a:pPr algn="ctr"/>
                <a:endParaRPr kumimoji="1" lang="en-US" altLang="zh-CN" sz="2400" dirty="0"/>
              </a:p>
              <a:p>
                <a:r>
                  <a:rPr kumimoji="1" lang="zh-CN" altLang="en-US" sz="2400" dirty="0"/>
                  <a:t>第一步：</a:t>
                </a:r>
                <a:endParaRPr kumimoji="1" lang="en-US" altLang="zh-CN" sz="2400" dirty="0"/>
              </a:p>
              <a:p>
                <a:r>
                  <a:rPr kumimoji="1" lang="zh-CN" altLang="en-US" sz="2400" dirty="0">
                    <a:solidFill>
                      <a:srgbClr val="C00000"/>
                    </a:solidFill>
                  </a:rPr>
                  <a:t>使用量子算法</a:t>
                </a:r>
                <a:r>
                  <a:rPr kumimoji="1" lang="zh-CN" altLang="en-US" sz="2400" dirty="0"/>
                  <a:t>寻找一个素数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1" lang="zh-CN" altLang="en-US" sz="2400" dirty="0"/>
                  <a:t>的阶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kumimoji="1" lang="en-US" altLang="zh-CN" sz="2400" dirty="0"/>
              </a:p>
              <a:p>
                <a:endParaRPr kumimoji="1" lang="en-US" altLang="zh-CN" sz="2400" dirty="0"/>
              </a:p>
              <a:p>
                <a:r>
                  <a:rPr kumimoji="1" lang="zh-CN" altLang="en-US" sz="2400" dirty="0"/>
                  <a:t>第二步：</a:t>
                </a:r>
                <a:endParaRPr kumimoji="1" lang="en-US" altLang="zh-CN" sz="2400" dirty="0"/>
              </a:p>
              <a:p>
                <a:r>
                  <a:rPr kumimoji="1" lang="zh-CN" altLang="en-US" sz="2400" dirty="0"/>
                  <a:t>求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>
                        <a:latin typeface="Cambria Math" panose="02040503050406030204" pitchFamily="18" charset="0"/>
                      </a:rPr>
                      <m:t>gcd</m:t>
                    </m:r>
                    <m:d>
                      <m:d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kumimoji="1" lang="zh-CN" altLang="en-US" sz="2400" dirty="0"/>
                  <a:t>。</a:t>
                </a:r>
                <a:endParaRPr kumimoji="1" lang="en-US" altLang="zh-CN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F2CB00C-270E-8348-A55E-EA9605C19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608" y="2133600"/>
                <a:ext cx="3432313" cy="3217612"/>
              </a:xfrm>
              <a:prstGeom prst="rect">
                <a:avLst/>
              </a:prstGeom>
              <a:blipFill>
                <a:blip r:embed="rId3"/>
                <a:stretch>
                  <a:fillRect l="-2583" t="-2767" b="-27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右箭头 8">
            <a:extLst>
              <a:ext uri="{FF2B5EF4-FFF2-40B4-BE49-F238E27FC236}">
                <a16:creationId xmlns:a16="http://schemas.microsoft.com/office/drawing/2014/main" id="{71848143-2ECE-CC41-9475-18C1A7633F81}"/>
              </a:ext>
            </a:extLst>
          </p:cNvPr>
          <p:cNvSpPr/>
          <p:nvPr/>
        </p:nvSpPr>
        <p:spPr>
          <a:xfrm>
            <a:off x="5420138" y="2897528"/>
            <a:ext cx="1351722" cy="1643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量子</a:t>
            </a:r>
            <a:endParaRPr kumimoji="1" lang="en-US" altLang="zh-CN" dirty="0"/>
          </a:p>
          <a:p>
            <a:pPr algn="ctr"/>
            <a:r>
              <a:rPr kumimoji="1" lang="zh-CN" altLang="en-US" dirty="0"/>
              <a:t>算法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8C04B75-41CC-354D-B03D-81BCBD136D30}"/>
                  </a:ext>
                </a:extLst>
              </p:cNvPr>
              <p:cNvSpPr txBox="1"/>
              <p:nvPr/>
            </p:nvSpPr>
            <p:spPr>
              <a:xfrm>
                <a:off x="2312503" y="5506545"/>
                <a:ext cx="756699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z="2400" dirty="0"/>
                  <a:t>区别在于第一步，第二步让然使用经典的算法，因为经典的算法效率已经很高了，采用欧几里得辗转相除法的最大时间复杂度为</a:t>
                </a:r>
                <a14:m>
                  <m:oMath xmlns:m="http://schemas.openxmlformats.org/officeDocument/2006/math">
                    <m:r>
                      <a:rPr kumimoji="1" lang="en-US" altLang="zh-CN" sz="2400" b="0" i="1" dirty="0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kumimoji="1" lang="en-US" altLang="zh-CN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1"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2400" b="0" i="0" dirty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1"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1" lang="en-US" altLang="zh-CN" sz="24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func>
                      </m:e>
                    </m:d>
                  </m:oMath>
                </a14:m>
                <a:r>
                  <a:rPr kumimoji="1" lang="zh-CN" altLang="en-US" sz="2400" dirty="0"/>
                  <a:t>。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8C04B75-41CC-354D-B03D-81BCBD136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503" y="5506545"/>
                <a:ext cx="7566992" cy="1200329"/>
              </a:xfrm>
              <a:prstGeom prst="rect">
                <a:avLst/>
              </a:prstGeom>
              <a:blipFill>
                <a:blip r:embed="rId4"/>
                <a:stretch>
                  <a:fillRect l="-1173" t="-4211" r="-335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73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41F6139-118E-D944-9438-67E7EF92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0D253E-3DD0-6448-9E9A-03E985F8B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C935067-BF56-744E-91C9-F52DC4C6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来看看具体的实现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B0BCD95-DD67-7044-9E56-2448F08EC39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求随机数阶的量子算法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ED6BD97-1746-1A46-8C42-724661CF18EA}"/>
              </a:ext>
            </a:extLst>
          </p:cNvPr>
          <p:cNvGrpSpPr/>
          <p:nvPr/>
        </p:nvGrpSpPr>
        <p:grpSpPr>
          <a:xfrm>
            <a:off x="504665" y="2159900"/>
            <a:ext cx="4564483" cy="4248771"/>
            <a:chOff x="408350" y="2227811"/>
            <a:chExt cx="4564483" cy="4248771"/>
          </a:xfrm>
        </p:grpSpPr>
        <p:cxnSp>
          <p:nvCxnSpPr>
            <p:cNvPr id="8" name="直接连接符 6">
              <a:extLst>
                <a:ext uri="{FF2B5EF4-FFF2-40B4-BE49-F238E27FC236}">
                  <a16:creationId xmlns:a16="http://schemas.microsoft.com/office/drawing/2014/main" id="{5EA4EAB9-841C-634D-9C98-A6EA1D14C7AB}"/>
                </a:ext>
              </a:extLst>
            </p:cNvPr>
            <p:cNvCxnSpPr/>
            <p:nvPr/>
          </p:nvCxnSpPr>
          <p:spPr>
            <a:xfrm flipV="1">
              <a:off x="1028506" y="4209376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接连接符 7">
              <a:extLst>
                <a:ext uri="{FF2B5EF4-FFF2-40B4-BE49-F238E27FC236}">
                  <a16:creationId xmlns:a16="http://schemas.microsoft.com/office/drawing/2014/main" id="{61447A6F-E4A0-6B4D-8CCE-F0A5C8E82D9E}"/>
                </a:ext>
              </a:extLst>
            </p:cNvPr>
            <p:cNvCxnSpPr/>
            <p:nvPr/>
          </p:nvCxnSpPr>
          <p:spPr>
            <a:xfrm flipV="1">
              <a:off x="1028506" y="4859931"/>
              <a:ext cx="3944327" cy="425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8">
              <a:extLst>
                <a:ext uri="{FF2B5EF4-FFF2-40B4-BE49-F238E27FC236}">
                  <a16:creationId xmlns:a16="http://schemas.microsoft.com/office/drawing/2014/main" id="{22F44BBC-11D6-F64B-9CA2-40E449B6742C}"/>
                </a:ext>
              </a:extLst>
            </p:cNvPr>
            <p:cNvCxnSpPr/>
            <p:nvPr/>
          </p:nvCxnSpPr>
          <p:spPr>
            <a:xfrm>
              <a:off x="1006685" y="5806292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58F558AB-CF95-3E4D-B67D-5A07F9ACA334}"/>
                    </a:ext>
                  </a:extLst>
                </p:cNvPr>
                <p:cNvSpPr/>
                <p:nvPr/>
              </p:nvSpPr>
              <p:spPr>
                <a:xfrm>
                  <a:off x="415063" y="3969985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58F558AB-CF95-3E4D-B67D-5A07F9ACA3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3969985"/>
                  <a:ext cx="602674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70833" t="-129730" r="-56250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D4656B6E-6D33-DE44-8525-D5C9F6FC904D}"/>
                    </a:ext>
                  </a:extLst>
                </p:cNvPr>
                <p:cNvSpPr/>
                <p:nvPr/>
              </p:nvSpPr>
              <p:spPr>
                <a:xfrm>
                  <a:off x="415063" y="4620543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D4656B6E-6D33-DE44-8525-D5C9F6FC90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4620543"/>
                  <a:ext cx="602674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70833" t="-127027" r="-56250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接连接符 45">
              <a:extLst>
                <a:ext uri="{FF2B5EF4-FFF2-40B4-BE49-F238E27FC236}">
                  <a16:creationId xmlns:a16="http://schemas.microsoft.com/office/drawing/2014/main" id="{1349C05F-BF56-A44E-8F98-6B9E08164DF4}"/>
                </a:ext>
              </a:extLst>
            </p:cNvPr>
            <p:cNvCxnSpPr/>
            <p:nvPr/>
          </p:nvCxnSpPr>
          <p:spPr>
            <a:xfrm>
              <a:off x="1013176" y="6031857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02B17647-81AD-F042-BA1B-D65577AE11D1}"/>
                    </a:ext>
                  </a:extLst>
                </p:cNvPr>
                <p:cNvSpPr/>
                <p:nvPr/>
              </p:nvSpPr>
              <p:spPr>
                <a:xfrm>
                  <a:off x="408350" y="5751129"/>
                  <a:ext cx="64755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02B17647-81AD-F042-BA1B-D65577AE11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350" y="5751129"/>
                  <a:ext cx="64755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63462" t="-123684" r="-46154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DC2E38D-BA77-354E-B5FE-30CA4384FF29}"/>
                </a:ext>
              </a:extLst>
            </p:cNvPr>
            <p:cNvSpPr/>
            <p:nvPr/>
          </p:nvSpPr>
          <p:spPr>
            <a:xfrm>
              <a:off x="1179445" y="4000521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7B433FF-5F4D-5045-9FE4-F3B5AC9760EE}"/>
                </a:ext>
              </a:extLst>
            </p:cNvPr>
            <p:cNvSpPr/>
            <p:nvPr/>
          </p:nvSpPr>
          <p:spPr>
            <a:xfrm>
              <a:off x="1179445" y="4647535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cxnSp>
          <p:nvCxnSpPr>
            <p:cNvPr id="17" name="直接连接符 45">
              <a:extLst>
                <a:ext uri="{FF2B5EF4-FFF2-40B4-BE49-F238E27FC236}">
                  <a16:creationId xmlns:a16="http://schemas.microsoft.com/office/drawing/2014/main" id="{737C52B3-7457-CA4A-919B-042946DD01F2}"/>
                </a:ext>
              </a:extLst>
            </p:cNvPr>
            <p:cNvCxnSpPr/>
            <p:nvPr/>
          </p:nvCxnSpPr>
          <p:spPr>
            <a:xfrm>
              <a:off x="1013176" y="6258397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1C601F3E-35F8-6F4F-8264-5CB9EDF89F4D}"/>
                </a:ext>
              </a:extLst>
            </p:cNvPr>
            <p:cNvGrpSpPr/>
            <p:nvPr/>
          </p:nvGrpSpPr>
          <p:grpSpPr>
            <a:xfrm>
              <a:off x="1684912" y="4786605"/>
              <a:ext cx="2144965" cy="1689977"/>
              <a:chOff x="2401695" y="2919093"/>
              <a:chExt cx="2304680" cy="1689977"/>
            </a:xfrm>
          </p:grpSpPr>
          <p:cxnSp>
            <p:nvCxnSpPr>
              <p:cNvPr id="38" name="直接连接符 53">
                <a:extLst>
                  <a:ext uri="{FF2B5EF4-FFF2-40B4-BE49-F238E27FC236}">
                    <a16:creationId xmlns:a16="http://schemas.microsoft.com/office/drawing/2014/main" id="{B8AFAA0C-335F-8142-9E89-8612EA19D556}"/>
                  </a:ext>
                </a:extLst>
              </p:cNvPr>
              <p:cNvCxnSpPr>
                <a:cxnSpLocks/>
                <a:stCxn id="39" idx="4"/>
              </p:cNvCxnSpPr>
              <p:nvPr/>
            </p:nvCxnSpPr>
            <p:spPr>
              <a:xfrm>
                <a:off x="2627330" y="3071129"/>
                <a:ext cx="1" cy="633808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8ADA614C-E223-0042-80FC-C4E2CBF89786}"/>
                  </a:ext>
                </a:extLst>
              </p:cNvPr>
              <p:cNvSpPr/>
              <p:nvPr/>
            </p:nvSpPr>
            <p:spPr>
              <a:xfrm>
                <a:off x="2551312" y="2919093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矩形 39">
                    <a:extLst>
                      <a:ext uri="{FF2B5EF4-FFF2-40B4-BE49-F238E27FC236}">
                        <a16:creationId xmlns:a16="http://schemas.microsoft.com/office/drawing/2014/main" id="{AE102BAB-22B5-D242-B7E3-6F52B8165D79}"/>
                      </a:ext>
                    </a:extLst>
                  </p:cNvPr>
                  <p:cNvSpPr/>
                  <p:nvPr/>
                </p:nvSpPr>
                <p:spPr>
                  <a:xfrm>
                    <a:off x="2401695" y="3704937"/>
                    <a:ext cx="2304680" cy="904133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altLang="zh-CN" sz="2800" b="0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 b="0" i="0" smtClean="0"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oMath>
                      </m:oMathPara>
                    </a14:m>
                    <a:endParaRPr lang="zh-CN" altLang="en-US" sz="2800" i="1" dirty="0"/>
                  </a:p>
                </p:txBody>
              </p:sp>
            </mc:Choice>
            <mc:Fallback xmlns="">
              <p:sp>
                <p:nvSpPr>
                  <p:cNvPr id="40" name="矩形 39">
                    <a:extLst>
                      <a:ext uri="{FF2B5EF4-FFF2-40B4-BE49-F238E27FC236}">
                        <a16:creationId xmlns:a16="http://schemas.microsoft.com/office/drawing/2014/main" id="{AE102BAB-22B5-D242-B7E3-6F52B8165D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1695" y="3704937"/>
                    <a:ext cx="2304680" cy="9041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514"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A9A32434-77D9-D146-9FF6-B1CE3934B39E}"/>
                </a:ext>
              </a:extLst>
            </p:cNvPr>
            <p:cNvGrpSpPr/>
            <p:nvPr/>
          </p:nvGrpSpPr>
          <p:grpSpPr>
            <a:xfrm>
              <a:off x="2340976" y="4141708"/>
              <a:ext cx="141500" cy="1443517"/>
              <a:chOff x="2551312" y="2259163"/>
              <a:chExt cx="152036" cy="1443517"/>
            </a:xfrm>
          </p:grpSpPr>
          <p:cxnSp>
            <p:nvCxnSpPr>
              <p:cNvPr id="35" name="直接连接符 53">
                <a:extLst>
                  <a:ext uri="{FF2B5EF4-FFF2-40B4-BE49-F238E27FC236}">
                    <a16:creationId xmlns:a16="http://schemas.microsoft.com/office/drawing/2014/main" id="{FBA36471-F627-ED42-8127-8911EC1A6ED2}"/>
                  </a:ext>
                </a:extLst>
              </p:cNvPr>
              <p:cNvCxnSpPr>
                <a:cxnSpLocks/>
                <a:stCxn id="36" idx="4"/>
              </p:cNvCxnSpPr>
              <p:nvPr/>
            </p:nvCxnSpPr>
            <p:spPr>
              <a:xfrm>
                <a:off x="2627330" y="2411199"/>
                <a:ext cx="0" cy="129148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122FB9EE-6888-E147-B99D-DA04A16E5B6E}"/>
                  </a:ext>
                </a:extLst>
              </p:cNvPr>
              <p:cNvSpPr/>
              <p:nvPr/>
            </p:nvSpPr>
            <p:spPr>
              <a:xfrm>
                <a:off x="2551312" y="2259163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0" name="直接连接符 6">
              <a:extLst>
                <a:ext uri="{FF2B5EF4-FFF2-40B4-BE49-F238E27FC236}">
                  <a16:creationId xmlns:a16="http://schemas.microsoft.com/office/drawing/2014/main" id="{6E7A7D88-007B-FE48-95A6-95A1EDC5BBE2}"/>
                </a:ext>
              </a:extLst>
            </p:cNvPr>
            <p:cNvCxnSpPr/>
            <p:nvPr/>
          </p:nvCxnSpPr>
          <p:spPr>
            <a:xfrm flipV="1">
              <a:off x="1028506" y="3571264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BA873D7A-B36C-F44A-A6D9-A0B62F5C346C}"/>
                    </a:ext>
                  </a:extLst>
                </p:cNvPr>
                <p:cNvSpPr/>
                <p:nvPr/>
              </p:nvSpPr>
              <p:spPr>
                <a:xfrm>
                  <a:off x="415063" y="3331873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BA873D7A-B36C-F44A-A6D9-A0B62F5C34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3331873"/>
                  <a:ext cx="602674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70833" t="-123684" r="-56250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2B0C36C-B844-3845-A3A2-4A3B62EE22BD}"/>
                </a:ext>
              </a:extLst>
            </p:cNvPr>
            <p:cNvSpPr/>
            <p:nvPr/>
          </p:nvSpPr>
          <p:spPr>
            <a:xfrm>
              <a:off x="1179445" y="3362409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cxnSp>
          <p:nvCxnSpPr>
            <p:cNvPr id="23" name="直接连接符 6">
              <a:extLst>
                <a:ext uri="{FF2B5EF4-FFF2-40B4-BE49-F238E27FC236}">
                  <a16:creationId xmlns:a16="http://schemas.microsoft.com/office/drawing/2014/main" id="{2BE7CD16-CAAF-AA42-9C99-D065E4D5401E}"/>
                </a:ext>
              </a:extLst>
            </p:cNvPr>
            <p:cNvCxnSpPr/>
            <p:nvPr/>
          </p:nvCxnSpPr>
          <p:spPr>
            <a:xfrm flipV="1">
              <a:off x="1030367" y="2467202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AC81162B-0B0B-E848-984C-E68028779BDB}"/>
                    </a:ext>
                  </a:extLst>
                </p:cNvPr>
                <p:cNvSpPr/>
                <p:nvPr/>
              </p:nvSpPr>
              <p:spPr>
                <a:xfrm>
                  <a:off x="416925" y="2227811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AC81162B-0B0B-E848-984C-E68028779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925" y="2227811"/>
                  <a:ext cx="602674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70833" t="-123684" r="-56250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622F411-3D50-3542-8439-B9E4A15A2408}"/>
                </a:ext>
              </a:extLst>
            </p:cNvPr>
            <p:cNvSpPr/>
            <p:nvPr/>
          </p:nvSpPr>
          <p:spPr>
            <a:xfrm>
              <a:off x="1181307" y="2258347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0AB1A66F-3C7A-3E40-ACD2-478A35B28D88}"/>
                </a:ext>
              </a:extLst>
            </p:cNvPr>
            <p:cNvGrpSpPr/>
            <p:nvPr/>
          </p:nvGrpSpPr>
          <p:grpSpPr>
            <a:xfrm>
              <a:off x="2854294" y="3487060"/>
              <a:ext cx="141500" cy="2100422"/>
              <a:chOff x="2547557" y="1604515"/>
              <a:chExt cx="152036" cy="2100422"/>
            </a:xfrm>
          </p:grpSpPr>
          <p:cxnSp>
            <p:nvCxnSpPr>
              <p:cNvPr id="32" name="直接连接符 53">
                <a:extLst>
                  <a:ext uri="{FF2B5EF4-FFF2-40B4-BE49-F238E27FC236}">
                    <a16:creationId xmlns:a16="http://schemas.microsoft.com/office/drawing/2014/main" id="{4425A5B0-6418-A44E-89CF-68C7AE0A9F27}"/>
                  </a:ext>
                </a:extLst>
              </p:cNvPr>
              <p:cNvCxnSpPr>
                <a:cxnSpLocks/>
                <a:stCxn id="33" idx="4"/>
              </p:cNvCxnSpPr>
              <p:nvPr/>
            </p:nvCxnSpPr>
            <p:spPr>
              <a:xfrm>
                <a:off x="2623575" y="1756551"/>
                <a:ext cx="3755" cy="194838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5B5E3608-0BB2-0E4A-B2B3-1CFC4C3269C3}"/>
                  </a:ext>
                </a:extLst>
              </p:cNvPr>
              <p:cNvSpPr/>
              <p:nvPr/>
            </p:nvSpPr>
            <p:spPr>
              <a:xfrm>
                <a:off x="2547557" y="160451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0F48F0B7-6D40-DA43-ABF9-588E5D0E2007}"/>
                </a:ext>
              </a:extLst>
            </p:cNvPr>
            <p:cNvGrpSpPr/>
            <p:nvPr/>
          </p:nvGrpSpPr>
          <p:grpSpPr>
            <a:xfrm>
              <a:off x="3509752" y="2391950"/>
              <a:ext cx="141500" cy="3196792"/>
              <a:chOff x="2036309" y="509405"/>
              <a:chExt cx="152036" cy="3196792"/>
            </a:xfrm>
          </p:grpSpPr>
          <p:cxnSp>
            <p:nvCxnSpPr>
              <p:cNvPr id="29" name="直接连接符 53">
                <a:extLst>
                  <a:ext uri="{FF2B5EF4-FFF2-40B4-BE49-F238E27FC236}">
                    <a16:creationId xmlns:a16="http://schemas.microsoft.com/office/drawing/2014/main" id="{D988D3CE-EA18-3041-B32F-0634B0DDD8F3}"/>
                  </a:ext>
                </a:extLst>
              </p:cNvPr>
              <p:cNvCxnSpPr>
                <a:cxnSpLocks/>
                <a:stCxn id="30" idx="4"/>
              </p:cNvCxnSpPr>
              <p:nvPr/>
            </p:nvCxnSpPr>
            <p:spPr>
              <a:xfrm>
                <a:off x="2112327" y="661441"/>
                <a:ext cx="1" cy="304475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A5C5C34C-8740-644F-A395-4A35B4829E05}"/>
                  </a:ext>
                </a:extLst>
              </p:cNvPr>
              <p:cNvSpPr/>
              <p:nvPr/>
            </p:nvSpPr>
            <p:spPr>
              <a:xfrm>
                <a:off x="2036309" y="50940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F044CBFA-6210-C249-9ACB-0E18C71B25DD}"/>
                    </a:ext>
                  </a:extLst>
                </p:cNvPr>
                <p:cNvSpPr/>
                <p:nvPr/>
              </p:nvSpPr>
              <p:spPr>
                <a:xfrm>
                  <a:off x="3944860" y="2255782"/>
                  <a:ext cx="865450" cy="2817976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𝐹𝑇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</m:oMath>
                    </m:oMathPara>
                  </a14:m>
                  <a:endParaRPr lang="zh-CN" altLang="en-US" sz="1600" i="1" dirty="0"/>
                </a:p>
              </p:txBody>
            </p:sp>
          </mc:Choice>
          <mc:Fallback xmlns=""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F044CBFA-6210-C249-9ACB-0E18C71B25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60" y="2255782"/>
                  <a:ext cx="865450" cy="2817976"/>
                </a:xfrm>
                <a:prstGeom prst="rect">
                  <a:avLst/>
                </a:prstGeom>
                <a:blipFill>
                  <a:blip r:embed="rId8"/>
                  <a:stretch>
                    <a:fillRect l="-8451"/>
                  </a:stretch>
                </a:blipFill>
                <a:ln w="19050"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E4EEA00-8552-504C-9397-C060688AA960}"/>
                  </a:ext>
                </a:extLst>
              </p:cNvPr>
              <p:cNvSpPr txBox="1"/>
              <p:nvPr/>
            </p:nvSpPr>
            <p:spPr>
              <a:xfrm>
                <a:off x="5587619" y="1895362"/>
                <a:ext cx="6226980" cy="4685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/>
                  <a:t>分别初始化两个量子寄存器</a:t>
                </a:r>
                <a:endParaRPr kumimoji="1" lang="en-US" altLang="zh-CN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en-US" altLang="zh-CN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/>
                  <a:t>第一步还是经过</a:t>
                </a:r>
                <a:r>
                  <a:rPr kumimoji="1" lang="en-US" altLang="zh-CN" sz="2400" dirty="0"/>
                  <a:t>H</a:t>
                </a:r>
                <a:r>
                  <a:rPr kumimoji="1" lang="zh-CN" altLang="en-US" sz="2400" dirty="0"/>
                  <a:t>门：</a:t>
                </a:r>
                <a:endParaRPr kumimoji="1" lang="en-US" altLang="zh-CN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"/>
                            </m:r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sSup>
                            <m:sSup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</m:sSup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kumimoji="1"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p>
                        <m:sSup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</m:oMath>
                  </m:oMathPara>
                </a14:m>
                <a:endParaRPr kumimoji="1" lang="en-US" altLang="zh-CN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/>
                  <a:t>经过</a:t>
                </a:r>
                <a:r>
                  <a:rPr kumimoji="1" lang="en-US" altLang="zh-CN" sz="2400" dirty="0"/>
                  <a:t>Oracle</a:t>
                </a:r>
                <a:r>
                  <a:rPr kumimoji="1" lang="zh-CN" altLang="en-US" sz="2400" dirty="0"/>
                  <a:t>，执行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mod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：</a:t>
                </a: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"/>
                            </m:r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sSup>
                            <m:sSup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</m:sSup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kumimoji="1"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d>
                        <m:dPr>
                          <m:begChr m:val="|"/>
                          <m:endChr m:val="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>
                                      <a:latin typeface="Cambria Math" panose="02040503050406030204" pitchFamily="18" charset="0"/>
                                    </a:rPr>
                                    <m:t>mod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Cambria Math" panose="02040503050406030204" pitchFamily="18" charset="0"/>
                  </a:rPr>
                  <a:t>一个重点来了！现在的寄存器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其实是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N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种情况的叠加，因此如果对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进行测量，那么将会导致整个量子态塌缩到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N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种情况中，我们来仔细看看。</a:t>
                </a:r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E4EEA00-8552-504C-9397-C060688AA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619" y="1895362"/>
                <a:ext cx="6226980" cy="4685513"/>
              </a:xfrm>
              <a:prstGeom prst="rect">
                <a:avLst/>
              </a:prstGeom>
              <a:blipFill>
                <a:blip r:embed="rId9"/>
                <a:stretch>
                  <a:fillRect l="-1222" t="-4865" r="-6314" b="-91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3C5B2B3-3B12-3649-9F56-074E736614AD}"/>
                  </a:ext>
                </a:extLst>
              </p:cNvPr>
              <p:cNvSpPr/>
              <p:nvPr/>
            </p:nvSpPr>
            <p:spPr>
              <a:xfrm>
                <a:off x="-78737" y="3540871"/>
                <a:ext cx="6487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3C5B2B3-3B12-3649-9F56-074E73661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8737" y="3540871"/>
                <a:ext cx="648703" cy="369332"/>
              </a:xfrm>
              <a:prstGeom prst="rect">
                <a:avLst/>
              </a:prstGeom>
              <a:blipFill>
                <a:blip r:embed="rId10"/>
                <a:stretch>
                  <a:fillRect l="-43137" t="-110000" r="-29412" b="-16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5F7CA450-8D9C-134E-BE04-C197990651DA}"/>
                  </a:ext>
                </a:extLst>
              </p:cNvPr>
              <p:cNvSpPr/>
              <p:nvPr/>
            </p:nvSpPr>
            <p:spPr>
              <a:xfrm>
                <a:off x="-86343" y="5729384"/>
                <a:ext cx="6540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5F7CA450-8D9C-134E-BE04-C197990651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6343" y="5729384"/>
                <a:ext cx="654025" cy="369332"/>
              </a:xfrm>
              <a:prstGeom prst="rect">
                <a:avLst/>
              </a:prstGeom>
              <a:blipFill>
                <a:blip r:embed="rId11"/>
                <a:stretch>
                  <a:fillRect l="-42308" t="-110000" r="-28846" b="-16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2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41F6139-118E-D944-9438-67E7EF92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0D253E-3DD0-6448-9E9A-03E985F8B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C935067-BF56-744E-91C9-F52DC4C6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来看看具体的实现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B0BCD95-DD67-7044-9E56-2448F08EC39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求随机数阶的量子算法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ED6BD97-1746-1A46-8C42-724661CF18EA}"/>
              </a:ext>
            </a:extLst>
          </p:cNvPr>
          <p:cNvGrpSpPr/>
          <p:nvPr/>
        </p:nvGrpSpPr>
        <p:grpSpPr>
          <a:xfrm>
            <a:off x="504665" y="2159900"/>
            <a:ext cx="4564483" cy="4248771"/>
            <a:chOff x="408350" y="2227811"/>
            <a:chExt cx="4564483" cy="4248771"/>
          </a:xfrm>
        </p:grpSpPr>
        <p:cxnSp>
          <p:nvCxnSpPr>
            <p:cNvPr id="8" name="直接连接符 6">
              <a:extLst>
                <a:ext uri="{FF2B5EF4-FFF2-40B4-BE49-F238E27FC236}">
                  <a16:creationId xmlns:a16="http://schemas.microsoft.com/office/drawing/2014/main" id="{5EA4EAB9-841C-634D-9C98-A6EA1D14C7AB}"/>
                </a:ext>
              </a:extLst>
            </p:cNvPr>
            <p:cNvCxnSpPr/>
            <p:nvPr/>
          </p:nvCxnSpPr>
          <p:spPr>
            <a:xfrm flipV="1">
              <a:off x="1028506" y="4209376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接连接符 7">
              <a:extLst>
                <a:ext uri="{FF2B5EF4-FFF2-40B4-BE49-F238E27FC236}">
                  <a16:creationId xmlns:a16="http://schemas.microsoft.com/office/drawing/2014/main" id="{61447A6F-E4A0-6B4D-8CCE-F0A5C8E82D9E}"/>
                </a:ext>
              </a:extLst>
            </p:cNvPr>
            <p:cNvCxnSpPr/>
            <p:nvPr/>
          </p:nvCxnSpPr>
          <p:spPr>
            <a:xfrm flipV="1">
              <a:off x="1028506" y="4859931"/>
              <a:ext cx="3944327" cy="425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8">
              <a:extLst>
                <a:ext uri="{FF2B5EF4-FFF2-40B4-BE49-F238E27FC236}">
                  <a16:creationId xmlns:a16="http://schemas.microsoft.com/office/drawing/2014/main" id="{22F44BBC-11D6-F64B-9CA2-40E449B6742C}"/>
                </a:ext>
              </a:extLst>
            </p:cNvPr>
            <p:cNvCxnSpPr/>
            <p:nvPr/>
          </p:nvCxnSpPr>
          <p:spPr>
            <a:xfrm>
              <a:off x="1006685" y="5806292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58F558AB-CF95-3E4D-B67D-5A07F9ACA334}"/>
                    </a:ext>
                  </a:extLst>
                </p:cNvPr>
                <p:cNvSpPr/>
                <p:nvPr/>
              </p:nvSpPr>
              <p:spPr>
                <a:xfrm>
                  <a:off x="415063" y="3969985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58F558AB-CF95-3E4D-B67D-5A07F9ACA3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3969985"/>
                  <a:ext cx="602674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70833" t="-129730" r="-56250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D4656B6E-6D33-DE44-8525-D5C9F6FC904D}"/>
                    </a:ext>
                  </a:extLst>
                </p:cNvPr>
                <p:cNvSpPr/>
                <p:nvPr/>
              </p:nvSpPr>
              <p:spPr>
                <a:xfrm>
                  <a:off x="415063" y="4620543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D4656B6E-6D33-DE44-8525-D5C9F6FC90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4620543"/>
                  <a:ext cx="602674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70833" t="-127027" r="-56250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接连接符 45">
              <a:extLst>
                <a:ext uri="{FF2B5EF4-FFF2-40B4-BE49-F238E27FC236}">
                  <a16:creationId xmlns:a16="http://schemas.microsoft.com/office/drawing/2014/main" id="{1349C05F-BF56-A44E-8F98-6B9E08164DF4}"/>
                </a:ext>
              </a:extLst>
            </p:cNvPr>
            <p:cNvCxnSpPr/>
            <p:nvPr/>
          </p:nvCxnSpPr>
          <p:spPr>
            <a:xfrm>
              <a:off x="1013176" y="6031857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02B17647-81AD-F042-BA1B-D65577AE11D1}"/>
                    </a:ext>
                  </a:extLst>
                </p:cNvPr>
                <p:cNvSpPr/>
                <p:nvPr/>
              </p:nvSpPr>
              <p:spPr>
                <a:xfrm>
                  <a:off x="408350" y="5751129"/>
                  <a:ext cx="64755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02B17647-81AD-F042-BA1B-D65577AE11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350" y="5751129"/>
                  <a:ext cx="64755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63462" t="-123684" r="-46154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DC2E38D-BA77-354E-B5FE-30CA4384FF29}"/>
                </a:ext>
              </a:extLst>
            </p:cNvPr>
            <p:cNvSpPr/>
            <p:nvPr/>
          </p:nvSpPr>
          <p:spPr>
            <a:xfrm>
              <a:off x="1179445" y="4000521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7B433FF-5F4D-5045-9FE4-F3B5AC9760EE}"/>
                </a:ext>
              </a:extLst>
            </p:cNvPr>
            <p:cNvSpPr/>
            <p:nvPr/>
          </p:nvSpPr>
          <p:spPr>
            <a:xfrm>
              <a:off x="1179445" y="4647535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cxnSp>
          <p:nvCxnSpPr>
            <p:cNvPr id="17" name="直接连接符 45">
              <a:extLst>
                <a:ext uri="{FF2B5EF4-FFF2-40B4-BE49-F238E27FC236}">
                  <a16:creationId xmlns:a16="http://schemas.microsoft.com/office/drawing/2014/main" id="{737C52B3-7457-CA4A-919B-042946DD01F2}"/>
                </a:ext>
              </a:extLst>
            </p:cNvPr>
            <p:cNvCxnSpPr/>
            <p:nvPr/>
          </p:nvCxnSpPr>
          <p:spPr>
            <a:xfrm>
              <a:off x="1013176" y="6258397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1C601F3E-35F8-6F4F-8264-5CB9EDF89F4D}"/>
                </a:ext>
              </a:extLst>
            </p:cNvPr>
            <p:cNvGrpSpPr/>
            <p:nvPr/>
          </p:nvGrpSpPr>
          <p:grpSpPr>
            <a:xfrm>
              <a:off x="1684912" y="4786605"/>
              <a:ext cx="2144965" cy="1689977"/>
              <a:chOff x="2401695" y="2919093"/>
              <a:chExt cx="2304680" cy="1689977"/>
            </a:xfrm>
          </p:grpSpPr>
          <p:cxnSp>
            <p:nvCxnSpPr>
              <p:cNvPr id="38" name="直接连接符 53">
                <a:extLst>
                  <a:ext uri="{FF2B5EF4-FFF2-40B4-BE49-F238E27FC236}">
                    <a16:creationId xmlns:a16="http://schemas.microsoft.com/office/drawing/2014/main" id="{B8AFAA0C-335F-8142-9E89-8612EA19D556}"/>
                  </a:ext>
                </a:extLst>
              </p:cNvPr>
              <p:cNvCxnSpPr>
                <a:cxnSpLocks/>
                <a:stCxn id="39" idx="4"/>
              </p:cNvCxnSpPr>
              <p:nvPr/>
            </p:nvCxnSpPr>
            <p:spPr>
              <a:xfrm>
                <a:off x="2627330" y="3071129"/>
                <a:ext cx="1" cy="633808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8ADA614C-E223-0042-80FC-C4E2CBF89786}"/>
                  </a:ext>
                </a:extLst>
              </p:cNvPr>
              <p:cNvSpPr/>
              <p:nvPr/>
            </p:nvSpPr>
            <p:spPr>
              <a:xfrm>
                <a:off x="2551312" y="2919093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矩形 39">
                    <a:extLst>
                      <a:ext uri="{FF2B5EF4-FFF2-40B4-BE49-F238E27FC236}">
                        <a16:creationId xmlns:a16="http://schemas.microsoft.com/office/drawing/2014/main" id="{AE102BAB-22B5-D242-B7E3-6F52B8165D79}"/>
                      </a:ext>
                    </a:extLst>
                  </p:cNvPr>
                  <p:cNvSpPr/>
                  <p:nvPr/>
                </p:nvSpPr>
                <p:spPr>
                  <a:xfrm>
                    <a:off x="2401695" y="3704937"/>
                    <a:ext cx="2304680" cy="904133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altLang="zh-CN" sz="2800" b="0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 b="0" i="0" smtClean="0"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oMath>
                      </m:oMathPara>
                    </a14:m>
                    <a:endParaRPr lang="zh-CN" altLang="en-US" sz="2800" i="1" dirty="0"/>
                  </a:p>
                </p:txBody>
              </p:sp>
            </mc:Choice>
            <mc:Fallback xmlns="">
              <p:sp>
                <p:nvSpPr>
                  <p:cNvPr id="40" name="矩形 39">
                    <a:extLst>
                      <a:ext uri="{FF2B5EF4-FFF2-40B4-BE49-F238E27FC236}">
                        <a16:creationId xmlns:a16="http://schemas.microsoft.com/office/drawing/2014/main" id="{AE102BAB-22B5-D242-B7E3-6F52B8165D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1695" y="3704937"/>
                    <a:ext cx="2304680" cy="9041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514"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A9A32434-77D9-D146-9FF6-B1CE3934B39E}"/>
                </a:ext>
              </a:extLst>
            </p:cNvPr>
            <p:cNvGrpSpPr/>
            <p:nvPr/>
          </p:nvGrpSpPr>
          <p:grpSpPr>
            <a:xfrm>
              <a:off x="2340976" y="4141708"/>
              <a:ext cx="141500" cy="1443517"/>
              <a:chOff x="2551312" y="2259163"/>
              <a:chExt cx="152036" cy="1443517"/>
            </a:xfrm>
          </p:grpSpPr>
          <p:cxnSp>
            <p:nvCxnSpPr>
              <p:cNvPr id="35" name="直接连接符 53">
                <a:extLst>
                  <a:ext uri="{FF2B5EF4-FFF2-40B4-BE49-F238E27FC236}">
                    <a16:creationId xmlns:a16="http://schemas.microsoft.com/office/drawing/2014/main" id="{FBA36471-F627-ED42-8127-8911EC1A6ED2}"/>
                  </a:ext>
                </a:extLst>
              </p:cNvPr>
              <p:cNvCxnSpPr>
                <a:cxnSpLocks/>
                <a:stCxn id="36" idx="4"/>
              </p:cNvCxnSpPr>
              <p:nvPr/>
            </p:nvCxnSpPr>
            <p:spPr>
              <a:xfrm>
                <a:off x="2627330" y="2411199"/>
                <a:ext cx="0" cy="129148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122FB9EE-6888-E147-B99D-DA04A16E5B6E}"/>
                  </a:ext>
                </a:extLst>
              </p:cNvPr>
              <p:cNvSpPr/>
              <p:nvPr/>
            </p:nvSpPr>
            <p:spPr>
              <a:xfrm>
                <a:off x="2551312" y="2259163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0" name="直接连接符 6">
              <a:extLst>
                <a:ext uri="{FF2B5EF4-FFF2-40B4-BE49-F238E27FC236}">
                  <a16:creationId xmlns:a16="http://schemas.microsoft.com/office/drawing/2014/main" id="{6E7A7D88-007B-FE48-95A6-95A1EDC5BBE2}"/>
                </a:ext>
              </a:extLst>
            </p:cNvPr>
            <p:cNvCxnSpPr/>
            <p:nvPr/>
          </p:nvCxnSpPr>
          <p:spPr>
            <a:xfrm flipV="1">
              <a:off x="1028506" y="3571264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BA873D7A-B36C-F44A-A6D9-A0B62F5C346C}"/>
                    </a:ext>
                  </a:extLst>
                </p:cNvPr>
                <p:cNvSpPr/>
                <p:nvPr/>
              </p:nvSpPr>
              <p:spPr>
                <a:xfrm>
                  <a:off x="415063" y="3331873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BA873D7A-B36C-F44A-A6D9-A0B62F5C34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3331873"/>
                  <a:ext cx="602674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70833" t="-123684" r="-56250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2B0C36C-B844-3845-A3A2-4A3B62EE22BD}"/>
                </a:ext>
              </a:extLst>
            </p:cNvPr>
            <p:cNvSpPr/>
            <p:nvPr/>
          </p:nvSpPr>
          <p:spPr>
            <a:xfrm>
              <a:off x="1179445" y="3362409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cxnSp>
          <p:nvCxnSpPr>
            <p:cNvPr id="23" name="直接连接符 6">
              <a:extLst>
                <a:ext uri="{FF2B5EF4-FFF2-40B4-BE49-F238E27FC236}">
                  <a16:creationId xmlns:a16="http://schemas.microsoft.com/office/drawing/2014/main" id="{2BE7CD16-CAAF-AA42-9C99-D065E4D5401E}"/>
                </a:ext>
              </a:extLst>
            </p:cNvPr>
            <p:cNvCxnSpPr/>
            <p:nvPr/>
          </p:nvCxnSpPr>
          <p:spPr>
            <a:xfrm flipV="1">
              <a:off x="1030367" y="2467202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AC81162B-0B0B-E848-984C-E68028779BDB}"/>
                    </a:ext>
                  </a:extLst>
                </p:cNvPr>
                <p:cNvSpPr/>
                <p:nvPr/>
              </p:nvSpPr>
              <p:spPr>
                <a:xfrm>
                  <a:off x="416925" y="2227811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AC81162B-0B0B-E848-984C-E68028779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925" y="2227811"/>
                  <a:ext cx="602674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70833" t="-123684" r="-56250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622F411-3D50-3542-8439-B9E4A15A2408}"/>
                </a:ext>
              </a:extLst>
            </p:cNvPr>
            <p:cNvSpPr/>
            <p:nvPr/>
          </p:nvSpPr>
          <p:spPr>
            <a:xfrm>
              <a:off x="1181307" y="2258347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0AB1A66F-3C7A-3E40-ACD2-478A35B28D88}"/>
                </a:ext>
              </a:extLst>
            </p:cNvPr>
            <p:cNvGrpSpPr/>
            <p:nvPr/>
          </p:nvGrpSpPr>
          <p:grpSpPr>
            <a:xfrm>
              <a:off x="2854294" y="3487060"/>
              <a:ext cx="141500" cy="2100422"/>
              <a:chOff x="2547557" y="1604515"/>
              <a:chExt cx="152036" cy="2100422"/>
            </a:xfrm>
          </p:grpSpPr>
          <p:cxnSp>
            <p:nvCxnSpPr>
              <p:cNvPr id="32" name="直接连接符 53">
                <a:extLst>
                  <a:ext uri="{FF2B5EF4-FFF2-40B4-BE49-F238E27FC236}">
                    <a16:creationId xmlns:a16="http://schemas.microsoft.com/office/drawing/2014/main" id="{4425A5B0-6418-A44E-89CF-68C7AE0A9F27}"/>
                  </a:ext>
                </a:extLst>
              </p:cNvPr>
              <p:cNvCxnSpPr>
                <a:cxnSpLocks/>
                <a:stCxn id="33" idx="4"/>
              </p:cNvCxnSpPr>
              <p:nvPr/>
            </p:nvCxnSpPr>
            <p:spPr>
              <a:xfrm>
                <a:off x="2623575" y="1756551"/>
                <a:ext cx="3755" cy="194838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5B5E3608-0BB2-0E4A-B2B3-1CFC4C3269C3}"/>
                  </a:ext>
                </a:extLst>
              </p:cNvPr>
              <p:cNvSpPr/>
              <p:nvPr/>
            </p:nvSpPr>
            <p:spPr>
              <a:xfrm>
                <a:off x="2547557" y="160451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0F48F0B7-6D40-DA43-ABF9-588E5D0E2007}"/>
                </a:ext>
              </a:extLst>
            </p:cNvPr>
            <p:cNvGrpSpPr/>
            <p:nvPr/>
          </p:nvGrpSpPr>
          <p:grpSpPr>
            <a:xfrm>
              <a:off x="3509752" y="2391950"/>
              <a:ext cx="141500" cy="3196792"/>
              <a:chOff x="2036309" y="509405"/>
              <a:chExt cx="152036" cy="3196792"/>
            </a:xfrm>
          </p:grpSpPr>
          <p:cxnSp>
            <p:nvCxnSpPr>
              <p:cNvPr id="29" name="直接连接符 53">
                <a:extLst>
                  <a:ext uri="{FF2B5EF4-FFF2-40B4-BE49-F238E27FC236}">
                    <a16:creationId xmlns:a16="http://schemas.microsoft.com/office/drawing/2014/main" id="{D988D3CE-EA18-3041-B32F-0634B0DDD8F3}"/>
                  </a:ext>
                </a:extLst>
              </p:cNvPr>
              <p:cNvCxnSpPr>
                <a:cxnSpLocks/>
                <a:stCxn id="30" idx="4"/>
              </p:cNvCxnSpPr>
              <p:nvPr/>
            </p:nvCxnSpPr>
            <p:spPr>
              <a:xfrm>
                <a:off x="2112327" y="661441"/>
                <a:ext cx="1" cy="304475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A5C5C34C-8740-644F-A395-4A35B4829E05}"/>
                  </a:ext>
                </a:extLst>
              </p:cNvPr>
              <p:cNvSpPr/>
              <p:nvPr/>
            </p:nvSpPr>
            <p:spPr>
              <a:xfrm>
                <a:off x="2036309" y="50940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F044CBFA-6210-C249-9ACB-0E18C71B25DD}"/>
                    </a:ext>
                  </a:extLst>
                </p:cNvPr>
                <p:cNvSpPr/>
                <p:nvPr/>
              </p:nvSpPr>
              <p:spPr>
                <a:xfrm>
                  <a:off x="3944860" y="2255782"/>
                  <a:ext cx="865450" cy="2817976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𝐹𝑇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</m:oMath>
                    </m:oMathPara>
                  </a14:m>
                  <a:endParaRPr lang="zh-CN" altLang="en-US" sz="1600" i="1" dirty="0"/>
                </a:p>
              </p:txBody>
            </p:sp>
          </mc:Choice>
          <mc:Fallback xmlns=""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F044CBFA-6210-C249-9ACB-0E18C71B25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60" y="2255782"/>
                  <a:ext cx="865450" cy="2817976"/>
                </a:xfrm>
                <a:prstGeom prst="rect">
                  <a:avLst/>
                </a:prstGeom>
                <a:blipFill>
                  <a:blip r:embed="rId8"/>
                  <a:stretch>
                    <a:fillRect l="-8451"/>
                  </a:stretch>
                </a:blipFill>
                <a:ln w="19050"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E4EEA00-8552-504C-9397-C060688AA960}"/>
                  </a:ext>
                </a:extLst>
              </p:cNvPr>
              <p:cNvSpPr txBox="1"/>
              <p:nvPr/>
            </p:nvSpPr>
            <p:spPr>
              <a:xfrm>
                <a:off x="5587619" y="1895362"/>
                <a:ext cx="622698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/>
                  <a:t>我们现在知道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的测量值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0,⋯,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，并且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mod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。</a:t>
                </a: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Cambria Math" panose="02040503050406030204" pitchFamily="18" charset="0"/>
                  </a:rPr>
                  <a:t>很明显，</a:t>
                </a:r>
                <a:r>
                  <a:rPr kumimoji="1" lang="en-US" altLang="zh-CN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的塌缩，将会导致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kumimoji="1"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的值受影响，因为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的值是来源于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的，我们举个例子进行说明，见下页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PPT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。</a:t>
                </a:r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E4EEA00-8552-504C-9397-C060688AA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619" y="1895362"/>
                <a:ext cx="6226980" cy="1938992"/>
              </a:xfrm>
              <a:prstGeom prst="rect">
                <a:avLst/>
              </a:prstGeom>
              <a:blipFill>
                <a:blip r:embed="rId9"/>
                <a:stretch>
                  <a:fillRect l="-1222" t="-30519" b="-266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3C5B2B3-3B12-3649-9F56-074E736614AD}"/>
                  </a:ext>
                </a:extLst>
              </p:cNvPr>
              <p:cNvSpPr/>
              <p:nvPr/>
            </p:nvSpPr>
            <p:spPr>
              <a:xfrm>
                <a:off x="-78737" y="3540871"/>
                <a:ext cx="6487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3C5B2B3-3B12-3649-9F56-074E73661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8737" y="3540871"/>
                <a:ext cx="648703" cy="369332"/>
              </a:xfrm>
              <a:prstGeom prst="rect">
                <a:avLst/>
              </a:prstGeom>
              <a:blipFill>
                <a:blip r:embed="rId10"/>
                <a:stretch>
                  <a:fillRect l="-43137" t="-110000" r="-29412" b="-16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5F7CA450-8D9C-134E-BE04-C197990651DA}"/>
                  </a:ext>
                </a:extLst>
              </p:cNvPr>
              <p:cNvSpPr/>
              <p:nvPr/>
            </p:nvSpPr>
            <p:spPr>
              <a:xfrm>
                <a:off x="-86343" y="5729384"/>
                <a:ext cx="6540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5F7CA450-8D9C-134E-BE04-C197990651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6343" y="5729384"/>
                <a:ext cx="654025" cy="369332"/>
              </a:xfrm>
              <a:prstGeom prst="rect">
                <a:avLst/>
              </a:prstGeom>
              <a:blipFill>
                <a:blip r:embed="rId11"/>
                <a:stretch>
                  <a:fillRect l="-42308" t="-110000" r="-28846" b="-16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25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41F6139-118E-D944-9438-67E7EF92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0D253E-3DD0-6448-9E9A-03E985F8B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C935067-BF56-744E-91C9-F52DC4C6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来看看具体的实现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B0BCD95-DD67-7044-9E56-2448F08EC39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求随机数阶的量子算法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ED6BD97-1746-1A46-8C42-724661CF18EA}"/>
              </a:ext>
            </a:extLst>
          </p:cNvPr>
          <p:cNvGrpSpPr/>
          <p:nvPr/>
        </p:nvGrpSpPr>
        <p:grpSpPr>
          <a:xfrm>
            <a:off x="504665" y="2159900"/>
            <a:ext cx="4564483" cy="4248771"/>
            <a:chOff x="408350" y="2227811"/>
            <a:chExt cx="4564483" cy="4248771"/>
          </a:xfrm>
        </p:grpSpPr>
        <p:cxnSp>
          <p:nvCxnSpPr>
            <p:cNvPr id="8" name="直接连接符 6">
              <a:extLst>
                <a:ext uri="{FF2B5EF4-FFF2-40B4-BE49-F238E27FC236}">
                  <a16:creationId xmlns:a16="http://schemas.microsoft.com/office/drawing/2014/main" id="{5EA4EAB9-841C-634D-9C98-A6EA1D14C7AB}"/>
                </a:ext>
              </a:extLst>
            </p:cNvPr>
            <p:cNvCxnSpPr/>
            <p:nvPr/>
          </p:nvCxnSpPr>
          <p:spPr>
            <a:xfrm flipV="1">
              <a:off x="1028506" y="4209376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接连接符 7">
              <a:extLst>
                <a:ext uri="{FF2B5EF4-FFF2-40B4-BE49-F238E27FC236}">
                  <a16:creationId xmlns:a16="http://schemas.microsoft.com/office/drawing/2014/main" id="{61447A6F-E4A0-6B4D-8CCE-F0A5C8E82D9E}"/>
                </a:ext>
              </a:extLst>
            </p:cNvPr>
            <p:cNvCxnSpPr/>
            <p:nvPr/>
          </p:nvCxnSpPr>
          <p:spPr>
            <a:xfrm flipV="1">
              <a:off x="1028506" y="4859931"/>
              <a:ext cx="3944327" cy="425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8">
              <a:extLst>
                <a:ext uri="{FF2B5EF4-FFF2-40B4-BE49-F238E27FC236}">
                  <a16:creationId xmlns:a16="http://schemas.microsoft.com/office/drawing/2014/main" id="{22F44BBC-11D6-F64B-9CA2-40E449B6742C}"/>
                </a:ext>
              </a:extLst>
            </p:cNvPr>
            <p:cNvCxnSpPr/>
            <p:nvPr/>
          </p:nvCxnSpPr>
          <p:spPr>
            <a:xfrm>
              <a:off x="1006685" y="5806292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58F558AB-CF95-3E4D-B67D-5A07F9ACA334}"/>
                    </a:ext>
                  </a:extLst>
                </p:cNvPr>
                <p:cNvSpPr/>
                <p:nvPr/>
              </p:nvSpPr>
              <p:spPr>
                <a:xfrm>
                  <a:off x="415063" y="3969985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58F558AB-CF95-3E4D-B67D-5A07F9ACA3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3969985"/>
                  <a:ext cx="602674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70833" t="-129730" r="-56250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D4656B6E-6D33-DE44-8525-D5C9F6FC904D}"/>
                    </a:ext>
                  </a:extLst>
                </p:cNvPr>
                <p:cNvSpPr/>
                <p:nvPr/>
              </p:nvSpPr>
              <p:spPr>
                <a:xfrm>
                  <a:off x="415063" y="4620543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D4656B6E-6D33-DE44-8525-D5C9F6FC90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4620543"/>
                  <a:ext cx="602674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70833" t="-127027" r="-56250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接连接符 45">
              <a:extLst>
                <a:ext uri="{FF2B5EF4-FFF2-40B4-BE49-F238E27FC236}">
                  <a16:creationId xmlns:a16="http://schemas.microsoft.com/office/drawing/2014/main" id="{1349C05F-BF56-A44E-8F98-6B9E08164DF4}"/>
                </a:ext>
              </a:extLst>
            </p:cNvPr>
            <p:cNvCxnSpPr/>
            <p:nvPr/>
          </p:nvCxnSpPr>
          <p:spPr>
            <a:xfrm>
              <a:off x="1013176" y="6031857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02B17647-81AD-F042-BA1B-D65577AE11D1}"/>
                    </a:ext>
                  </a:extLst>
                </p:cNvPr>
                <p:cNvSpPr/>
                <p:nvPr/>
              </p:nvSpPr>
              <p:spPr>
                <a:xfrm>
                  <a:off x="408350" y="5751129"/>
                  <a:ext cx="64755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02B17647-81AD-F042-BA1B-D65577AE11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350" y="5751129"/>
                  <a:ext cx="64755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63462" t="-123684" r="-46154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DC2E38D-BA77-354E-B5FE-30CA4384FF29}"/>
                </a:ext>
              </a:extLst>
            </p:cNvPr>
            <p:cNvSpPr/>
            <p:nvPr/>
          </p:nvSpPr>
          <p:spPr>
            <a:xfrm>
              <a:off x="1179445" y="4000521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7B433FF-5F4D-5045-9FE4-F3B5AC9760EE}"/>
                </a:ext>
              </a:extLst>
            </p:cNvPr>
            <p:cNvSpPr/>
            <p:nvPr/>
          </p:nvSpPr>
          <p:spPr>
            <a:xfrm>
              <a:off x="1179445" y="4647535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cxnSp>
          <p:nvCxnSpPr>
            <p:cNvPr id="17" name="直接连接符 45">
              <a:extLst>
                <a:ext uri="{FF2B5EF4-FFF2-40B4-BE49-F238E27FC236}">
                  <a16:creationId xmlns:a16="http://schemas.microsoft.com/office/drawing/2014/main" id="{737C52B3-7457-CA4A-919B-042946DD01F2}"/>
                </a:ext>
              </a:extLst>
            </p:cNvPr>
            <p:cNvCxnSpPr/>
            <p:nvPr/>
          </p:nvCxnSpPr>
          <p:spPr>
            <a:xfrm>
              <a:off x="1013176" y="6258397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1C601F3E-35F8-6F4F-8264-5CB9EDF89F4D}"/>
                </a:ext>
              </a:extLst>
            </p:cNvPr>
            <p:cNvGrpSpPr/>
            <p:nvPr/>
          </p:nvGrpSpPr>
          <p:grpSpPr>
            <a:xfrm>
              <a:off x="1684912" y="4786605"/>
              <a:ext cx="2144965" cy="1689977"/>
              <a:chOff x="2401695" y="2919093"/>
              <a:chExt cx="2304680" cy="1689977"/>
            </a:xfrm>
          </p:grpSpPr>
          <p:cxnSp>
            <p:nvCxnSpPr>
              <p:cNvPr id="38" name="直接连接符 53">
                <a:extLst>
                  <a:ext uri="{FF2B5EF4-FFF2-40B4-BE49-F238E27FC236}">
                    <a16:creationId xmlns:a16="http://schemas.microsoft.com/office/drawing/2014/main" id="{B8AFAA0C-335F-8142-9E89-8612EA19D556}"/>
                  </a:ext>
                </a:extLst>
              </p:cNvPr>
              <p:cNvCxnSpPr>
                <a:cxnSpLocks/>
                <a:stCxn id="39" idx="4"/>
              </p:cNvCxnSpPr>
              <p:nvPr/>
            </p:nvCxnSpPr>
            <p:spPr>
              <a:xfrm>
                <a:off x="2627330" y="3071129"/>
                <a:ext cx="1" cy="633808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8ADA614C-E223-0042-80FC-C4E2CBF89786}"/>
                  </a:ext>
                </a:extLst>
              </p:cNvPr>
              <p:cNvSpPr/>
              <p:nvPr/>
            </p:nvSpPr>
            <p:spPr>
              <a:xfrm>
                <a:off x="2551312" y="2919093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矩形 39">
                    <a:extLst>
                      <a:ext uri="{FF2B5EF4-FFF2-40B4-BE49-F238E27FC236}">
                        <a16:creationId xmlns:a16="http://schemas.microsoft.com/office/drawing/2014/main" id="{AE102BAB-22B5-D242-B7E3-6F52B8165D79}"/>
                      </a:ext>
                    </a:extLst>
                  </p:cNvPr>
                  <p:cNvSpPr/>
                  <p:nvPr/>
                </p:nvSpPr>
                <p:spPr>
                  <a:xfrm>
                    <a:off x="2401695" y="3704937"/>
                    <a:ext cx="2304680" cy="904133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altLang="zh-CN" sz="2800" b="0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 b="0" i="0" smtClean="0"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oMath>
                      </m:oMathPara>
                    </a14:m>
                    <a:endParaRPr lang="zh-CN" altLang="en-US" sz="2800" i="1" dirty="0"/>
                  </a:p>
                </p:txBody>
              </p:sp>
            </mc:Choice>
            <mc:Fallback xmlns="">
              <p:sp>
                <p:nvSpPr>
                  <p:cNvPr id="40" name="矩形 39">
                    <a:extLst>
                      <a:ext uri="{FF2B5EF4-FFF2-40B4-BE49-F238E27FC236}">
                        <a16:creationId xmlns:a16="http://schemas.microsoft.com/office/drawing/2014/main" id="{AE102BAB-22B5-D242-B7E3-6F52B8165D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1695" y="3704937"/>
                    <a:ext cx="2304680" cy="9041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514"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A9A32434-77D9-D146-9FF6-B1CE3934B39E}"/>
                </a:ext>
              </a:extLst>
            </p:cNvPr>
            <p:cNvGrpSpPr/>
            <p:nvPr/>
          </p:nvGrpSpPr>
          <p:grpSpPr>
            <a:xfrm>
              <a:off x="2340976" y="4141708"/>
              <a:ext cx="141500" cy="1443517"/>
              <a:chOff x="2551312" y="2259163"/>
              <a:chExt cx="152036" cy="1443517"/>
            </a:xfrm>
          </p:grpSpPr>
          <p:cxnSp>
            <p:nvCxnSpPr>
              <p:cNvPr id="35" name="直接连接符 53">
                <a:extLst>
                  <a:ext uri="{FF2B5EF4-FFF2-40B4-BE49-F238E27FC236}">
                    <a16:creationId xmlns:a16="http://schemas.microsoft.com/office/drawing/2014/main" id="{FBA36471-F627-ED42-8127-8911EC1A6ED2}"/>
                  </a:ext>
                </a:extLst>
              </p:cNvPr>
              <p:cNvCxnSpPr>
                <a:cxnSpLocks/>
                <a:stCxn id="36" idx="4"/>
              </p:cNvCxnSpPr>
              <p:nvPr/>
            </p:nvCxnSpPr>
            <p:spPr>
              <a:xfrm>
                <a:off x="2627330" y="2411199"/>
                <a:ext cx="0" cy="129148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122FB9EE-6888-E147-B99D-DA04A16E5B6E}"/>
                  </a:ext>
                </a:extLst>
              </p:cNvPr>
              <p:cNvSpPr/>
              <p:nvPr/>
            </p:nvSpPr>
            <p:spPr>
              <a:xfrm>
                <a:off x="2551312" y="2259163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0" name="直接连接符 6">
              <a:extLst>
                <a:ext uri="{FF2B5EF4-FFF2-40B4-BE49-F238E27FC236}">
                  <a16:creationId xmlns:a16="http://schemas.microsoft.com/office/drawing/2014/main" id="{6E7A7D88-007B-FE48-95A6-95A1EDC5BBE2}"/>
                </a:ext>
              </a:extLst>
            </p:cNvPr>
            <p:cNvCxnSpPr/>
            <p:nvPr/>
          </p:nvCxnSpPr>
          <p:spPr>
            <a:xfrm flipV="1">
              <a:off x="1028506" y="3571264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BA873D7A-B36C-F44A-A6D9-A0B62F5C346C}"/>
                    </a:ext>
                  </a:extLst>
                </p:cNvPr>
                <p:cNvSpPr/>
                <p:nvPr/>
              </p:nvSpPr>
              <p:spPr>
                <a:xfrm>
                  <a:off x="415063" y="3331873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BA873D7A-B36C-F44A-A6D9-A0B62F5C34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3331873"/>
                  <a:ext cx="602674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70833" t="-123684" r="-56250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2B0C36C-B844-3845-A3A2-4A3B62EE22BD}"/>
                </a:ext>
              </a:extLst>
            </p:cNvPr>
            <p:cNvSpPr/>
            <p:nvPr/>
          </p:nvSpPr>
          <p:spPr>
            <a:xfrm>
              <a:off x="1179445" y="3362409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cxnSp>
          <p:nvCxnSpPr>
            <p:cNvPr id="23" name="直接连接符 6">
              <a:extLst>
                <a:ext uri="{FF2B5EF4-FFF2-40B4-BE49-F238E27FC236}">
                  <a16:creationId xmlns:a16="http://schemas.microsoft.com/office/drawing/2014/main" id="{2BE7CD16-CAAF-AA42-9C99-D065E4D5401E}"/>
                </a:ext>
              </a:extLst>
            </p:cNvPr>
            <p:cNvCxnSpPr/>
            <p:nvPr/>
          </p:nvCxnSpPr>
          <p:spPr>
            <a:xfrm flipV="1">
              <a:off x="1030367" y="2467202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AC81162B-0B0B-E848-984C-E68028779BDB}"/>
                    </a:ext>
                  </a:extLst>
                </p:cNvPr>
                <p:cNvSpPr/>
                <p:nvPr/>
              </p:nvSpPr>
              <p:spPr>
                <a:xfrm>
                  <a:off x="416925" y="2227811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AC81162B-0B0B-E848-984C-E68028779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925" y="2227811"/>
                  <a:ext cx="602674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70833" t="-123684" r="-56250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622F411-3D50-3542-8439-B9E4A15A2408}"/>
                </a:ext>
              </a:extLst>
            </p:cNvPr>
            <p:cNvSpPr/>
            <p:nvPr/>
          </p:nvSpPr>
          <p:spPr>
            <a:xfrm>
              <a:off x="1181307" y="2258347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0AB1A66F-3C7A-3E40-ACD2-478A35B28D88}"/>
                </a:ext>
              </a:extLst>
            </p:cNvPr>
            <p:cNvGrpSpPr/>
            <p:nvPr/>
          </p:nvGrpSpPr>
          <p:grpSpPr>
            <a:xfrm>
              <a:off x="2854294" y="3487060"/>
              <a:ext cx="141500" cy="2100422"/>
              <a:chOff x="2547557" y="1604515"/>
              <a:chExt cx="152036" cy="2100422"/>
            </a:xfrm>
          </p:grpSpPr>
          <p:cxnSp>
            <p:nvCxnSpPr>
              <p:cNvPr id="32" name="直接连接符 53">
                <a:extLst>
                  <a:ext uri="{FF2B5EF4-FFF2-40B4-BE49-F238E27FC236}">
                    <a16:creationId xmlns:a16="http://schemas.microsoft.com/office/drawing/2014/main" id="{4425A5B0-6418-A44E-89CF-68C7AE0A9F27}"/>
                  </a:ext>
                </a:extLst>
              </p:cNvPr>
              <p:cNvCxnSpPr>
                <a:cxnSpLocks/>
                <a:stCxn id="33" idx="4"/>
              </p:cNvCxnSpPr>
              <p:nvPr/>
            </p:nvCxnSpPr>
            <p:spPr>
              <a:xfrm>
                <a:off x="2623575" y="1756551"/>
                <a:ext cx="3755" cy="194838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5B5E3608-0BB2-0E4A-B2B3-1CFC4C3269C3}"/>
                  </a:ext>
                </a:extLst>
              </p:cNvPr>
              <p:cNvSpPr/>
              <p:nvPr/>
            </p:nvSpPr>
            <p:spPr>
              <a:xfrm>
                <a:off x="2547557" y="160451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0F48F0B7-6D40-DA43-ABF9-588E5D0E2007}"/>
                </a:ext>
              </a:extLst>
            </p:cNvPr>
            <p:cNvGrpSpPr/>
            <p:nvPr/>
          </p:nvGrpSpPr>
          <p:grpSpPr>
            <a:xfrm>
              <a:off x="3509752" y="2391950"/>
              <a:ext cx="141500" cy="3196792"/>
              <a:chOff x="2036309" y="509405"/>
              <a:chExt cx="152036" cy="3196792"/>
            </a:xfrm>
          </p:grpSpPr>
          <p:cxnSp>
            <p:nvCxnSpPr>
              <p:cNvPr id="29" name="直接连接符 53">
                <a:extLst>
                  <a:ext uri="{FF2B5EF4-FFF2-40B4-BE49-F238E27FC236}">
                    <a16:creationId xmlns:a16="http://schemas.microsoft.com/office/drawing/2014/main" id="{D988D3CE-EA18-3041-B32F-0634B0DDD8F3}"/>
                  </a:ext>
                </a:extLst>
              </p:cNvPr>
              <p:cNvCxnSpPr>
                <a:cxnSpLocks/>
                <a:stCxn id="30" idx="4"/>
              </p:cNvCxnSpPr>
              <p:nvPr/>
            </p:nvCxnSpPr>
            <p:spPr>
              <a:xfrm>
                <a:off x="2112327" y="661441"/>
                <a:ext cx="1" cy="304475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A5C5C34C-8740-644F-A395-4A35B4829E05}"/>
                  </a:ext>
                </a:extLst>
              </p:cNvPr>
              <p:cNvSpPr/>
              <p:nvPr/>
            </p:nvSpPr>
            <p:spPr>
              <a:xfrm>
                <a:off x="2036309" y="50940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F044CBFA-6210-C249-9ACB-0E18C71B25DD}"/>
                    </a:ext>
                  </a:extLst>
                </p:cNvPr>
                <p:cNvSpPr/>
                <p:nvPr/>
              </p:nvSpPr>
              <p:spPr>
                <a:xfrm>
                  <a:off x="3944860" y="2255782"/>
                  <a:ext cx="865450" cy="2817976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𝐹𝑇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</m:oMath>
                    </m:oMathPara>
                  </a14:m>
                  <a:endParaRPr lang="zh-CN" altLang="en-US" sz="1600" i="1" dirty="0"/>
                </a:p>
              </p:txBody>
            </p:sp>
          </mc:Choice>
          <mc:Fallback xmlns=""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F044CBFA-6210-C249-9ACB-0E18C71B25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60" y="2255782"/>
                  <a:ext cx="865450" cy="2817976"/>
                </a:xfrm>
                <a:prstGeom prst="rect">
                  <a:avLst/>
                </a:prstGeom>
                <a:blipFill>
                  <a:blip r:embed="rId8"/>
                  <a:stretch>
                    <a:fillRect l="-8451"/>
                  </a:stretch>
                </a:blipFill>
                <a:ln w="19050"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3C5B2B3-3B12-3649-9F56-074E736614AD}"/>
                  </a:ext>
                </a:extLst>
              </p:cNvPr>
              <p:cNvSpPr/>
              <p:nvPr/>
            </p:nvSpPr>
            <p:spPr>
              <a:xfrm>
                <a:off x="-78737" y="3540871"/>
                <a:ext cx="6487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3C5B2B3-3B12-3649-9F56-074E73661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8737" y="3540871"/>
                <a:ext cx="648703" cy="369332"/>
              </a:xfrm>
              <a:prstGeom prst="rect">
                <a:avLst/>
              </a:prstGeom>
              <a:blipFill>
                <a:blip r:embed="rId9"/>
                <a:stretch>
                  <a:fillRect l="-43137" t="-110000" r="-29412" b="-16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5F7CA450-8D9C-134E-BE04-C197990651DA}"/>
                  </a:ext>
                </a:extLst>
              </p:cNvPr>
              <p:cNvSpPr/>
              <p:nvPr/>
            </p:nvSpPr>
            <p:spPr>
              <a:xfrm>
                <a:off x="-86343" y="5729384"/>
                <a:ext cx="6540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5F7CA450-8D9C-134E-BE04-C197990651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6343" y="5729384"/>
                <a:ext cx="654025" cy="369332"/>
              </a:xfrm>
              <a:prstGeom prst="rect">
                <a:avLst/>
              </a:prstGeom>
              <a:blipFill>
                <a:blip r:embed="rId10"/>
                <a:stretch>
                  <a:fillRect l="-42308" t="-110000" r="-28846" b="-16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图片 42">
            <a:extLst>
              <a:ext uri="{FF2B5EF4-FFF2-40B4-BE49-F238E27FC236}">
                <a16:creationId xmlns:a16="http://schemas.microsoft.com/office/drawing/2014/main" id="{8356E25A-1497-2F41-867F-18AC80A591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9572" y="1910175"/>
            <a:ext cx="6602354" cy="4700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519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41F6139-118E-D944-9438-67E7EF92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0D253E-3DD0-6448-9E9A-03E985F8B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C935067-BF56-744E-91C9-F52DC4C6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来看看具体的实现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B0BCD95-DD67-7044-9E56-2448F08EC39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求随机数阶的量子算法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ED6BD97-1746-1A46-8C42-724661CF18EA}"/>
              </a:ext>
            </a:extLst>
          </p:cNvPr>
          <p:cNvGrpSpPr/>
          <p:nvPr/>
        </p:nvGrpSpPr>
        <p:grpSpPr>
          <a:xfrm>
            <a:off x="504665" y="2159900"/>
            <a:ext cx="4564483" cy="4248771"/>
            <a:chOff x="408350" y="2227811"/>
            <a:chExt cx="4564483" cy="4248771"/>
          </a:xfrm>
        </p:grpSpPr>
        <p:cxnSp>
          <p:nvCxnSpPr>
            <p:cNvPr id="8" name="直接连接符 6">
              <a:extLst>
                <a:ext uri="{FF2B5EF4-FFF2-40B4-BE49-F238E27FC236}">
                  <a16:creationId xmlns:a16="http://schemas.microsoft.com/office/drawing/2014/main" id="{5EA4EAB9-841C-634D-9C98-A6EA1D14C7AB}"/>
                </a:ext>
              </a:extLst>
            </p:cNvPr>
            <p:cNvCxnSpPr/>
            <p:nvPr/>
          </p:nvCxnSpPr>
          <p:spPr>
            <a:xfrm flipV="1">
              <a:off x="1028506" y="4209376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接连接符 7">
              <a:extLst>
                <a:ext uri="{FF2B5EF4-FFF2-40B4-BE49-F238E27FC236}">
                  <a16:creationId xmlns:a16="http://schemas.microsoft.com/office/drawing/2014/main" id="{61447A6F-E4A0-6B4D-8CCE-F0A5C8E82D9E}"/>
                </a:ext>
              </a:extLst>
            </p:cNvPr>
            <p:cNvCxnSpPr/>
            <p:nvPr/>
          </p:nvCxnSpPr>
          <p:spPr>
            <a:xfrm flipV="1">
              <a:off x="1028506" y="4859931"/>
              <a:ext cx="3944327" cy="425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8">
              <a:extLst>
                <a:ext uri="{FF2B5EF4-FFF2-40B4-BE49-F238E27FC236}">
                  <a16:creationId xmlns:a16="http://schemas.microsoft.com/office/drawing/2014/main" id="{22F44BBC-11D6-F64B-9CA2-40E449B6742C}"/>
                </a:ext>
              </a:extLst>
            </p:cNvPr>
            <p:cNvCxnSpPr/>
            <p:nvPr/>
          </p:nvCxnSpPr>
          <p:spPr>
            <a:xfrm>
              <a:off x="1006685" y="5806292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58F558AB-CF95-3E4D-B67D-5A07F9ACA334}"/>
                    </a:ext>
                  </a:extLst>
                </p:cNvPr>
                <p:cNvSpPr/>
                <p:nvPr/>
              </p:nvSpPr>
              <p:spPr>
                <a:xfrm>
                  <a:off x="415063" y="3969985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58F558AB-CF95-3E4D-B67D-5A07F9ACA3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3969985"/>
                  <a:ext cx="602674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70833" t="-129730" r="-56250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D4656B6E-6D33-DE44-8525-D5C9F6FC904D}"/>
                    </a:ext>
                  </a:extLst>
                </p:cNvPr>
                <p:cNvSpPr/>
                <p:nvPr/>
              </p:nvSpPr>
              <p:spPr>
                <a:xfrm>
                  <a:off x="415063" y="4620543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D4656B6E-6D33-DE44-8525-D5C9F6FC90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4620543"/>
                  <a:ext cx="602674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70833" t="-127027" r="-56250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接连接符 45">
              <a:extLst>
                <a:ext uri="{FF2B5EF4-FFF2-40B4-BE49-F238E27FC236}">
                  <a16:creationId xmlns:a16="http://schemas.microsoft.com/office/drawing/2014/main" id="{1349C05F-BF56-A44E-8F98-6B9E08164DF4}"/>
                </a:ext>
              </a:extLst>
            </p:cNvPr>
            <p:cNvCxnSpPr/>
            <p:nvPr/>
          </p:nvCxnSpPr>
          <p:spPr>
            <a:xfrm>
              <a:off x="1013176" y="6031857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02B17647-81AD-F042-BA1B-D65577AE11D1}"/>
                    </a:ext>
                  </a:extLst>
                </p:cNvPr>
                <p:cNvSpPr/>
                <p:nvPr/>
              </p:nvSpPr>
              <p:spPr>
                <a:xfrm>
                  <a:off x="408350" y="5751129"/>
                  <a:ext cx="64755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02B17647-81AD-F042-BA1B-D65577AE11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350" y="5751129"/>
                  <a:ext cx="64755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63462" t="-123684" r="-46154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DC2E38D-BA77-354E-B5FE-30CA4384FF29}"/>
                </a:ext>
              </a:extLst>
            </p:cNvPr>
            <p:cNvSpPr/>
            <p:nvPr/>
          </p:nvSpPr>
          <p:spPr>
            <a:xfrm>
              <a:off x="1179445" y="4000521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7B433FF-5F4D-5045-9FE4-F3B5AC9760EE}"/>
                </a:ext>
              </a:extLst>
            </p:cNvPr>
            <p:cNvSpPr/>
            <p:nvPr/>
          </p:nvSpPr>
          <p:spPr>
            <a:xfrm>
              <a:off x="1179445" y="4647535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cxnSp>
          <p:nvCxnSpPr>
            <p:cNvPr id="17" name="直接连接符 45">
              <a:extLst>
                <a:ext uri="{FF2B5EF4-FFF2-40B4-BE49-F238E27FC236}">
                  <a16:creationId xmlns:a16="http://schemas.microsoft.com/office/drawing/2014/main" id="{737C52B3-7457-CA4A-919B-042946DD01F2}"/>
                </a:ext>
              </a:extLst>
            </p:cNvPr>
            <p:cNvCxnSpPr/>
            <p:nvPr/>
          </p:nvCxnSpPr>
          <p:spPr>
            <a:xfrm>
              <a:off x="1013176" y="6258397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1C601F3E-35F8-6F4F-8264-5CB9EDF89F4D}"/>
                </a:ext>
              </a:extLst>
            </p:cNvPr>
            <p:cNvGrpSpPr/>
            <p:nvPr/>
          </p:nvGrpSpPr>
          <p:grpSpPr>
            <a:xfrm>
              <a:off x="1684912" y="4786605"/>
              <a:ext cx="2144965" cy="1689977"/>
              <a:chOff x="2401695" y="2919093"/>
              <a:chExt cx="2304680" cy="1689977"/>
            </a:xfrm>
          </p:grpSpPr>
          <p:cxnSp>
            <p:nvCxnSpPr>
              <p:cNvPr id="38" name="直接连接符 53">
                <a:extLst>
                  <a:ext uri="{FF2B5EF4-FFF2-40B4-BE49-F238E27FC236}">
                    <a16:creationId xmlns:a16="http://schemas.microsoft.com/office/drawing/2014/main" id="{B8AFAA0C-335F-8142-9E89-8612EA19D556}"/>
                  </a:ext>
                </a:extLst>
              </p:cNvPr>
              <p:cNvCxnSpPr>
                <a:cxnSpLocks/>
                <a:stCxn id="39" idx="4"/>
              </p:cNvCxnSpPr>
              <p:nvPr/>
            </p:nvCxnSpPr>
            <p:spPr>
              <a:xfrm>
                <a:off x="2627330" y="3071129"/>
                <a:ext cx="1" cy="633808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8ADA614C-E223-0042-80FC-C4E2CBF89786}"/>
                  </a:ext>
                </a:extLst>
              </p:cNvPr>
              <p:cNvSpPr/>
              <p:nvPr/>
            </p:nvSpPr>
            <p:spPr>
              <a:xfrm>
                <a:off x="2551312" y="2919093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矩形 39">
                    <a:extLst>
                      <a:ext uri="{FF2B5EF4-FFF2-40B4-BE49-F238E27FC236}">
                        <a16:creationId xmlns:a16="http://schemas.microsoft.com/office/drawing/2014/main" id="{AE102BAB-22B5-D242-B7E3-6F52B8165D79}"/>
                      </a:ext>
                    </a:extLst>
                  </p:cNvPr>
                  <p:cNvSpPr/>
                  <p:nvPr/>
                </p:nvSpPr>
                <p:spPr>
                  <a:xfrm>
                    <a:off x="2401695" y="3704937"/>
                    <a:ext cx="2304680" cy="904133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altLang="zh-CN" sz="2800" b="0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 b="0" i="0" smtClean="0"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oMath>
                      </m:oMathPara>
                    </a14:m>
                    <a:endParaRPr lang="zh-CN" altLang="en-US" sz="2800" i="1" dirty="0"/>
                  </a:p>
                </p:txBody>
              </p:sp>
            </mc:Choice>
            <mc:Fallback xmlns="">
              <p:sp>
                <p:nvSpPr>
                  <p:cNvPr id="40" name="矩形 39">
                    <a:extLst>
                      <a:ext uri="{FF2B5EF4-FFF2-40B4-BE49-F238E27FC236}">
                        <a16:creationId xmlns:a16="http://schemas.microsoft.com/office/drawing/2014/main" id="{AE102BAB-22B5-D242-B7E3-6F52B8165D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1695" y="3704937"/>
                    <a:ext cx="2304680" cy="9041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514"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A9A32434-77D9-D146-9FF6-B1CE3934B39E}"/>
                </a:ext>
              </a:extLst>
            </p:cNvPr>
            <p:cNvGrpSpPr/>
            <p:nvPr/>
          </p:nvGrpSpPr>
          <p:grpSpPr>
            <a:xfrm>
              <a:off x="2340976" y="4141708"/>
              <a:ext cx="141500" cy="1443517"/>
              <a:chOff x="2551312" y="2259163"/>
              <a:chExt cx="152036" cy="1443517"/>
            </a:xfrm>
          </p:grpSpPr>
          <p:cxnSp>
            <p:nvCxnSpPr>
              <p:cNvPr id="35" name="直接连接符 53">
                <a:extLst>
                  <a:ext uri="{FF2B5EF4-FFF2-40B4-BE49-F238E27FC236}">
                    <a16:creationId xmlns:a16="http://schemas.microsoft.com/office/drawing/2014/main" id="{FBA36471-F627-ED42-8127-8911EC1A6ED2}"/>
                  </a:ext>
                </a:extLst>
              </p:cNvPr>
              <p:cNvCxnSpPr>
                <a:cxnSpLocks/>
                <a:stCxn id="36" idx="4"/>
              </p:cNvCxnSpPr>
              <p:nvPr/>
            </p:nvCxnSpPr>
            <p:spPr>
              <a:xfrm>
                <a:off x="2627330" y="2411199"/>
                <a:ext cx="0" cy="129148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122FB9EE-6888-E147-B99D-DA04A16E5B6E}"/>
                  </a:ext>
                </a:extLst>
              </p:cNvPr>
              <p:cNvSpPr/>
              <p:nvPr/>
            </p:nvSpPr>
            <p:spPr>
              <a:xfrm>
                <a:off x="2551312" y="2259163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0" name="直接连接符 6">
              <a:extLst>
                <a:ext uri="{FF2B5EF4-FFF2-40B4-BE49-F238E27FC236}">
                  <a16:creationId xmlns:a16="http://schemas.microsoft.com/office/drawing/2014/main" id="{6E7A7D88-007B-FE48-95A6-95A1EDC5BBE2}"/>
                </a:ext>
              </a:extLst>
            </p:cNvPr>
            <p:cNvCxnSpPr/>
            <p:nvPr/>
          </p:nvCxnSpPr>
          <p:spPr>
            <a:xfrm flipV="1">
              <a:off x="1028506" y="3571264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BA873D7A-B36C-F44A-A6D9-A0B62F5C346C}"/>
                    </a:ext>
                  </a:extLst>
                </p:cNvPr>
                <p:cNvSpPr/>
                <p:nvPr/>
              </p:nvSpPr>
              <p:spPr>
                <a:xfrm>
                  <a:off x="415063" y="3331873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BA873D7A-B36C-F44A-A6D9-A0B62F5C34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3331873"/>
                  <a:ext cx="602674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70833" t="-123684" r="-56250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2B0C36C-B844-3845-A3A2-4A3B62EE22BD}"/>
                </a:ext>
              </a:extLst>
            </p:cNvPr>
            <p:cNvSpPr/>
            <p:nvPr/>
          </p:nvSpPr>
          <p:spPr>
            <a:xfrm>
              <a:off x="1179445" y="3362409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cxnSp>
          <p:nvCxnSpPr>
            <p:cNvPr id="23" name="直接连接符 6">
              <a:extLst>
                <a:ext uri="{FF2B5EF4-FFF2-40B4-BE49-F238E27FC236}">
                  <a16:creationId xmlns:a16="http://schemas.microsoft.com/office/drawing/2014/main" id="{2BE7CD16-CAAF-AA42-9C99-D065E4D5401E}"/>
                </a:ext>
              </a:extLst>
            </p:cNvPr>
            <p:cNvCxnSpPr/>
            <p:nvPr/>
          </p:nvCxnSpPr>
          <p:spPr>
            <a:xfrm flipV="1">
              <a:off x="1030367" y="2467202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AC81162B-0B0B-E848-984C-E68028779BDB}"/>
                    </a:ext>
                  </a:extLst>
                </p:cNvPr>
                <p:cNvSpPr/>
                <p:nvPr/>
              </p:nvSpPr>
              <p:spPr>
                <a:xfrm>
                  <a:off x="416925" y="2227811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AC81162B-0B0B-E848-984C-E68028779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925" y="2227811"/>
                  <a:ext cx="602674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70833" t="-123684" r="-56250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622F411-3D50-3542-8439-B9E4A15A2408}"/>
                </a:ext>
              </a:extLst>
            </p:cNvPr>
            <p:cNvSpPr/>
            <p:nvPr/>
          </p:nvSpPr>
          <p:spPr>
            <a:xfrm>
              <a:off x="1181307" y="2258347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0AB1A66F-3C7A-3E40-ACD2-478A35B28D88}"/>
                </a:ext>
              </a:extLst>
            </p:cNvPr>
            <p:cNvGrpSpPr/>
            <p:nvPr/>
          </p:nvGrpSpPr>
          <p:grpSpPr>
            <a:xfrm>
              <a:off x="2854294" y="3487060"/>
              <a:ext cx="141500" cy="2100422"/>
              <a:chOff x="2547557" y="1604515"/>
              <a:chExt cx="152036" cy="2100422"/>
            </a:xfrm>
          </p:grpSpPr>
          <p:cxnSp>
            <p:nvCxnSpPr>
              <p:cNvPr id="32" name="直接连接符 53">
                <a:extLst>
                  <a:ext uri="{FF2B5EF4-FFF2-40B4-BE49-F238E27FC236}">
                    <a16:creationId xmlns:a16="http://schemas.microsoft.com/office/drawing/2014/main" id="{4425A5B0-6418-A44E-89CF-68C7AE0A9F27}"/>
                  </a:ext>
                </a:extLst>
              </p:cNvPr>
              <p:cNvCxnSpPr>
                <a:cxnSpLocks/>
                <a:stCxn id="33" idx="4"/>
              </p:cNvCxnSpPr>
              <p:nvPr/>
            </p:nvCxnSpPr>
            <p:spPr>
              <a:xfrm>
                <a:off x="2623575" y="1756551"/>
                <a:ext cx="3755" cy="194838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5B5E3608-0BB2-0E4A-B2B3-1CFC4C3269C3}"/>
                  </a:ext>
                </a:extLst>
              </p:cNvPr>
              <p:cNvSpPr/>
              <p:nvPr/>
            </p:nvSpPr>
            <p:spPr>
              <a:xfrm>
                <a:off x="2547557" y="160451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0F48F0B7-6D40-DA43-ABF9-588E5D0E2007}"/>
                </a:ext>
              </a:extLst>
            </p:cNvPr>
            <p:cNvGrpSpPr/>
            <p:nvPr/>
          </p:nvGrpSpPr>
          <p:grpSpPr>
            <a:xfrm>
              <a:off x="3509752" y="2391950"/>
              <a:ext cx="141500" cy="3196792"/>
              <a:chOff x="2036309" y="509405"/>
              <a:chExt cx="152036" cy="3196792"/>
            </a:xfrm>
          </p:grpSpPr>
          <p:cxnSp>
            <p:nvCxnSpPr>
              <p:cNvPr id="29" name="直接连接符 53">
                <a:extLst>
                  <a:ext uri="{FF2B5EF4-FFF2-40B4-BE49-F238E27FC236}">
                    <a16:creationId xmlns:a16="http://schemas.microsoft.com/office/drawing/2014/main" id="{D988D3CE-EA18-3041-B32F-0634B0DDD8F3}"/>
                  </a:ext>
                </a:extLst>
              </p:cNvPr>
              <p:cNvCxnSpPr>
                <a:cxnSpLocks/>
                <a:stCxn id="30" idx="4"/>
              </p:cNvCxnSpPr>
              <p:nvPr/>
            </p:nvCxnSpPr>
            <p:spPr>
              <a:xfrm>
                <a:off x="2112327" y="661441"/>
                <a:ext cx="1" cy="304475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A5C5C34C-8740-644F-A395-4A35B4829E05}"/>
                  </a:ext>
                </a:extLst>
              </p:cNvPr>
              <p:cNvSpPr/>
              <p:nvPr/>
            </p:nvSpPr>
            <p:spPr>
              <a:xfrm>
                <a:off x="2036309" y="50940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F044CBFA-6210-C249-9ACB-0E18C71B25DD}"/>
                    </a:ext>
                  </a:extLst>
                </p:cNvPr>
                <p:cNvSpPr/>
                <p:nvPr/>
              </p:nvSpPr>
              <p:spPr>
                <a:xfrm>
                  <a:off x="3944860" y="2255782"/>
                  <a:ext cx="865450" cy="2817976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𝐹𝑇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</m:oMath>
                    </m:oMathPara>
                  </a14:m>
                  <a:endParaRPr lang="zh-CN" altLang="en-US" sz="1600" i="1" dirty="0"/>
                </a:p>
              </p:txBody>
            </p:sp>
          </mc:Choice>
          <mc:Fallback xmlns=""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F044CBFA-6210-C249-9ACB-0E18C71B25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60" y="2255782"/>
                  <a:ext cx="865450" cy="2817976"/>
                </a:xfrm>
                <a:prstGeom prst="rect">
                  <a:avLst/>
                </a:prstGeom>
                <a:blipFill>
                  <a:blip r:embed="rId8"/>
                  <a:stretch>
                    <a:fillRect l="-8451"/>
                  </a:stretch>
                </a:blipFill>
                <a:ln w="19050"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E4EEA00-8552-504C-9397-C060688AA960}"/>
                  </a:ext>
                </a:extLst>
              </p:cNvPr>
              <p:cNvSpPr txBox="1"/>
              <p:nvPr/>
            </p:nvSpPr>
            <p:spPr>
              <a:xfrm>
                <a:off x="5587619" y="1895362"/>
                <a:ext cx="6226980" cy="3547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/>
                  <a:t>对于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1"/>
                          </m:rP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p>
                        </m:s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d>
                          <m:dPr>
                            <m:begChr m:val="|"/>
                            <m:endChr m:val="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nary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latin typeface="Cambria Math" panose="02040503050406030204" pitchFamily="18" charset="0"/>
                                  </a:rPr>
                                  <m:t>mod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，其中的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可以写成如下形式，其中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塌缩形成的随机值，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f>
                          <m:fPr>
                            <m:type m:val="lin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是循环次数，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是周期：</a:t>
                </a: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𝑗𝑟</m:t>
                      </m:r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Cambria Math" panose="02040503050406030204" pitchFamily="18" charset="0"/>
                  </a:rPr>
                  <a:t>因此我们的可以改写：</a:t>
                </a: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"/>
                            </m:r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𝑗𝑟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Cambria Math" panose="02040503050406030204" pitchFamily="18" charset="0"/>
                  </a:rPr>
                  <a:t>接下来就是进行傅立叶变换，见下页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PPT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。</a:t>
                </a:r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E4EEA00-8552-504C-9397-C060688AA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619" y="1895362"/>
                <a:ext cx="6226980" cy="3547766"/>
              </a:xfrm>
              <a:prstGeom prst="rect">
                <a:avLst/>
              </a:prstGeom>
              <a:blipFill>
                <a:blip r:embed="rId9"/>
                <a:stretch>
                  <a:fillRect l="-1222" t="-14591" r="-6314" b="-419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3C5B2B3-3B12-3649-9F56-074E736614AD}"/>
                  </a:ext>
                </a:extLst>
              </p:cNvPr>
              <p:cNvSpPr/>
              <p:nvPr/>
            </p:nvSpPr>
            <p:spPr>
              <a:xfrm>
                <a:off x="-78737" y="3540871"/>
                <a:ext cx="6487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3C5B2B3-3B12-3649-9F56-074E73661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8737" y="3540871"/>
                <a:ext cx="648703" cy="369332"/>
              </a:xfrm>
              <a:prstGeom prst="rect">
                <a:avLst/>
              </a:prstGeom>
              <a:blipFill>
                <a:blip r:embed="rId10"/>
                <a:stretch>
                  <a:fillRect l="-43137" t="-110000" r="-29412" b="-16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5F7CA450-8D9C-134E-BE04-C197990651DA}"/>
                  </a:ext>
                </a:extLst>
              </p:cNvPr>
              <p:cNvSpPr/>
              <p:nvPr/>
            </p:nvSpPr>
            <p:spPr>
              <a:xfrm>
                <a:off x="-86343" y="5729384"/>
                <a:ext cx="6540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5F7CA450-8D9C-134E-BE04-C197990651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6343" y="5729384"/>
                <a:ext cx="654025" cy="369332"/>
              </a:xfrm>
              <a:prstGeom prst="rect">
                <a:avLst/>
              </a:prstGeom>
              <a:blipFill>
                <a:blip r:embed="rId11"/>
                <a:stretch>
                  <a:fillRect l="-42308" t="-110000" r="-28846" b="-16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38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41F6139-118E-D944-9438-67E7EF92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36</a:t>
            </a:fld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0D253E-3DD0-6448-9E9A-03E985F8B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C935067-BF56-744E-91C9-F52DC4C6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来看看具体的实现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B0BCD95-DD67-7044-9E56-2448F08EC39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求随机数阶的量子算法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E4EEA00-8552-504C-9397-C060688AA960}"/>
                  </a:ext>
                </a:extLst>
              </p:cNvPr>
              <p:cNvSpPr txBox="1"/>
              <p:nvPr/>
            </p:nvSpPr>
            <p:spPr>
              <a:xfrm>
                <a:off x="738575" y="2071913"/>
                <a:ext cx="10714848" cy="414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Cambria Math" panose="02040503050406030204" pitchFamily="18" charset="0"/>
                  </a:rPr>
                  <a:t>由于式子非常复杂，因此不根据电路分许，而直接根据傅立叶变换的公式：</a:t>
                </a: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𝑖𝑗𝑘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Cambria Math" panose="02040503050406030204" pitchFamily="18" charset="0"/>
                  </a:rPr>
                  <a:t>现在的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1"/>
                          </m:rP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  <m:e>
                        <m:d>
                          <m:dPr>
                            <m:begChr m:val="|"/>
                            <m:endChr m:val="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𝑗𝑟</m:t>
                                </m:r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是一个叠加态，对每一个基矢进行变换：</a:t>
                </a: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𝑗𝑟</m:t>
                              </m:r>
                            </m:e>
                          </m:d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𝑗𝑟</m:t>
                              </m:r>
                            </m:e>
                          </m:d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Cambria Math" panose="02040503050406030204" pitchFamily="18" charset="0"/>
                  </a:rPr>
                  <a:t>因此：</a:t>
                </a: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𝑗𝑟</m:t>
                                      </m:r>
                                    </m:e>
                                  </m:d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𝑖𝑙𝑘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𝑖𝑗𝑟𝑘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CN" sz="240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E4EEA00-8552-504C-9397-C060688AA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75" y="2071913"/>
                <a:ext cx="10714848" cy="4148828"/>
              </a:xfrm>
              <a:prstGeom prst="rect">
                <a:avLst/>
              </a:prstGeom>
              <a:blipFill>
                <a:blip r:embed="rId2"/>
                <a:stretch>
                  <a:fillRect l="-739" t="-10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855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41F6139-118E-D944-9438-67E7EF92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37</a:t>
            </a:fld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0D253E-3DD0-6448-9E9A-03E985F8B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C935067-BF56-744E-91C9-F52DC4C6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Shor</a:t>
            </a:r>
            <a:r>
              <a:rPr kumimoji="1" lang="zh-CN" altLang="en-US" dirty="0"/>
              <a:t>相位估计算法推导的一些说明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B0BCD95-DD67-7044-9E56-2448F08EC39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求随机数阶的量子算法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ED6BD97-1746-1A46-8C42-724661CF18EA}"/>
              </a:ext>
            </a:extLst>
          </p:cNvPr>
          <p:cNvGrpSpPr/>
          <p:nvPr/>
        </p:nvGrpSpPr>
        <p:grpSpPr>
          <a:xfrm>
            <a:off x="504665" y="2159900"/>
            <a:ext cx="4564483" cy="4248771"/>
            <a:chOff x="408350" y="2227811"/>
            <a:chExt cx="4564483" cy="4248771"/>
          </a:xfrm>
        </p:grpSpPr>
        <p:cxnSp>
          <p:nvCxnSpPr>
            <p:cNvPr id="8" name="直接连接符 6">
              <a:extLst>
                <a:ext uri="{FF2B5EF4-FFF2-40B4-BE49-F238E27FC236}">
                  <a16:creationId xmlns:a16="http://schemas.microsoft.com/office/drawing/2014/main" id="{5EA4EAB9-841C-634D-9C98-A6EA1D14C7AB}"/>
                </a:ext>
              </a:extLst>
            </p:cNvPr>
            <p:cNvCxnSpPr/>
            <p:nvPr/>
          </p:nvCxnSpPr>
          <p:spPr>
            <a:xfrm flipV="1">
              <a:off x="1028506" y="4209376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接连接符 7">
              <a:extLst>
                <a:ext uri="{FF2B5EF4-FFF2-40B4-BE49-F238E27FC236}">
                  <a16:creationId xmlns:a16="http://schemas.microsoft.com/office/drawing/2014/main" id="{61447A6F-E4A0-6B4D-8CCE-F0A5C8E82D9E}"/>
                </a:ext>
              </a:extLst>
            </p:cNvPr>
            <p:cNvCxnSpPr/>
            <p:nvPr/>
          </p:nvCxnSpPr>
          <p:spPr>
            <a:xfrm flipV="1">
              <a:off x="1028506" y="4859931"/>
              <a:ext cx="3944327" cy="425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8">
              <a:extLst>
                <a:ext uri="{FF2B5EF4-FFF2-40B4-BE49-F238E27FC236}">
                  <a16:creationId xmlns:a16="http://schemas.microsoft.com/office/drawing/2014/main" id="{22F44BBC-11D6-F64B-9CA2-40E449B6742C}"/>
                </a:ext>
              </a:extLst>
            </p:cNvPr>
            <p:cNvCxnSpPr/>
            <p:nvPr/>
          </p:nvCxnSpPr>
          <p:spPr>
            <a:xfrm>
              <a:off x="1006685" y="5806292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58F558AB-CF95-3E4D-B67D-5A07F9ACA334}"/>
                    </a:ext>
                  </a:extLst>
                </p:cNvPr>
                <p:cNvSpPr/>
                <p:nvPr/>
              </p:nvSpPr>
              <p:spPr>
                <a:xfrm>
                  <a:off x="415063" y="3969985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58F558AB-CF95-3E4D-B67D-5A07F9ACA3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3969985"/>
                  <a:ext cx="602674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70833" t="-129730" r="-56250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D4656B6E-6D33-DE44-8525-D5C9F6FC904D}"/>
                    </a:ext>
                  </a:extLst>
                </p:cNvPr>
                <p:cNvSpPr/>
                <p:nvPr/>
              </p:nvSpPr>
              <p:spPr>
                <a:xfrm>
                  <a:off x="415063" y="4620543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D4656B6E-6D33-DE44-8525-D5C9F6FC90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4620543"/>
                  <a:ext cx="602674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70833" t="-127027" r="-56250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接连接符 45">
              <a:extLst>
                <a:ext uri="{FF2B5EF4-FFF2-40B4-BE49-F238E27FC236}">
                  <a16:creationId xmlns:a16="http://schemas.microsoft.com/office/drawing/2014/main" id="{1349C05F-BF56-A44E-8F98-6B9E08164DF4}"/>
                </a:ext>
              </a:extLst>
            </p:cNvPr>
            <p:cNvCxnSpPr/>
            <p:nvPr/>
          </p:nvCxnSpPr>
          <p:spPr>
            <a:xfrm>
              <a:off x="1013176" y="6031857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02B17647-81AD-F042-BA1B-D65577AE11D1}"/>
                    </a:ext>
                  </a:extLst>
                </p:cNvPr>
                <p:cNvSpPr/>
                <p:nvPr/>
              </p:nvSpPr>
              <p:spPr>
                <a:xfrm>
                  <a:off x="408350" y="5751129"/>
                  <a:ext cx="64755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02B17647-81AD-F042-BA1B-D65577AE11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350" y="5751129"/>
                  <a:ext cx="64755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63462" t="-123684" r="-46154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DC2E38D-BA77-354E-B5FE-30CA4384FF29}"/>
                </a:ext>
              </a:extLst>
            </p:cNvPr>
            <p:cNvSpPr/>
            <p:nvPr/>
          </p:nvSpPr>
          <p:spPr>
            <a:xfrm>
              <a:off x="1179445" y="4000521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7B433FF-5F4D-5045-9FE4-F3B5AC9760EE}"/>
                </a:ext>
              </a:extLst>
            </p:cNvPr>
            <p:cNvSpPr/>
            <p:nvPr/>
          </p:nvSpPr>
          <p:spPr>
            <a:xfrm>
              <a:off x="1179445" y="4647535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cxnSp>
          <p:nvCxnSpPr>
            <p:cNvPr id="17" name="直接连接符 45">
              <a:extLst>
                <a:ext uri="{FF2B5EF4-FFF2-40B4-BE49-F238E27FC236}">
                  <a16:creationId xmlns:a16="http://schemas.microsoft.com/office/drawing/2014/main" id="{737C52B3-7457-CA4A-919B-042946DD01F2}"/>
                </a:ext>
              </a:extLst>
            </p:cNvPr>
            <p:cNvCxnSpPr/>
            <p:nvPr/>
          </p:nvCxnSpPr>
          <p:spPr>
            <a:xfrm>
              <a:off x="1013176" y="6258397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1C601F3E-35F8-6F4F-8264-5CB9EDF89F4D}"/>
                </a:ext>
              </a:extLst>
            </p:cNvPr>
            <p:cNvGrpSpPr/>
            <p:nvPr/>
          </p:nvGrpSpPr>
          <p:grpSpPr>
            <a:xfrm>
              <a:off x="1684912" y="4786605"/>
              <a:ext cx="2144965" cy="1689977"/>
              <a:chOff x="2401695" y="2919093"/>
              <a:chExt cx="2304680" cy="1689977"/>
            </a:xfrm>
          </p:grpSpPr>
          <p:cxnSp>
            <p:nvCxnSpPr>
              <p:cNvPr id="38" name="直接连接符 53">
                <a:extLst>
                  <a:ext uri="{FF2B5EF4-FFF2-40B4-BE49-F238E27FC236}">
                    <a16:creationId xmlns:a16="http://schemas.microsoft.com/office/drawing/2014/main" id="{B8AFAA0C-335F-8142-9E89-8612EA19D556}"/>
                  </a:ext>
                </a:extLst>
              </p:cNvPr>
              <p:cNvCxnSpPr>
                <a:cxnSpLocks/>
                <a:stCxn id="39" idx="4"/>
              </p:cNvCxnSpPr>
              <p:nvPr/>
            </p:nvCxnSpPr>
            <p:spPr>
              <a:xfrm>
                <a:off x="2627330" y="3071129"/>
                <a:ext cx="1" cy="633808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8ADA614C-E223-0042-80FC-C4E2CBF89786}"/>
                  </a:ext>
                </a:extLst>
              </p:cNvPr>
              <p:cNvSpPr/>
              <p:nvPr/>
            </p:nvSpPr>
            <p:spPr>
              <a:xfrm>
                <a:off x="2551312" y="2919093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矩形 39">
                    <a:extLst>
                      <a:ext uri="{FF2B5EF4-FFF2-40B4-BE49-F238E27FC236}">
                        <a16:creationId xmlns:a16="http://schemas.microsoft.com/office/drawing/2014/main" id="{AE102BAB-22B5-D242-B7E3-6F52B8165D79}"/>
                      </a:ext>
                    </a:extLst>
                  </p:cNvPr>
                  <p:cNvSpPr/>
                  <p:nvPr/>
                </p:nvSpPr>
                <p:spPr>
                  <a:xfrm>
                    <a:off x="2401695" y="3704937"/>
                    <a:ext cx="2304680" cy="904133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altLang="zh-CN" sz="2800" b="0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 b="0" i="0" smtClean="0"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oMath>
                      </m:oMathPara>
                    </a14:m>
                    <a:endParaRPr lang="zh-CN" altLang="en-US" sz="2800" i="1" dirty="0"/>
                  </a:p>
                </p:txBody>
              </p:sp>
            </mc:Choice>
            <mc:Fallback xmlns="">
              <p:sp>
                <p:nvSpPr>
                  <p:cNvPr id="40" name="矩形 39">
                    <a:extLst>
                      <a:ext uri="{FF2B5EF4-FFF2-40B4-BE49-F238E27FC236}">
                        <a16:creationId xmlns:a16="http://schemas.microsoft.com/office/drawing/2014/main" id="{AE102BAB-22B5-D242-B7E3-6F52B8165D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1695" y="3704937"/>
                    <a:ext cx="2304680" cy="9041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514"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A9A32434-77D9-D146-9FF6-B1CE3934B39E}"/>
                </a:ext>
              </a:extLst>
            </p:cNvPr>
            <p:cNvGrpSpPr/>
            <p:nvPr/>
          </p:nvGrpSpPr>
          <p:grpSpPr>
            <a:xfrm>
              <a:off x="2340976" y="4141708"/>
              <a:ext cx="141500" cy="1443517"/>
              <a:chOff x="2551312" y="2259163"/>
              <a:chExt cx="152036" cy="1443517"/>
            </a:xfrm>
          </p:grpSpPr>
          <p:cxnSp>
            <p:nvCxnSpPr>
              <p:cNvPr id="35" name="直接连接符 53">
                <a:extLst>
                  <a:ext uri="{FF2B5EF4-FFF2-40B4-BE49-F238E27FC236}">
                    <a16:creationId xmlns:a16="http://schemas.microsoft.com/office/drawing/2014/main" id="{FBA36471-F627-ED42-8127-8911EC1A6ED2}"/>
                  </a:ext>
                </a:extLst>
              </p:cNvPr>
              <p:cNvCxnSpPr>
                <a:cxnSpLocks/>
                <a:stCxn id="36" idx="4"/>
              </p:cNvCxnSpPr>
              <p:nvPr/>
            </p:nvCxnSpPr>
            <p:spPr>
              <a:xfrm>
                <a:off x="2627330" y="2411199"/>
                <a:ext cx="0" cy="129148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122FB9EE-6888-E147-B99D-DA04A16E5B6E}"/>
                  </a:ext>
                </a:extLst>
              </p:cNvPr>
              <p:cNvSpPr/>
              <p:nvPr/>
            </p:nvSpPr>
            <p:spPr>
              <a:xfrm>
                <a:off x="2551312" y="2259163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0" name="直接连接符 6">
              <a:extLst>
                <a:ext uri="{FF2B5EF4-FFF2-40B4-BE49-F238E27FC236}">
                  <a16:creationId xmlns:a16="http://schemas.microsoft.com/office/drawing/2014/main" id="{6E7A7D88-007B-FE48-95A6-95A1EDC5BBE2}"/>
                </a:ext>
              </a:extLst>
            </p:cNvPr>
            <p:cNvCxnSpPr/>
            <p:nvPr/>
          </p:nvCxnSpPr>
          <p:spPr>
            <a:xfrm flipV="1">
              <a:off x="1028506" y="3571264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BA873D7A-B36C-F44A-A6D9-A0B62F5C346C}"/>
                    </a:ext>
                  </a:extLst>
                </p:cNvPr>
                <p:cNvSpPr/>
                <p:nvPr/>
              </p:nvSpPr>
              <p:spPr>
                <a:xfrm>
                  <a:off x="415063" y="3331873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BA873D7A-B36C-F44A-A6D9-A0B62F5C34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3331873"/>
                  <a:ext cx="602674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70833" t="-123684" r="-56250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2B0C36C-B844-3845-A3A2-4A3B62EE22BD}"/>
                </a:ext>
              </a:extLst>
            </p:cNvPr>
            <p:cNvSpPr/>
            <p:nvPr/>
          </p:nvSpPr>
          <p:spPr>
            <a:xfrm>
              <a:off x="1179445" y="3362409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cxnSp>
          <p:nvCxnSpPr>
            <p:cNvPr id="23" name="直接连接符 6">
              <a:extLst>
                <a:ext uri="{FF2B5EF4-FFF2-40B4-BE49-F238E27FC236}">
                  <a16:creationId xmlns:a16="http://schemas.microsoft.com/office/drawing/2014/main" id="{2BE7CD16-CAAF-AA42-9C99-D065E4D5401E}"/>
                </a:ext>
              </a:extLst>
            </p:cNvPr>
            <p:cNvCxnSpPr/>
            <p:nvPr/>
          </p:nvCxnSpPr>
          <p:spPr>
            <a:xfrm flipV="1">
              <a:off x="1030367" y="2467202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AC81162B-0B0B-E848-984C-E68028779BDB}"/>
                    </a:ext>
                  </a:extLst>
                </p:cNvPr>
                <p:cNvSpPr/>
                <p:nvPr/>
              </p:nvSpPr>
              <p:spPr>
                <a:xfrm>
                  <a:off x="416925" y="2227811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AC81162B-0B0B-E848-984C-E68028779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925" y="2227811"/>
                  <a:ext cx="602674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70833" t="-123684" r="-56250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622F411-3D50-3542-8439-B9E4A15A2408}"/>
                </a:ext>
              </a:extLst>
            </p:cNvPr>
            <p:cNvSpPr/>
            <p:nvPr/>
          </p:nvSpPr>
          <p:spPr>
            <a:xfrm>
              <a:off x="1181307" y="2258347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0AB1A66F-3C7A-3E40-ACD2-478A35B28D88}"/>
                </a:ext>
              </a:extLst>
            </p:cNvPr>
            <p:cNvGrpSpPr/>
            <p:nvPr/>
          </p:nvGrpSpPr>
          <p:grpSpPr>
            <a:xfrm>
              <a:off x="2854294" y="3487060"/>
              <a:ext cx="141500" cy="2100422"/>
              <a:chOff x="2547557" y="1604515"/>
              <a:chExt cx="152036" cy="2100422"/>
            </a:xfrm>
          </p:grpSpPr>
          <p:cxnSp>
            <p:nvCxnSpPr>
              <p:cNvPr id="32" name="直接连接符 53">
                <a:extLst>
                  <a:ext uri="{FF2B5EF4-FFF2-40B4-BE49-F238E27FC236}">
                    <a16:creationId xmlns:a16="http://schemas.microsoft.com/office/drawing/2014/main" id="{4425A5B0-6418-A44E-89CF-68C7AE0A9F27}"/>
                  </a:ext>
                </a:extLst>
              </p:cNvPr>
              <p:cNvCxnSpPr>
                <a:cxnSpLocks/>
                <a:stCxn id="33" idx="4"/>
              </p:cNvCxnSpPr>
              <p:nvPr/>
            </p:nvCxnSpPr>
            <p:spPr>
              <a:xfrm>
                <a:off x="2623575" y="1756551"/>
                <a:ext cx="3755" cy="194838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5B5E3608-0BB2-0E4A-B2B3-1CFC4C3269C3}"/>
                  </a:ext>
                </a:extLst>
              </p:cNvPr>
              <p:cNvSpPr/>
              <p:nvPr/>
            </p:nvSpPr>
            <p:spPr>
              <a:xfrm>
                <a:off x="2547557" y="160451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0F48F0B7-6D40-DA43-ABF9-588E5D0E2007}"/>
                </a:ext>
              </a:extLst>
            </p:cNvPr>
            <p:cNvGrpSpPr/>
            <p:nvPr/>
          </p:nvGrpSpPr>
          <p:grpSpPr>
            <a:xfrm>
              <a:off x="3509752" y="2391950"/>
              <a:ext cx="141500" cy="3196792"/>
              <a:chOff x="2036309" y="509405"/>
              <a:chExt cx="152036" cy="3196792"/>
            </a:xfrm>
          </p:grpSpPr>
          <p:cxnSp>
            <p:nvCxnSpPr>
              <p:cNvPr id="29" name="直接连接符 53">
                <a:extLst>
                  <a:ext uri="{FF2B5EF4-FFF2-40B4-BE49-F238E27FC236}">
                    <a16:creationId xmlns:a16="http://schemas.microsoft.com/office/drawing/2014/main" id="{D988D3CE-EA18-3041-B32F-0634B0DDD8F3}"/>
                  </a:ext>
                </a:extLst>
              </p:cNvPr>
              <p:cNvCxnSpPr>
                <a:cxnSpLocks/>
                <a:stCxn id="30" idx="4"/>
              </p:cNvCxnSpPr>
              <p:nvPr/>
            </p:nvCxnSpPr>
            <p:spPr>
              <a:xfrm>
                <a:off x="2112327" y="661441"/>
                <a:ext cx="1" cy="304475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A5C5C34C-8740-644F-A395-4A35B4829E05}"/>
                  </a:ext>
                </a:extLst>
              </p:cNvPr>
              <p:cNvSpPr/>
              <p:nvPr/>
            </p:nvSpPr>
            <p:spPr>
              <a:xfrm>
                <a:off x="2036309" y="50940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F044CBFA-6210-C249-9ACB-0E18C71B25DD}"/>
                    </a:ext>
                  </a:extLst>
                </p:cNvPr>
                <p:cNvSpPr/>
                <p:nvPr/>
              </p:nvSpPr>
              <p:spPr>
                <a:xfrm>
                  <a:off x="3944860" y="2255782"/>
                  <a:ext cx="865450" cy="2817976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𝐹𝑇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</m:oMath>
                    </m:oMathPara>
                  </a14:m>
                  <a:endParaRPr lang="zh-CN" altLang="en-US" sz="1600" i="1" dirty="0"/>
                </a:p>
              </p:txBody>
            </p:sp>
          </mc:Choice>
          <mc:Fallback xmlns=""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F044CBFA-6210-C249-9ACB-0E18C71B25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60" y="2255782"/>
                  <a:ext cx="865450" cy="2817976"/>
                </a:xfrm>
                <a:prstGeom prst="rect">
                  <a:avLst/>
                </a:prstGeom>
                <a:blipFill>
                  <a:blip r:embed="rId8"/>
                  <a:stretch>
                    <a:fillRect l="-8451"/>
                  </a:stretch>
                </a:blipFill>
                <a:ln w="19050"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E4EEA00-8552-504C-9397-C060688AA960}"/>
                  </a:ext>
                </a:extLst>
              </p:cNvPr>
              <p:cNvSpPr txBox="1"/>
              <p:nvPr/>
            </p:nvSpPr>
            <p:spPr>
              <a:xfrm>
                <a:off x="5587619" y="3005200"/>
                <a:ext cx="62269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>
                    <a:latin typeface="Cambria Math" panose="02040503050406030204" pitchFamily="18" charset="0"/>
                  </a:rPr>
                  <a:t>假设</a:t>
                </a:r>
                <a:r>
                  <a:rPr kumimoji="1" lang="en-US" altLang="zh-CN" sz="24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可以整除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p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，不整除的情况算法依然适用，但是推到过程非常复杂，我也还没有推导出来。</a:t>
                </a:r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E4EEA00-8552-504C-9397-C060688AA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619" y="3005200"/>
                <a:ext cx="6226980" cy="1200329"/>
              </a:xfrm>
              <a:prstGeom prst="rect">
                <a:avLst/>
              </a:prstGeom>
              <a:blipFill>
                <a:blip r:embed="rId9"/>
                <a:stretch>
                  <a:fillRect l="-1222" t="-3158" b="-94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3C5B2B3-3B12-3649-9F56-074E736614AD}"/>
                  </a:ext>
                </a:extLst>
              </p:cNvPr>
              <p:cNvSpPr/>
              <p:nvPr/>
            </p:nvSpPr>
            <p:spPr>
              <a:xfrm>
                <a:off x="-78737" y="3540871"/>
                <a:ext cx="6487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3C5B2B3-3B12-3649-9F56-074E73661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8737" y="3540871"/>
                <a:ext cx="648703" cy="369332"/>
              </a:xfrm>
              <a:prstGeom prst="rect">
                <a:avLst/>
              </a:prstGeom>
              <a:blipFill>
                <a:blip r:embed="rId10"/>
                <a:stretch>
                  <a:fillRect l="-43137" t="-110000" r="-29412" b="-16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5F7CA450-8D9C-134E-BE04-C197990651DA}"/>
                  </a:ext>
                </a:extLst>
              </p:cNvPr>
              <p:cNvSpPr/>
              <p:nvPr/>
            </p:nvSpPr>
            <p:spPr>
              <a:xfrm>
                <a:off x="-86343" y="5729384"/>
                <a:ext cx="6540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5F7CA450-8D9C-134E-BE04-C197990651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6343" y="5729384"/>
                <a:ext cx="654025" cy="369332"/>
              </a:xfrm>
              <a:prstGeom prst="rect">
                <a:avLst/>
              </a:prstGeom>
              <a:blipFill>
                <a:blip r:embed="rId11"/>
                <a:stretch>
                  <a:fillRect l="-42308" t="-110000" r="-28846" b="-16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90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41F6139-118E-D944-9438-67E7EF92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0D253E-3DD0-6448-9E9A-03E985F8B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C935067-BF56-744E-91C9-F52DC4C6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Shor</a:t>
            </a:r>
            <a:r>
              <a:rPr kumimoji="1" lang="zh-CN" altLang="en-US" dirty="0"/>
              <a:t>相位估计算法的最后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B0BCD95-DD67-7044-9E56-2448F08EC39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求随机数阶的量子算法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ED6BD97-1746-1A46-8C42-724661CF18EA}"/>
              </a:ext>
            </a:extLst>
          </p:cNvPr>
          <p:cNvGrpSpPr/>
          <p:nvPr/>
        </p:nvGrpSpPr>
        <p:grpSpPr>
          <a:xfrm>
            <a:off x="504665" y="2159900"/>
            <a:ext cx="4564483" cy="4248771"/>
            <a:chOff x="408350" y="2227811"/>
            <a:chExt cx="4564483" cy="4248771"/>
          </a:xfrm>
        </p:grpSpPr>
        <p:cxnSp>
          <p:nvCxnSpPr>
            <p:cNvPr id="8" name="直接连接符 6">
              <a:extLst>
                <a:ext uri="{FF2B5EF4-FFF2-40B4-BE49-F238E27FC236}">
                  <a16:creationId xmlns:a16="http://schemas.microsoft.com/office/drawing/2014/main" id="{5EA4EAB9-841C-634D-9C98-A6EA1D14C7AB}"/>
                </a:ext>
              </a:extLst>
            </p:cNvPr>
            <p:cNvCxnSpPr/>
            <p:nvPr/>
          </p:nvCxnSpPr>
          <p:spPr>
            <a:xfrm flipV="1">
              <a:off x="1028506" y="4209376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接连接符 7">
              <a:extLst>
                <a:ext uri="{FF2B5EF4-FFF2-40B4-BE49-F238E27FC236}">
                  <a16:creationId xmlns:a16="http://schemas.microsoft.com/office/drawing/2014/main" id="{61447A6F-E4A0-6B4D-8CCE-F0A5C8E82D9E}"/>
                </a:ext>
              </a:extLst>
            </p:cNvPr>
            <p:cNvCxnSpPr/>
            <p:nvPr/>
          </p:nvCxnSpPr>
          <p:spPr>
            <a:xfrm flipV="1">
              <a:off x="1028506" y="4859931"/>
              <a:ext cx="3944327" cy="425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8">
              <a:extLst>
                <a:ext uri="{FF2B5EF4-FFF2-40B4-BE49-F238E27FC236}">
                  <a16:creationId xmlns:a16="http://schemas.microsoft.com/office/drawing/2014/main" id="{22F44BBC-11D6-F64B-9CA2-40E449B6742C}"/>
                </a:ext>
              </a:extLst>
            </p:cNvPr>
            <p:cNvCxnSpPr/>
            <p:nvPr/>
          </p:nvCxnSpPr>
          <p:spPr>
            <a:xfrm>
              <a:off x="1006685" y="5806292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58F558AB-CF95-3E4D-B67D-5A07F9ACA334}"/>
                    </a:ext>
                  </a:extLst>
                </p:cNvPr>
                <p:cNvSpPr/>
                <p:nvPr/>
              </p:nvSpPr>
              <p:spPr>
                <a:xfrm>
                  <a:off x="415063" y="3969985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58F558AB-CF95-3E4D-B67D-5A07F9ACA3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3969985"/>
                  <a:ext cx="602674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70833" t="-129730" r="-56250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D4656B6E-6D33-DE44-8525-D5C9F6FC904D}"/>
                    </a:ext>
                  </a:extLst>
                </p:cNvPr>
                <p:cNvSpPr/>
                <p:nvPr/>
              </p:nvSpPr>
              <p:spPr>
                <a:xfrm>
                  <a:off x="415063" y="4620543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D4656B6E-6D33-DE44-8525-D5C9F6FC90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4620543"/>
                  <a:ext cx="602674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70833" t="-127027" r="-56250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接连接符 45">
              <a:extLst>
                <a:ext uri="{FF2B5EF4-FFF2-40B4-BE49-F238E27FC236}">
                  <a16:creationId xmlns:a16="http://schemas.microsoft.com/office/drawing/2014/main" id="{1349C05F-BF56-A44E-8F98-6B9E08164DF4}"/>
                </a:ext>
              </a:extLst>
            </p:cNvPr>
            <p:cNvCxnSpPr/>
            <p:nvPr/>
          </p:nvCxnSpPr>
          <p:spPr>
            <a:xfrm>
              <a:off x="1013176" y="6031857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02B17647-81AD-F042-BA1B-D65577AE11D1}"/>
                    </a:ext>
                  </a:extLst>
                </p:cNvPr>
                <p:cNvSpPr/>
                <p:nvPr/>
              </p:nvSpPr>
              <p:spPr>
                <a:xfrm>
                  <a:off x="408350" y="5751129"/>
                  <a:ext cx="64755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02B17647-81AD-F042-BA1B-D65577AE11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350" y="5751129"/>
                  <a:ext cx="64755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63462" t="-123684" r="-46154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DC2E38D-BA77-354E-B5FE-30CA4384FF29}"/>
                </a:ext>
              </a:extLst>
            </p:cNvPr>
            <p:cNvSpPr/>
            <p:nvPr/>
          </p:nvSpPr>
          <p:spPr>
            <a:xfrm>
              <a:off x="1179445" y="4000521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7B433FF-5F4D-5045-9FE4-F3B5AC9760EE}"/>
                </a:ext>
              </a:extLst>
            </p:cNvPr>
            <p:cNvSpPr/>
            <p:nvPr/>
          </p:nvSpPr>
          <p:spPr>
            <a:xfrm>
              <a:off x="1179445" y="4647535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cxnSp>
          <p:nvCxnSpPr>
            <p:cNvPr id="17" name="直接连接符 45">
              <a:extLst>
                <a:ext uri="{FF2B5EF4-FFF2-40B4-BE49-F238E27FC236}">
                  <a16:creationId xmlns:a16="http://schemas.microsoft.com/office/drawing/2014/main" id="{737C52B3-7457-CA4A-919B-042946DD01F2}"/>
                </a:ext>
              </a:extLst>
            </p:cNvPr>
            <p:cNvCxnSpPr/>
            <p:nvPr/>
          </p:nvCxnSpPr>
          <p:spPr>
            <a:xfrm>
              <a:off x="1013176" y="6258397"/>
              <a:ext cx="39423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1C601F3E-35F8-6F4F-8264-5CB9EDF89F4D}"/>
                </a:ext>
              </a:extLst>
            </p:cNvPr>
            <p:cNvGrpSpPr/>
            <p:nvPr/>
          </p:nvGrpSpPr>
          <p:grpSpPr>
            <a:xfrm>
              <a:off x="1684912" y="4786605"/>
              <a:ext cx="2144965" cy="1689977"/>
              <a:chOff x="2401695" y="2919093"/>
              <a:chExt cx="2304680" cy="1689977"/>
            </a:xfrm>
          </p:grpSpPr>
          <p:cxnSp>
            <p:nvCxnSpPr>
              <p:cNvPr id="38" name="直接连接符 53">
                <a:extLst>
                  <a:ext uri="{FF2B5EF4-FFF2-40B4-BE49-F238E27FC236}">
                    <a16:creationId xmlns:a16="http://schemas.microsoft.com/office/drawing/2014/main" id="{B8AFAA0C-335F-8142-9E89-8612EA19D556}"/>
                  </a:ext>
                </a:extLst>
              </p:cNvPr>
              <p:cNvCxnSpPr>
                <a:cxnSpLocks/>
                <a:stCxn id="39" idx="4"/>
              </p:cNvCxnSpPr>
              <p:nvPr/>
            </p:nvCxnSpPr>
            <p:spPr>
              <a:xfrm>
                <a:off x="2627330" y="3071129"/>
                <a:ext cx="1" cy="633808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8ADA614C-E223-0042-80FC-C4E2CBF89786}"/>
                  </a:ext>
                </a:extLst>
              </p:cNvPr>
              <p:cNvSpPr/>
              <p:nvPr/>
            </p:nvSpPr>
            <p:spPr>
              <a:xfrm>
                <a:off x="2551312" y="2919093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矩形 39">
                    <a:extLst>
                      <a:ext uri="{FF2B5EF4-FFF2-40B4-BE49-F238E27FC236}">
                        <a16:creationId xmlns:a16="http://schemas.microsoft.com/office/drawing/2014/main" id="{AE102BAB-22B5-D242-B7E3-6F52B8165D79}"/>
                      </a:ext>
                    </a:extLst>
                  </p:cNvPr>
                  <p:cNvSpPr/>
                  <p:nvPr/>
                </p:nvSpPr>
                <p:spPr>
                  <a:xfrm>
                    <a:off x="2401695" y="3704937"/>
                    <a:ext cx="2304680" cy="904133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altLang="zh-CN" sz="2800" b="0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 b="0" i="0" smtClean="0"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oMath>
                      </m:oMathPara>
                    </a14:m>
                    <a:endParaRPr lang="zh-CN" altLang="en-US" sz="2800" i="1" dirty="0"/>
                  </a:p>
                </p:txBody>
              </p:sp>
            </mc:Choice>
            <mc:Fallback xmlns="">
              <p:sp>
                <p:nvSpPr>
                  <p:cNvPr id="40" name="矩形 39">
                    <a:extLst>
                      <a:ext uri="{FF2B5EF4-FFF2-40B4-BE49-F238E27FC236}">
                        <a16:creationId xmlns:a16="http://schemas.microsoft.com/office/drawing/2014/main" id="{AE102BAB-22B5-D242-B7E3-6F52B8165D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1695" y="3704937"/>
                    <a:ext cx="2304680" cy="9041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514"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A9A32434-77D9-D146-9FF6-B1CE3934B39E}"/>
                </a:ext>
              </a:extLst>
            </p:cNvPr>
            <p:cNvGrpSpPr/>
            <p:nvPr/>
          </p:nvGrpSpPr>
          <p:grpSpPr>
            <a:xfrm>
              <a:off x="2340976" y="4141708"/>
              <a:ext cx="141500" cy="1443517"/>
              <a:chOff x="2551312" y="2259163"/>
              <a:chExt cx="152036" cy="1443517"/>
            </a:xfrm>
          </p:grpSpPr>
          <p:cxnSp>
            <p:nvCxnSpPr>
              <p:cNvPr id="35" name="直接连接符 53">
                <a:extLst>
                  <a:ext uri="{FF2B5EF4-FFF2-40B4-BE49-F238E27FC236}">
                    <a16:creationId xmlns:a16="http://schemas.microsoft.com/office/drawing/2014/main" id="{FBA36471-F627-ED42-8127-8911EC1A6ED2}"/>
                  </a:ext>
                </a:extLst>
              </p:cNvPr>
              <p:cNvCxnSpPr>
                <a:cxnSpLocks/>
                <a:stCxn id="36" idx="4"/>
              </p:cNvCxnSpPr>
              <p:nvPr/>
            </p:nvCxnSpPr>
            <p:spPr>
              <a:xfrm>
                <a:off x="2627330" y="2411199"/>
                <a:ext cx="0" cy="129148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122FB9EE-6888-E147-B99D-DA04A16E5B6E}"/>
                  </a:ext>
                </a:extLst>
              </p:cNvPr>
              <p:cNvSpPr/>
              <p:nvPr/>
            </p:nvSpPr>
            <p:spPr>
              <a:xfrm>
                <a:off x="2551312" y="2259163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0" name="直接连接符 6">
              <a:extLst>
                <a:ext uri="{FF2B5EF4-FFF2-40B4-BE49-F238E27FC236}">
                  <a16:creationId xmlns:a16="http://schemas.microsoft.com/office/drawing/2014/main" id="{6E7A7D88-007B-FE48-95A6-95A1EDC5BBE2}"/>
                </a:ext>
              </a:extLst>
            </p:cNvPr>
            <p:cNvCxnSpPr/>
            <p:nvPr/>
          </p:nvCxnSpPr>
          <p:spPr>
            <a:xfrm flipV="1">
              <a:off x="1028506" y="3571264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BA873D7A-B36C-F44A-A6D9-A0B62F5C346C}"/>
                    </a:ext>
                  </a:extLst>
                </p:cNvPr>
                <p:cNvSpPr/>
                <p:nvPr/>
              </p:nvSpPr>
              <p:spPr>
                <a:xfrm>
                  <a:off x="415063" y="3331873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BA873D7A-B36C-F44A-A6D9-A0B62F5C34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3" y="3331873"/>
                  <a:ext cx="602674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70833" t="-123684" r="-56250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2B0C36C-B844-3845-A3A2-4A3B62EE22BD}"/>
                </a:ext>
              </a:extLst>
            </p:cNvPr>
            <p:cNvSpPr/>
            <p:nvPr/>
          </p:nvSpPr>
          <p:spPr>
            <a:xfrm>
              <a:off x="1179445" y="3362409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cxnSp>
          <p:nvCxnSpPr>
            <p:cNvPr id="23" name="直接连接符 6">
              <a:extLst>
                <a:ext uri="{FF2B5EF4-FFF2-40B4-BE49-F238E27FC236}">
                  <a16:creationId xmlns:a16="http://schemas.microsoft.com/office/drawing/2014/main" id="{2BE7CD16-CAAF-AA42-9C99-D065E4D5401E}"/>
                </a:ext>
              </a:extLst>
            </p:cNvPr>
            <p:cNvCxnSpPr/>
            <p:nvPr/>
          </p:nvCxnSpPr>
          <p:spPr>
            <a:xfrm flipV="1">
              <a:off x="1030367" y="2467202"/>
              <a:ext cx="3942388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AC81162B-0B0B-E848-984C-E68028779BDB}"/>
                    </a:ext>
                  </a:extLst>
                </p:cNvPr>
                <p:cNvSpPr/>
                <p:nvPr/>
              </p:nvSpPr>
              <p:spPr>
                <a:xfrm>
                  <a:off x="416925" y="2227811"/>
                  <a:ext cx="6026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AC81162B-0B0B-E848-984C-E68028779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925" y="2227811"/>
                  <a:ext cx="602674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70833" t="-123684" r="-56250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622F411-3D50-3542-8439-B9E4A15A2408}"/>
                </a:ext>
              </a:extLst>
            </p:cNvPr>
            <p:cNvSpPr/>
            <p:nvPr/>
          </p:nvSpPr>
          <p:spPr>
            <a:xfrm>
              <a:off x="1181307" y="2258347"/>
              <a:ext cx="419994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0AB1A66F-3C7A-3E40-ACD2-478A35B28D88}"/>
                </a:ext>
              </a:extLst>
            </p:cNvPr>
            <p:cNvGrpSpPr/>
            <p:nvPr/>
          </p:nvGrpSpPr>
          <p:grpSpPr>
            <a:xfrm>
              <a:off x="2854294" y="3487060"/>
              <a:ext cx="141500" cy="2100422"/>
              <a:chOff x="2547557" y="1604515"/>
              <a:chExt cx="152036" cy="2100422"/>
            </a:xfrm>
          </p:grpSpPr>
          <p:cxnSp>
            <p:nvCxnSpPr>
              <p:cNvPr id="32" name="直接连接符 53">
                <a:extLst>
                  <a:ext uri="{FF2B5EF4-FFF2-40B4-BE49-F238E27FC236}">
                    <a16:creationId xmlns:a16="http://schemas.microsoft.com/office/drawing/2014/main" id="{4425A5B0-6418-A44E-89CF-68C7AE0A9F27}"/>
                  </a:ext>
                </a:extLst>
              </p:cNvPr>
              <p:cNvCxnSpPr>
                <a:cxnSpLocks/>
                <a:stCxn id="33" idx="4"/>
              </p:cNvCxnSpPr>
              <p:nvPr/>
            </p:nvCxnSpPr>
            <p:spPr>
              <a:xfrm>
                <a:off x="2623575" y="1756551"/>
                <a:ext cx="3755" cy="194838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5B5E3608-0BB2-0E4A-B2B3-1CFC4C3269C3}"/>
                  </a:ext>
                </a:extLst>
              </p:cNvPr>
              <p:cNvSpPr/>
              <p:nvPr/>
            </p:nvSpPr>
            <p:spPr>
              <a:xfrm>
                <a:off x="2547557" y="160451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0F48F0B7-6D40-DA43-ABF9-588E5D0E2007}"/>
                </a:ext>
              </a:extLst>
            </p:cNvPr>
            <p:cNvGrpSpPr/>
            <p:nvPr/>
          </p:nvGrpSpPr>
          <p:grpSpPr>
            <a:xfrm>
              <a:off x="3509752" y="2391950"/>
              <a:ext cx="141500" cy="3196792"/>
              <a:chOff x="2036309" y="509405"/>
              <a:chExt cx="152036" cy="3196792"/>
            </a:xfrm>
          </p:grpSpPr>
          <p:cxnSp>
            <p:nvCxnSpPr>
              <p:cNvPr id="29" name="直接连接符 53">
                <a:extLst>
                  <a:ext uri="{FF2B5EF4-FFF2-40B4-BE49-F238E27FC236}">
                    <a16:creationId xmlns:a16="http://schemas.microsoft.com/office/drawing/2014/main" id="{D988D3CE-EA18-3041-B32F-0634B0DDD8F3}"/>
                  </a:ext>
                </a:extLst>
              </p:cNvPr>
              <p:cNvCxnSpPr>
                <a:cxnSpLocks/>
                <a:stCxn id="30" idx="4"/>
              </p:cNvCxnSpPr>
              <p:nvPr/>
            </p:nvCxnSpPr>
            <p:spPr>
              <a:xfrm>
                <a:off x="2112327" y="661441"/>
                <a:ext cx="1" cy="304475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A5C5C34C-8740-644F-A395-4A35B4829E05}"/>
                  </a:ext>
                </a:extLst>
              </p:cNvPr>
              <p:cNvSpPr/>
              <p:nvPr/>
            </p:nvSpPr>
            <p:spPr>
              <a:xfrm>
                <a:off x="2036309" y="50940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F044CBFA-6210-C249-9ACB-0E18C71B25DD}"/>
                    </a:ext>
                  </a:extLst>
                </p:cNvPr>
                <p:cNvSpPr/>
                <p:nvPr/>
              </p:nvSpPr>
              <p:spPr>
                <a:xfrm>
                  <a:off x="3944860" y="2255782"/>
                  <a:ext cx="865450" cy="2817976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𝐹𝑇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</m:oMath>
                    </m:oMathPara>
                  </a14:m>
                  <a:endParaRPr lang="zh-CN" altLang="en-US" sz="1600" i="1" dirty="0"/>
                </a:p>
              </p:txBody>
            </p:sp>
          </mc:Choice>
          <mc:Fallback xmlns=""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F044CBFA-6210-C249-9ACB-0E18C71B25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60" y="2255782"/>
                  <a:ext cx="865450" cy="2817976"/>
                </a:xfrm>
                <a:prstGeom prst="rect">
                  <a:avLst/>
                </a:prstGeom>
                <a:blipFill>
                  <a:blip r:embed="rId8"/>
                  <a:stretch>
                    <a:fillRect l="-8451"/>
                  </a:stretch>
                </a:blipFill>
                <a:ln w="19050"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E4EEA00-8552-504C-9397-C060688AA960}"/>
                  </a:ext>
                </a:extLst>
              </p:cNvPr>
              <p:cNvSpPr txBox="1"/>
              <p:nvPr/>
            </p:nvSpPr>
            <p:spPr>
              <a:xfrm>
                <a:off x="5587619" y="3005200"/>
                <a:ext cx="6226980" cy="1986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2400" dirty="0">
                    <a:latin typeface="Cambria Math" panose="02040503050406030204" pitchFamily="18" charset="0"/>
                  </a:rPr>
                  <a:t>最后当然是用经典的欧几里德辗转相除法求：</a:t>
                </a:r>
                <a:endParaRPr kumimoji="1" lang="en-US" altLang="zh-CN" sz="2400" dirty="0">
                  <a:latin typeface="Cambria Math" panose="02040503050406030204" pitchFamily="18" charset="0"/>
                </a:endParaRPr>
              </a:p>
              <a:p>
                <a:pPr algn="ctr"/>
                <a:endParaRPr kumimoji="1" lang="en-US" altLang="zh-CN" sz="240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400">
                          <a:latin typeface="Cambria Math" panose="02040503050406030204" pitchFamily="18" charset="0"/>
                        </a:rPr>
                        <m:t>gcd</m:t>
                      </m:r>
                      <m:d>
                        <m:dPr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algn="ctr"/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algn="just"/>
                <a:r>
                  <a:rPr lang="zh-CN" altLang="en-US" sz="2400" dirty="0">
                    <a:latin typeface="Cambria Math" panose="02040503050406030204" pitchFamily="18" charset="0"/>
                  </a:rPr>
                  <a:t>即可得到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N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的因子。</a:t>
                </a:r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E4EEA00-8552-504C-9397-C060688AA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619" y="3005200"/>
                <a:ext cx="6226980" cy="1986506"/>
              </a:xfrm>
              <a:prstGeom prst="rect">
                <a:avLst/>
              </a:prstGeom>
              <a:blipFill>
                <a:blip r:embed="rId9"/>
                <a:stretch>
                  <a:fillRect l="-1426" t="-2548" r="-2240" b="-50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3C5B2B3-3B12-3649-9F56-074E736614AD}"/>
                  </a:ext>
                </a:extLst>
              </p:cNvPr>
              <p:cNvSpPr/>
              <p:nvPr/>
            </p:nvSpPr>
            <p:spPr>
              <a:xfrm>
                <a:off x="-78737" y="3540871"/>
                <a:ext cx="6487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3C5B2B3-3B12-3649-9F56-074E73661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8737" y="3540871"/>
                <a:ext cx="648703" cy="369332"/>
              </a:xfrm>
              <a:prstGeom prst="rect">
                <a:avLst/>
              </a:prstGeom>
              <a:blipFill>
                <a:blip r:embed="rId10"/>
                <a:stretch>
                  <a:fillRect l="-43137" t="-110000" r="-29412" b="-16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5F7CA450-8D9C-134E-BE04-C197990651DA}"/>
                  </a:ext>
                </a:extLst>
              </p:cNvPr>
              <p:cNvSpPr/>
              <p:nvPr/>
            </p:nvSpPr>
            <p:spPr>
              <a:xfrm>
                <a:off x="-86343" y="5729384"/>
                <a:ext cx="6540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5F7CA450-8D9C-134E-BE04-C197990651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6343" y="5729384"/>
                <a:ext cx="654025" cy="369332"/>
              </a:xfrm>
              <a:prstGeom prst="rect">
                <a:avLst/>
              </a:prstGeom>
              <a:blipFill>
                <a:blip r:embed="rId11"/>
                <a:stretch>
                  <a:fillRect l="-42308" t="-110000" r="-28846" b="-16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19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8ED159-77A4-7C4A-AE4A-FB3426FD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021"/>
            <a:ext cx="12191999" cy="1920526"/>
          </a:xfrm>
        </p:spPr>
        <p:txBody>
          <a:bodyPr/>
          <a:lstStyle/>
          <a:p>
            <a:pPr algn="ctr"/>
            <a:r>
              <a:rPr kumimoji="1" lang="zh-CN" altLang="en-US"/>
              <a:t>第五部分</a:t>
            </a:r>
            <a:br>
              <a:rPr kumimoji="1" lang="en-US" altLang="zh-CN" dirty="0"/>
            </a:br>
            <a:br>
              <a:rPr kumimoji="1" lang="en-US" altLang="zh-CN" dirty="0"/>
            </a:br>
            <a:r>
              <a:rPr kumimoji="1" lang="en-US" altLang="zh-CN" dirty="0"/>
              <a:t>(Harrow-Hassidim-Lloyd) HHL</a:t>
            </a:r>
            <a:r>
              <a:rPr kumimoji="1" lang="zh-CN" altLang="en-US" dirty="0"/>
              <a:t>算法</a:t>
            </a:r>
          </a:p>
        </p:txBody>
      </p:sp>
    </p:spTree>
    <p:extLst>
      <p:ext uri="{BB962C8B-B14F-4D97-AF65-F5344CB8AC3E}">
        <p14:creationId xmlns:p14="http://schemas.microsoft.com/office/powerpoint/2010/main" val="12526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828653" y="668451"/>
            <a:ext cx="8719481" cy="701731"/>
          </a:xfrm>
        </p:spPr>
        <p:txBody>
          <a:bodyPr/>
          <a:lstStyle/>
          <a:p>
            <a:r>
              <a:rPr lang="zh-CN" altLang="en-US" dirty="0"/>
              <a:t>量子计算简介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4"/>
          </p:nvPr>
        </p:nvSpPr>
        <p:spPr>
          <a:xfrm>
            <a:off x="0" y="1370182"/>
            <a:ext cx="12191999" cy="424732"/>
          </a:xfrm>
        </p:spPr>
        <p:txBody>
          <a:bodyPr/>
          <a:lstStyle/>
          <a:p>
            <a:pPr algn="ctr"/>
            <a:r>
              <a:rPr lang="zh-CN" altLang="en-US" dirty="0"/>
              <a:t>经典计算机与量子计算机有什么区别？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93250" y="2071913"/>
            <a:ext cx="10143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我们应该如何在</a:t>
            </a:r>
            <a:r>
              <a:rPr lang="zh-CN" altLang="en-US" sz="2400" b="1" dirty="0">
                <a:solidFill>
                  <a:srgbClr val="C00000"/>
                </a:solidFill>
              </a:rPr>
              <a:t>经典计算机</a:t>
            </a:r>
            <a:r>
              <a:rPr lang="zh-CN" altLang="en-US" sz="2400" dirty="0"/>
              <a:t>存储所有</a:t>
            </a:r>
            <a:r>
              <a:rPr lang="en-US" altLang="zh-CN" sz="2400" dirty="0"/>
              <a:t>0~255</a:t>
            </a:r>
            <a:r>
              <a:rPr lang="zh-CN" altLang="en-US" sz="2400" dirty="0"/>
              <a:t>的整数？</a:t>
            </a:r>
            <a:endParaRPr lang="en-US" altLang="zh-CN" sz="2400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2031999" y="4755661"/>
          <a:ext cx="8128001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68897909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37798396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8737860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98359284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04294111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8449463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90447180"/>
                    </a:ext>
                  </a:extLst>
                </a:gridCol>
              </a:tblGrid>
              <a:tr h="14403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M#0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M#1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M#2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…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M#253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M#254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M#255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1731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00000000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00000001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00000010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…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11111101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11111110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11111111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0187562"/>
                  </a:ext>
                </a:extLst>
              </a:tr>
            </a:tbl>
          </a:graphicData>
        </a:graphic>
      </p:graphicFrame>
      <p:sp>
        <p:nvSpPr>
          <p:cNvPr id="9" name="下箭头 8"/>
          <p:cNvSpPr/>
          <p:nvPr/>
        </p:nvSpPr>
        <p:spPr>
          <a:xfrm>
            <a:off x="5098072" y="3741031"/>
            <a:ext cx="1995854" cy="5539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2928016" y="5952976"/>
                <a:ext cx="64145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/>
                  <a:t>消耗比特数：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256</m:t>
                    </m:r>
                    <m:r>
                      <a:rPr lang="en-US" altLang="zh-CN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unc>
                      <m:funcPr>
                        <m:ctrlPr>
                          <a:rPr lang="en-US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CN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zh-CN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256</m:t>
                        </m:r>
                      </m:e>
                    </m:func>
                    <m:r>
                      <a:rPr lang="en-US" altLang="zh-CN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=2048</m:t>
                    </m:r>
                    <m:r>
                      <a:rPr lang="en-US" altLang="zh-CN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bit</m:t>
                    </m:r>
                  </m:oMath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016" y="5952976"/>
                <a:ext cx="6414513" cy="523220"/>
              </a:xfrm>
              <a:prstGeom prst="rect">
                <a:avLst/>
              </a:prstGeom>
              <a:blipFill>
                <a:blip r:embed="rId2"/>
                <a:stretch>
                  <a:fillRect l="-1899" t="-12941" b="-3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2871635" y="2859789"/>
            <a:ext cx="652727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</a:rPr>
              <a:t>      Integer</a:t>
            </a:r>
            <a:r>
              <a:rPr lang="en-US" altLang="zh-CN" sz="2800" dirty="0"/>
              <a:t> array[256] = {0, 1, …, 255};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9203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40</a:t>
            </a:fld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HHL</a:t>
            </a:r>
            <a:r>
              <a:rPr lang="zh-CN" altLang="en-US" dirty="0"/>
              <a:t>算法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14"/>
          </p:nvPr>
        </p:nvSpPr>
        <p:spPr>
          <a:xfrm>
            <a:off x="1" y="1370182"/>
            <a:ext cx="12191998" cy="424732"/>
          </a:xfrm>
        </p:spPr>
        <p:txBody>
          <a:bodyPr/>
          <a:lstStyle/>
          <a:p>
            <a:pPr algn="ctr"/>
            <a:r>
              <a:rPr lang="zh-CN" altLang="en-US" dirty="0"/>
              <a:t>趁热打铁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E63647F-D1B2-174C-88E8-59BAE47D2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70" y="2071913"/>
            <a:ext cx="7101130" cy="2804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B4509E9-61CB-9F41-82C8-5FAFDA0A7CE3}"/>
                  </a:ext>
                </a:extLst>
              </p:cNvPr>
              <p:cNvSpPr txBox="1"/>
              <p:nvPr/>
            </p:nvSpPr>
            <p:spPr>
              <a:xfrm>
                <a:off x="8275638" y="2232373"/>
                <a:ext cx="3045129" cy="24831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4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kumimoji="1" lang="en-US" altLang="zh-CN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zh-CN" sz="40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kumimoji="1" lang="en-US" altLang="zh-CN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4000" b="1" i="1" smtClean="0"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kumimoji="1" lang="en-US" altLang="zh-CN" sz="4000" b="1" dirty="0"/>
              </a:p>
              <a:p>
                <a:endParaRPr kumimoji="1" lang="en-US" altLang="zh-CN" sz="4000" b="1" dirty="0"/>
              </a:p>
              <a:p>
                <a:endParaRPr kumimoji="1" lang="en-US" altLang="zh-CN" sz="4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zh-CN" altLang="en-US" sz="4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4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kumimoji="1" lang="zh-CN" altLang="en-US" sz="4000" b="0" i="1" smtClean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kumimoji="1" lang="en-US" altLang="zh-C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4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kumimoji="1" lang="en-US" altLang="zh-CN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kumimoji="1" lang="en-US" altLang="zh-CN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4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zh-CN" altLang="en-US" sz="40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B4509E9-61CB-9F41-82C8-5FAFDA0A7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638" y="2232373"/>
                <a:ext cx="3045129" cy="2483116"/>
              </a:xfrm>
              <a:prstGeom prst="rect">
                <a:avLst/>
              </a:prstGeom>
              <a:blipFill>
                <a:blip r:embed="rId4"/>
                <a:stretch>
                  <a:fillRect r="-17917" b="-637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下箭头 7">
            <a:extLst>
              <a:ext uri="{FF2B5EF4-FFF2-40B4-BE49-F238E27FC236}">
                <a16:creationId xmlns:a16="http://schemas.microsoft.com/office/drawing/2014/main" id="{C1067D17-128D-434F-8A76-C46496FA17E8}"/>
              </a:ext>
            </a:extLst>
          </p:cNvPr>
          <p:cNvSpPr/>
          <p:nvPr/>
        </p:nvSpPr>
        <p:spPr>
          <a:xfrm>
            <a:off x="9211256" y="3140298"/>
            <a:ext cx="1173892" cy="6672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7115926-2871-7C4C-84A3-C4594930EB29}"/>
              </a:ext>
            </a:extLst>
          </p:cNvPr>
          <p:cNvSpPr txBox="1"/>
          <p:nvPr/>
        </p:nvSpPr>
        <p:spPr>
          <a:xfrm>
            <a:off x="1990819" y="5623414"/>
            <a:ext cx="8210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/>
              <a:t>使用量子电路求解线性方程组。</a:t>
            </a:r>
          </a:p>
        </p:txBody>
      </p:sp>
    </p:spTree>
    <p:extLst>
      <p:ext uri="{BB962C8B-B14F-4D97-AF65-F5344CB8AC3E}">
        <p14:creationId xmlns:p14="http://schemas.microsoft.com/office/powerpoint/2010/main" val="145322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F864BA7-1866-4749-A9A9-F001E19C9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41</a:t>
            </a:fld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A34BA-70E9-C84D-8D3F-A7D1C326EC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C1824AD9-E167-4743-A10B-13973606E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HHL </a:t>
            </a:r>
            <a:r>
              <a:rPr kumimoji="1" lang="zh-CN" altLang="en-US" dirty="0"/>
              <a:t>的目标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A49DF58F-3695-C74C-9D91-55622F6F9A6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我们的目标是什么？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594353C-081A-2E49-8C43-7DC65C5C1E88}"/>
                  </a:ext>
                </a:extLst>
              </p:cNvPr>
              <p:cNvSpPr txBox="1"/>
              <p:nvPr/>
            </p:nvSpPr>
            <p:spPr>
              <a:xfrm>
                <a:off x="1312240" y="2007528"/>
                <a:ext cx="9567518" cy="47343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zh-CN" altLang="en-US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kumimoji="1" lang="zh-CN" altLang="en-US" sz="3200" b="0" i="1" smtClean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kumimoji="1"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kumimoji="1" lang="en-US" altLang="zh-CN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kumimoji="1" lang="en-US" altLang="zh-CN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3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d>
                      <m:r>
                        <a:rPr kumimoji="1" lang="zh-CN" altLang="en-US" sz="3200" b="0" i="1" smtClean="0">
                          <a:latin typeface="Cambria Math" panose="02040503050406030204" pitchFamily="18" charset="0"/>
                        </a:rPr>
                        <m:t>    →    </m:t>
                      </m:r>
                      <m:d>
                        <m:dPr>
                          <m:begChr m:val="|"/>
                          <m:endChr m:val=""/>
                          <m:ctrlPr>
                            <a:rPr kumimoji="1" lang="en-US" altLang="zh-CN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kumimoji="1" lang="en-US" altLang="zh-CN" sz="32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kumimoji="1" lang="zh-CN" alt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3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kumimoji="1" lang="zh-CN" altLang="en-US" sz="3200" i="1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kumimoji="1" lang="en-US" altLang="zh-CN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3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en-US" altLang="zh-CN" sz="3200" dirty="0"/>
              </a:p>
              <a:p>
                <a:endParaRPr kumimoji="1" lang="en-US" altLang="zh-CN" sz="3200" dirty="0"/>
              </a:p>
              <a:p>
                <a:pPr algn="ctr"/>
                <a:r>
                  <a:rPr kumimoji="1" lang="zh-CN" altLang="en-US" sz="3200" dirty="0"/>
                  <a:t>现在我们把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</m:oMath>
                </a14:m>
                <a:r>
                  <a:rPr kumimoji="1" lang="zh-CN" altLang="en-US" sz="3200" dirty="0"/>
                  <a:t>在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zh-CN" alt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1" lang="zh-CN" altLang="en-US" sz="3200" dirty="0"/>
                  <a:t>的本征向量上分解：</a:t>
                </a:r>
                <a:endParaRPr kumimoji="1" lang="en-US" altLang="zh-CN" sz="3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3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d>
                      <m:r>
                        <a:rPr kumimoji="1" lang="en-US" altLang="zh-CN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kumimoji="1" lang="en-US" altLang="zh-CN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1" lang="en-US" altLang="zh-CN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kumimoji="1" lang="en-US" altLang="zh-CN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1" lang="en-US" altLang="zh-CN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32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kumimoji="1" lang="en-US" altLang="zh-CN" sz="3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kumimoji="1" lang="en-US" altLang="zh-CN" sz="3200" dirty="0"/>
              </a:p>
              <a:p>
                <a:pPr algn="ctr"/>
                <a:endParaRPr kumimoji="1" lang="en-US" altLang="zh-CN" sz="3200" dirty="0"/>
              </a:p>
              <a:p>
                <a:pPr algn="ctr"/>
                <a:r>
                  <a:rPr kumimoji="1" lang="zh-CN" altLang="en-US" sz="3200" dirty="0"/>
                  <a:t>则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kumimoji="1" lang="zh-CN" alt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kumimoji="1" lang="en-US" altLang="zh-CN" sz="32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kumimoji="1" lang="zh-CN" altLang="en-US" sz="3200" i="1">
                        <a:latin typeface="Cambria Math" panose="02040503050406030204" pitchFamily="18" charset="0"/>
                      </a:rPr>
                      <m:t>∙</m:t>
                    </m:r>
                    <m:d>
                      <m:dPr>
                        <m:begChr m:val="|"/>
                        <m:endChr m:val=""/>
                        <m:ctrlPr>
                          <a:rPr kumimoji="1" lang="en-US" altLang="zh-CN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kumimoji="1" lang="en-US" altLang="zh-CN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kumimoji="1" lang="zh-CN" alt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kumimoji="1" lang="en-US" altLang="zh-CN" sz="32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kumimoji="1" lang="zh-CN" altLang="en-US" sz="3200" i="1">
                        <a:latin typeface="Cambria Math" panose="02040503050406030204" pitchFamily="18" charset="0"/>
                      </a:rPr>
                      <m:t>∙</m:t>
                    </m:r>
                    <m:nary>
                      <m:naryPr>
                        <m:chr m:val="∑"/>
                        <m:limLoc m:val="subSup"/>
                        <m:ctrlPr>
                          <a:rPr kumimoji="1" lang="en-US" altLang="zh-CN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kumimoji="1" lang="en-US" altLang="zh-CN" sz="32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kumimoji="1" lang="en-US" altLang="zh-CN" sz="32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kumimoji="1" lang="en-US" altLang="zh-CN" sz="32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begChr m:val="|"/>
                            <m:endChr m:val=""/>
                            <m:ctrlP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zh-CN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2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1" lang="en-US" altLang="zh-CN" sz="32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  <m:r>
                      <a:rPr kumimoji="1" lang="en-US" altLang="zh-CN" sz="32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kumimoji="1" lang="en-US" altLang="zh-CN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kumimoji="1" lang="en-US" altLang="zh-CN" sz="32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kumimoji="1" lang="en-US" altLang="zh-CN" sz="32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kumimoji="1" lang="en-US" altLang="zh-CN" sz="32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kumimoji="1" lang="en-US" altLang="zh-CN" sz="32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kumimoji="1" lang="en-US" altLang="zh-CN" sz="32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kumimoji="1" lang="en-US" altLang="zh-CN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sSub>
                          <m:sSubPr>
                            <m:ctrlP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begChr m:val="|"/>
                            <m:endChr m:val=""/>
                            <m:ctrlP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zh-CN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2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1" lang="en-US" altLang="zh-CN" sz="32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kumimoji="1" lang="en-US" altLang="zh-CN" sz="3200" dirty="0"/>
              </a:p>
              <a:p>
                <a:pPr algn="ctr"/>
                <a:endParaRPr kumimoji="1" lang="en-US" altLang="zh-CN" sz="3200" dirty="0"/>
              </a:p>
              <a:p>
                <a:pPr algn="ctr"/>
                <a:r>
                  <a:rPr kumimoji="1" lang="zh-CN" altLang="en-US" sz="3200" b="1" dirty="0">
                    <a:solidFill>
                      <a:srgbClr val="C00000"/>
                    </a:solidFill>
                  </a:rPr>
                  <a:t>因此求解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kumimoji="1"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kumimoji="1"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  <m:r>
                          <a:rPr kumimoji="1"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kumimoji="1"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  <m:e>
                        <m:sSubSup>
                          <m:sSubSupPr>
                            <m:ctrlPr>
                              <a:rPr kumimoji="1"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kumimoji="1"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  <m:sup>
                            <m:r>
                              <a:rPr kumimoji="1"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bSup>
                        <m:sSub>
                          <m:sSubPr>
                            <m:ctrlPr>
                              <a:rPr kumimoji="1"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kumimoji="1"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  <m:d>
                          <m:dPr>
                            <m:begChr m:val="|"/>
                            <m:endChr m:val=""/>
                            <m:ctrlPr>
                              <a:rPr kumimoji="1"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zh-CN" sz="32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32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2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kumimoji="1" lang="en-US" altLang="zh-CN" sz="32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zh-CN" altLang="en-US" sz="3200" b="1" dirty="0">
                    <a:solidFill>
                      <a:srgbClr val="C00000"/>
                    </a:solidFill>
                  </a:rPr>
                  <a:t> 是我们的目标。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594353C-081A-2E49-8C43-7DC65C5C1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240" y="2007528"/>
                <a:ext cx="9567518" cy="4734309"/>
              </a:xfrm>
              <a:prstGeom prst="rect">
                <a:avLst/>
              </a:prstGeom>
              <a:blipFill>
                <a:blip r:embed="rId2"/>
                <a:stretch>
                  <a:fillRect t="-17112" r="-2384" b="-350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27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5958A369-872C-D445-A11E-717C9CB778CF}"/>
              </a:ext>
            </a:extLst>
          </p:cNvPr>
          <p:cNvGrpSpPr/>
          <p:nvPr/>
        </p:nvGrpSpPr>
        <p:grpSpPr>
          <a:xfrm>
            <a:off x="2865314" y="2254377"/>
            <a:ext cx="2526760" cy="3700984"/>
            <a:chOff x="2865314" y="2254377"/>
            <a:chExt cx="2526760" cy="3700984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958F2248-1AD7-B14C-9955-A3D10122B2BB}"/>
                </a:ext>
              </a:extLst>
            </p:cNvPr>
            <p:cNvSpPr/>
            <p:nvPr/>
          </p:nvSpPr>
          <p:spPr>
            <a:xfrm>
              <a:off x="2865314" y="2254377"/>
              <a:ext cx="2526760" cy="370098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422900E3-F86E-B94A-A860-AA3AD6B92C60}"/>
                </a:ext>
              </a:extLst>
            </p:cNvPr>
            <p:cNvSpPr txBox="1"/>
            <p:nvPr/>
          </p:nvSpPr>
          <p:spPr>
            <a:xfrm>
              <a:off x="3374364" y="5394160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/>
                <a:t>相位估计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57ACF9E0-970D-FC47-9E86-3900A76665A3}"/>
              </a:ext>
            </a:extLst>
          </p:cNvPr>
          <p:cNvGrpSpPr/>
          <p:nvPr/>
        </p:nvGrpSpPr>
        <p:grpSpPr>
          <a:xfrm>
            <a:off x="7012258" y="2254377"/>
            <a:ext cx="2526760" cy="3700984"/>
            <a:chOff x="7012258" y="2254377"/>
            <a:chExt cx="2526760" cy="3700984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6F591B09-0B7D-0D47-BD02-BAF2786AFBD4}"/>
                </a:ext>
              </a:extLst>
            </p:cNvPr>
            <p:cNvSpPr/>
            <p:nvPr/>
          </p:nvSpPr>
          <p:spPr>
            <a:xfrm>
              <a:off x="7012258" y="2254377"/>
              <a:ext cx="2526760" cy="370098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EA4F3727-2CA6-9A44-A57D-44A81D0C7C14}"/>
                </a:ext>
              </a:extLst>
            </p:cNvPr>
            <p:cNvSpPr txBox="1"/>
            <p:nvPr/>
          </p:nvSpPr>
          <p:spPr>
            <a:xfrm>
              <a:off x="7413863" y="5420885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/>
                <a:t>逆相位估计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2B15844-CFCC-5B45-B18A-7753C0ADE6BA}"/>
              </a:ext>
            </a:extLst>
          </p:cNvPr>
          <p:cNvGrpSpPr/>
          <p:nvPr/>
        </p:nvGrpSpPr>
        <p:grpSpPr>
          <a:xfrm>
            <a:off x="5487953" y="2254377"/>
            <a:ext cx="1452042" cy="3700984"/>
            <a:chOff x="5487953" y="2254377"/>
            <a:chExt cx="1452042" cy="3700984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DA4E6F26-561C-4C42-B3E3-4C41755ABA70}"/>
                </a:ext>
              </a:extLst>
            </p:cNvPr>
            <p:cNvSpPr/>
            <p:nvPr/>
          </p:nvSpPr>
          <p:spPr>
            <a:xfrm>
              <a:off x="5487953" y="2254377"/>
              <a:ext cx="1452042" cy="370098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14F37C34-446E-FF43-8137-769AC7D41DB3}"/>
                </a:ext>
              </a:extLst>
            </p:cNvPr>
            <p:cNvSpPr txBox="1"/>
            <p:nvPr/>
          </p:nvSpPr>
          <p:spPr>
            <a:xfrm>
              <a:off x="5509861" y="5420885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/>
                <a:t>受控旋转</a:t>
              </a:r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2C7C30-3C94-8540-BF31-1D3884152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42</a:t>
            </a:fld>
            <a:endParaRPr lang="zh-CN" altLang="en-US"/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338A1975-74FE-A14B-900E-EC4AC87002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3" name="标题 32">
            <a:extLst>
              <a:ext uri="{FF2B5EF4-FFF2-40B4-BE49-F238E27FC236}">
                <a16:creationId xmlns:a16="http://schemas.microsoft.com/office/drawing/2014/main" id="{ACEA3733-2073-A543-AF62-6F925DB4A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HHL </a:t>
            </a:r>
            <a:r>
              <a:rPr kumimoji="1" lang="zh-CN" altLang="en-US" dirty="0"/>
              <a:t>算法的结构</a:t>
            </a:r>
          </a:p>
        </p:txBody>
      </p:sp>
      <p:sp>
        <p:nvSpPr>
          <p:cNvPr id="35" name="内容占位符 34">
            <a:extLst>
              <a:ext uri="{FF2B5EF4-FFF2-40B4-BE49-F238E27FC236}">
                <a16:creationId xmlns:a16="http://schemas.microsoft.com/office/drawing/2014/main" id="{7EDB5DA8-B38A-724D-93A7-05FC4D3FE34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kumimoji="1" lang="en-US" altLang="zh-CN" dirty="0"/>
              <a:t>HHL </a:t>
            </a:r>
            <a:r>
              <a:rPr kumimoji="1" lang="zh-CN" altLang="en-US" dirty="0"/>
              <a:t>算法可以分为三个步骤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4EBC1E90-7651-2248-B51F-13C81C86FBE2}"/>
              </a:ext>
            </a:extLst>
          </p:cNvPr>
          <p:cNvGrpSpPr/>
          <p:nvPr/>
        </p:nvGrpSpPr>
        <p:grpSpPr>
          <a:xfrm>
            <a:off x="1543295" y="2367159"/>
            <a:ext cx="8446944" cy="2415341"/>
            <a:chOff x="2363018" y="2562030"/>
            <a:chExt cx="8446944" cy="24153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91E4E188-5F79-EB41-BD0B-A03B30CA1AD5}"/>
                    </a:ext>
                  </a:extLst>
                </p:cNvPr>
                <p:cNvSpPr/>
                <p:nvPr/>
              </p:nvSpPr>
              <p:spPr>
                <a:xfrm>
                  <a:off x="2363018" y="4244577"/>
                  <a:ext cx="66197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91E4E188-5F79-EB41-BD0B-A03B30CA1A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3018" y="4244577"/>
                  <a:ext cx="661976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62264" t="-127027" r="-45283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B892DBB5-775C-2647-8291-9BB3C8536E0E}"/>
                </a:ext>
              </a:extLst>
            </p:cNvPr>
            <p:cNvGrpSpPr/>
            <p:nvPr/>
          </p:nvGrpSpPr>
          <p:grpSpPr>
            <a:xfrm>
              <a:off x="3005906" y="2801421"/>
              <a:ext cx="7804056" cy="1950424"/>
              <a:chOff x="3005906" y="2801421"/>
              <a:chExt cx="6330160" cy="1950424"/>
            </a:xfrm>
          </p:grpSpPr>
          <p:cxnSp>
            <p:nvCxnSpPr>
              <p:cNvPr id="28" name="直接连接符 6">
                <a:extLst>
                  <a:ext uri="{FF2B5EF4-FFF2-40B4-BE49-F238E27FC236}">
                    <a16:creationId xmlns:a16="http://schemas.microsoft.com/office/drawing/2014/main" id="{DCCC928C-3B46-C742-8997-E31215C014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2849" y="3523866"/>
                <a:ext cx="6301627" cy="425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6">
                <a:extLst>
                  <a:ext uri="{FF2B5EF4-FFF2-40B4-BE49-F238E27FC236}">
                    <a16:creationId xmlns:a16="http://schemas.microsoft.com/office/drawing/2014/main" id="{0D76E8A3-5E47-D84C-B973-FFC9CBD7DC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4439" y="2801421"/>
                <a:ext cx="6301627" cy="425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8">
                <a:extLst>
                  <a:ext uri="{FF2B5EF4-FFF2-40B4-BE49-F238E27FC236}">
                    <a16:creationId xmlns:a16="http://schemas.microsoft.com/office/drawing/2014/main" id="{0DF5D0F4-A417-5340-A902-163D7E672448}"/>
                  </a:ext>
                </a:extLst>
              </p:cNvPr>
              <p:cNvCxnSpPr/>
              <p:nvPr/>
            </p:nvCxnSpPr>
            <p:spPr>
              <a:xfrm>
                <a:off x="3005906" y="4299740"/>
                <a:ext cx="6316784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45">
                <a:extLst>
                  <a:ext uri="{FF2B5EF4-FFF2-40B4-BE49-F238E27FC236}">
                    <a16:creationId xmlns:a16="http://schemas.microsoft.com/office/drawing/2014/main" id="{9C5B9080-715F-0144-A205-DCDBF867EC96}"/>
                  </a:ext>
                </a:extLst>
              </p:cNvPr>
              <p:cNvCxnSpPr/>
              <p:nvPr/>
            </p:nvCxnSpPr>
            <p:spPr>
              <a:xfrm>
                <a:off x="3016306" y="4525305"/>
                <a:ext cx="6316784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45">
                <a:extLst>
                  <a:ext uri="{FF2B5EF4-FFF2-40B4-BE49-F238E27FC236}">
                    <a16:creationId xmlns:a16="http://schemas.microsoft.com/office/drawing/2014/main" id="{64946A12-E13D-6A46-B762-299C1EBD6A11}"/>
                  </a:ext>
                </a:extLst>
              </p:cNvPr>
              <p:cNvCxnSpPr/>
              <p:nvPr/>
            </p:nvCxnSpPr>
            <p:spPr>
              <a:xfrm>
                <a:off x="3016306" y="4751845"/>
                <a:ext cx="6316784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C6835CC1-8CA9-B54F-8678-67E67EADE02F}"/>
                    </a:ext>
                  </a:extLst>
                </p:cNvPr>
                <p:cNvSpPr/>
                <p:nvPr/>
              </p:nvSpPr>
              <p:spPr>
                <a:xfrm>
                  <a:off x="2370231" y="3284476"/>
                  <a:ext cx="64754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C6835CC1-8CA9-B54F-8678-67E67EADE0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0231" y="3284476"/>
                  <a:ext cx="647549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63462" t="-123684" r="-48077" b="-18157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CDEB280-2B90-8644-99D8-9CB8AE41763C}"/>
                </a:ext>
              </a:extLst>
            </p:cNvPr>
            <p:cNvSpPr/>
            <p:nvPr/>
          </p:nvSpPr>
          <p:spPr>
            <a:xfrm>
              <a:off x="3939884" y="3315012"/>
              <a:ext cx="451267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39615C77-16AF-334A-BD45-51B3B7D930D5}"/>
                    </a:ext>
                  </a:extLst>
                </p:cNvPr>
                <p:cNvSpPr/>
                <p:nvPr/>
              </p:nvSpPr>
              <p:spPr>
                <a:xfrm>
                  <a:off x="2372231" y="2562030"/>
                  <a:ext cx="64754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39615C77-16AF-334A-BD45-51B3B7D930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2231" y="2562030"/>
                  <a:ext cx="647549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63462" t="-123684" r="-48077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702CE1F-5EBC-ED44-9C15-30D8697BCA2F}"/>
                </a:ext>
              </a:extLst>
            </p:cNvPr>
            <p:cNvGrpSpPr/>
            <p:nvPr/>
          </p:nvGrpSpPr>
          <p:grpSpPr>
            <a:xfrm>
              <a:off x="4592311" y="3439663"/>
              <a:ext cx="451267" cy="1537708"/>
              <a:chOff x="2401696" y="1604515"/>
              <a:chExt cx="451267" cy="1537708"/>
            </a:xfrm>
          </p:grpSpPr>
          <p:cxnSp>
            <p:nvCxnSpPr>
              <p:cNvPr id="25" name="直接连接符 53">
                <a:extLst>
                  <a:ext uri="{FF2B5EF4-FFF2-40B4-BE49-F238E27FC236}">
                    <a16:creationId xmlns:a16="http://schemas.microsoft.com/office/drawing/2014/main" id="{CFCD796B-AE5D-C946-87C6-47791F4A0501}"/>
                  </a:ext>
                </a:extLst>
              </p:cNvPr>
              <p:cNvCxnSpPr>
                <a:cxnSpLocks/>
                <a:stCxn id="26" idx="4"/>
                <a:endCxn id="27" idx="0"/>
              </p:cNvCxnSpPr>
              <p:nvPr/>
            </p:nvCxnSpPr>
            <p:spPr>
              <a:xfrm>
                <a:off x="2623575" y="1756551"/>
                <a:ext cx="3755" cy="481539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F38F8961-2C8A-F047-ABF0-4AC0543CFBBA}"/>
                  </a:ext>
                </a:extLst>
              </p:cNvPr>
              <p:cNvSpPr/>
              <p:nvPr/>
            </p:nvSpPr>
            <p:spPr>
              <a:xfrm>
                <a:off x="2547557" y="160451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矩形 26">
                    <a:extLst>
                      <a:ext uri="{FF2B5EF4-FFF2-40B4-BE49-F238E27FC236}">
                        <a16:creationId xmlns:a16="http://schemas.microsoft.com/office/drawing/2014/main" id="{09218214-188E-2F40-8200-0DBBC61B625E}"/>
                      </a:ext>
                    </a:extLst>
                  </p:cNvPr>
                  <p:cNvSpPr/>
                  <p:nvPr/>
                </p:nvSpPr>
                <p:spPr>
                  <a:xfrm>
                    <a:off x="2401696" y="2238090"/>
                    <a:ext cx="451267" cy="904133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200" i="1" dirty="0"/>
                  </a:p>
                </p:txBody>
              </p:sp>
            </mc:Choice>
            <mc:Fallback xmlns="">
              <p:sp>
                <p:nvSpPr>
                  <p:cNvPr id="27" name="矩形 26">
                    <a:extLst>
                      <a:ext uri="{FF2B5EF4-FFF2-40B4-BE49-F238E27FC236}">
                        <a16:creationId xmlns:a16="http://schemas.microsoft.com/office/drawing/2014/main" id="{09218214-188E-2F40-8200-0DBBC61B625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1696" y="2238090"/>
                    <a:ext cx="451267" cy="9041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DC5564CD-30E9-AF4A-BFA6-2A4878A73BE8}"/>
                    </a:ext>
                  </a:extLst>
                </p:cNvPr>
                <p:cNvSpPr/>
                <p:nvPr/>
              </p:nvSpPr>
              <p:spPr>
                <a:xfrm>
                  <a:off x="5237229" y="3315012"/>
                  <a:ext cx="745261" cy="426223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b="0" i="1">
                                <a:latin typeface="Cambria Math" panose="02040503050406030204" pitchFamily="18" charset="0"/>
                              </a:rPr>
                              <m:t>FT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zh-CN" altLang="en-US" sz="1200" i="1" dirty="0"/>
                </a:p>
              </p:txBody>
            </p:sp>
          </mc:Choice>
          <mc:Fallback xmlns="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DC5564CD-30E9-AF4A-BFA6-2A4878A73B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7229" y="3315012"/>
                  <a:ext cx="745261" cy="42622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直线连接符 13">
              <a:extLst>
                <a:ext uri="{FF2B5EF4-FFF2-40B4-BE49-F238E27FC236}">
                  <a16:creationId xmlns:a16="http://schemas.microsoft.com/office/drawing/2014/main" id="{C4E3C700-4D3B-7648-AD8C-53DDBC8572EE}"/>
                </a:ext>
              </a:extLst>
            </p:cNvPr>
            <p:cNvCxnSpPr/>
            <p:nvPr/>
          </p:nvCxnSpPr>
          <p:spPr>
            <a:xfrm flipH="1">
              <a:off x="3177987" y="3309528"/>
              <a:ext cx="210065" cy="45675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0E2191B1-6E0F-BD49-8F7E-D62C600B3962}"/>
                </a:ext>
              </a:extLst>
            </p:cNvPr>
            <p:cNvGrpSpPr/>
            <p:nvPr/>
          </p:nvGrpSpPr>
          <p:grpSpPr>
            <a:xfrm rot="10800000">
              <a:off x="6792500" y="2585701"/>
              <a:ext cx="451267" cy="1005998"/>
              <a:chOff x="2401697" y="1604515"/>
              <a:chExt cx="451267" cy="1005998"/>
            </a:xfrm>
          </p:grpSpPr>
          <p:cxnSp>
            <p:nvCxnSpPr>
              <p:cNvPr id="22" name="直接连接符 53">
                <a:extLst>
                  <a:ext uri="{FF2B5EF4-FFF2-40B4-BE49-F238E27FC236}">
                    <a16:creationId xmlns:a16="http://schemas.microsoft.com/office/drawing/2014/main" id="{0155F321-E07B-A94C-A4E1-49A84E3F8E86}"/>
                  </a:ext>
                </a:extLst>
              </p:cNvPr>
              <p:cNvCxnSpPr>
                <a:cxnSpLocks/>
                <a:stCxn id="23" idx="4"/>
                <a:endCxn id="24" idx="2"/>
              </p:cNvCxnSpPr>
              <p:nvPr/>
            </p:nvCxnSpPr>
            <p:spPr>
              <a:xfrm rot="10800000" flipH="1" flipV="1">
                <a:off x="2623575" y="1756551"/>
                <a:ext cx="3755" cy="422523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BEAADF22-E905-0446-9470-57C707EC2D5A}"/>
                  </a:ext>
                </a:extLst>
              </p:cNvPr>
              <p:cNvSpPr/>
              <p:nvPr/>
            </p:nvSpPr>
            <p:spPr>
              <a:xfrm>
                <a:off x="2547557" y="160451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00CAD60B-0356-2B48-9F38-3F098DEA3375}"/>
                  </a:ext>
                </a:extLst>
              </p:cNvPr>
              <p:cNvSpPr/>
              <p:nvPr/>
            </p:nvSpPr>
            <p:spPr>
              <a:xfrm rot="10800000">
                <a:off x="2401697" y="2179074"/>
                <a:ext cx="451267" cy="431439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/>
                  <a:t>R</a:t>
                </a:r>
                <a:endParaRPr lang="zh-CN" altLang="en-US" sz="12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47CE5274-A48B-CA45-8700-4EDECC015FFD}"/>
                    </a:ext>
                  </a:extLst>
                </p:cNvPr>
                <p:cNvSpPr/>
                <p:nvPr/>
              </p:nvSpPr>
              <p:spPr>
                <a:xfrm>
                  <a:off x="8053777" y="3315012"/>
                  <a:ext cx="745261" cy="426223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b="0" i="1">
                                <a:latin typeface="Cambria Math" panose="02040503050406030204" pitchFamily="18" charset="0"/>
                              </a:rPr>
                              <m:t>FT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zh-CN" altLang="en-US" sz="1200" i="1" dirty="0"/>
                </a:p>
              </p:txBody>
            </p:sp>
          </mc:Choice>
          <mc:Fallback xmlns=""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47CE5274-A48B-CA45-8700-4EDECC015F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3777" y="3315012"/>
                  <a:ext cx="745261" cy="42622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D7D3BC5-0FA2-6848-A77B-8A9370B1B28D}"/>
                </a:ext>
              </a:extLst>
            </p:cNvPr>
            <p:cNvGrpSpPr/>
            <p:nvPr/>
          </p:nvGrpSpPr>
          <p:grpSpPr>
            <a:xfrm>
              <a:off x="9063778" y="3439663"/>
              <a:ext cx="451267" cy="1537708"/>
              <a:chOff x="2401696" y="1604515"/>
              <a:chExt cx="451267" cy="1537708"/>
            </a:xfrm>
          </p:grpSpPr>
          <p:cxnSp>
            <p:nvCxnSpPr>
              <p:cNvPr id="19" name="直接连接符 53">
                <a:extLst>
                  <a:ext uri="{FF2B5EF4-FFF2-40B4-BE49-F238E27FC236}">
                    <a16:creationId xmlns:a16="http://schemas.microsoft.com/office/drawing/2014/main" id="{50C3C821-2E7A-0041-86E7-63650CDC7085}"/>
                  </a:ext>
                </a:extLst>
              </p:cNvPr>
              <p:cNvCxnSpPr>
                <a:cxnSpLocks/>
                <a:stCxn id="20" idx="4"/>
                <a:endCxn id="21" idx="0"/>
              </p:cNvCxnSpPr>
              <p:nvPr/>
            </p:nvCxnSpPr>
            <p:spPr>
              <a:xfrm>
                <a:off x="2623575" y="1756551"/>
                <a:ext cx="3755" cy="481539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9ACFC51-03B9-C842-94C7-A72A86CF9CE9}"/>
                  </a:ext>
                </a:extLst>
              </p:cNvPr>
              <p:cNvSpPr/>
              <p:nvPr/>
            </p:nvSpPr>
            <p:spPr>
              <a:xfrm>
                <a:off x="2547557" y="160451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矩形 20">
                    <a:extLst>
                      <a:ext uri="{FF2B5EF4-FFF2-40B4-BE49-F238E27FC236}">
                        <a16:creationId xmlns:a16="http://schemas.microsoft.com/office/drawing/2014/main" id="{5C7A414E-6B72-B846-B1B4-627B49C48DB4}"/>
                      </a:ext>
                    </a:extLst>
                  </p:cNvPr>
                  <p:cNvSpPr/>
                  <p:nvPr/>
                </p:nvSpPr>
                <p:spPr>
                  <a:xfrm>
                    <a:off x="2401696" y="2238090"/>
                    <a:ext cx="451267" cy="904133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200" i="1" dirty="0"/>
                  </a:p>
                </p:txBody>
              </p:sp>
            </mc:Choice>
            <mc:Fallback xmlns="">
              <p:sp>
                <p:nvSpPr>
                  <p:cNvPr id="21" name="矩形 20">
                    <a:extLst>
                      <a:ext uri="{FF2B5EF4-FFF2-40B4-BE49-F238E27FC236}">
                        <a16:creationId xmlns:a16="http://schemas.microsoft.com/office/drawing/2014/main" id="{5C7A414E-6B72-B846-B1B4-627B49C48DB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1696" y="2238090"/>
                    <a:ext cx="451267" cy="90413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2C6663E-42A2-6E46-BDF4-05986A89C5A4}"/>
                </a:ext>
              </a:extLst>
            </p:cNvPr>
            <p:cNvSpPr/>
            <p:nvPr/>
          </p:nvSpPr>
          <p:spPr>
            <a:xfrm>
              <a:off x="9776031" y="3306386"/>
              <a:ext cx="451267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9621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21A43D4-2F95-9941-9581-9F80DBDCC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43</a:t>
            </a:fld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82A92A-5D79-5A44-8F28-7189B650F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9B9D310-A169-9144-91AF-4F17BB92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HHL </a:t>
            </a:r>
            <a:r>
              <a:rPr kumimoji="1" lang="zh-CN" altLang="en-US" dirty="0"/>
              <a:t>的基本流程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17581A00-CC93-EB49-8DA1-A02A9510885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7C901DD-635A-C348-B993-FEBD2300EAA4}"/>
                  </a:ext>
                </a:extLst>
              </p:cNvPr>
              <p:cNvSpPr txBox="1"/>
              <p:nvPr/>
            </p:nvSpPr>
            <p:spPr>
              <a:xfrm>
                <a:off x="5683252" y="1945145"/>
                <a:ext cx="5857959" cy="4383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/>
                  <a:t>初始化：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⋯</m:t>
                            </m:r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</m:e>
                    </m:d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</m:oMath>
                </a14:m>
                <a:endParaRPr kumimoji="1" lang="en-US" altLang="zh-CN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kumimoji="1" lang="en-US" altLang="zh-CN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CN" sz="2400" dirty="0"/>
                  <a:t>H </a:t>
                </a:r>
                <a:r>
                  <a:rPr kumimoji="1" lang="zh-CN" altLang="en-US" sz="2400" dirty="0"/>
                  <a:t>门：</a:t>
                </a:r>
                <a:r>
                  <a:rPr kumimoji="1" lang="en-US" altLang="zh-CN" sz="24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zh-CN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limLoc m:val="subSup"/>
                        <m:ctrlPr>
                          <a:rPr kumimoji="1" lang="en-US" altLang="zh-CN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d>
                          <m:dPr>
                            <m:begChr m:val="|"/>
                            <m:endChr m:val="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</m:nary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</m:oMath>
                </a14:m>
                <a:endParaRPr kumimoji="1" lang="en-US" altLang="zh-CN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kumimoji="1" lang="en-US" altLang="zh-CN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/>
                  <a:t>和相位估计一样，这里的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r>
                  <a:rPr kumimoji="1" lang="zh-CN" altLang="en-US" sz="2400" dirty="0"/>
                  <a:t> 可以理解为对</a:t>
                </a:r>
                <a:r>
                  <a:rPr kumimoji="1" lang="en-US" altLang="zh-CN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</m:oMath>
                </a14:m>
                <a:r>
                  <a:rPr kumimoji="1" lang="zh-CN" altLang="en-US" sz="2400" dirty="0"/>
                  <a:t> 作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zh-CN" altLang="en-US" sz="2400" dirty="0"/>
                  <a:t> 次 </a:t>
                </a:r>
                <a:r>
                  <a:rPr kumimoji="1" lang="en-US" altLang="zh-CN" sz="2400" dirty="0"/>
                  <a:t>A</a:t>
                </a:r>
                <a:r>
                  <a:rPr kumimoji="1" lang="zh-CN" altLang="en-US" sz="2400" dirty="0"/>
                  <a:t> 变换，即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</m:oMath>
                </a14:m>
                <a:endParaRPr kumimoji="1" lang="en-US" altLang="zh-CN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kumimoji="1" lang="en-US" altLang="zh-CN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/>
                  <a:t>这就相当于把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</m:oMath>
                </a14:m>
                <a:r>
                  <a:rPr kumimoji="1" lang="zh-CN" altLang="en-US" sz="2400" dirty="0"/>
                  <a:t>在</a:t>
                </a:r>
                <a:r>
                  <a:rPr kumimoji="1" lang="en-US" altLang="zh-CN" sz="2400" dirty="0"/>
                  <a:t> A </a:t>
                </a:r>
                <a:r>
                  <a:rPr kumimoji="1" lang="zh-CN" altLang="en-US" sz="2400" dirty="0"/>
                  <a:t>的特征根上做分解，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CN" altLang="en-US" sz="2400" dirty="0"/>
                  <a:t>可以用</a:t>
                </a:r>
                <a:r>
                  <a:rPr kumimoji="1" lang="en-US" altLang="zh-CN" sz="2400" dirty="0"/>
                  <a:t> A </a:t>
                </a:r>
                <a:r>
                  <a:rPr kumimoji="1" lang="zh-CN" altLang="en-US" sz="2400" dirty="0"/>
                  <a:t>的特征向量表示出来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|"/>
                            <m:endChr m:val="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kumimoji="1" lang="zh-CN" altLang="en-US" sz="2400" dirty="0"/>
                  <a:t>，</a:t>
                </a:r>
                <a:r>
                  <a:rPr kumimoji="1" lang="en-US" altLang="zh-CN" sz="2400" dirty="0"/>
                  <a:t> </a:t>
                </a:r>
                <a:endParaRPr kumimoji="1" lang="en-US" altLang="zh-CN" sz="2400" i="1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kumimoji="1" lang="zh-CN" altLang="en-US" sz="2400" dirty="0"/>
                  <a:t>因此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kumimoji="1" lang="en-US" altLang="zh-CN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1"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kumimoji="1"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kumimoji="1" lang="en-US" altLang="zh-CN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kumimoji="1" lang="en-US" altLang="zh-CN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|"/>
                            <m:endChr m:val="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kumimoji="1" lang="en-US" altLang="zh-CN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7C901DD-635A-C348-B993-FEBD2300E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252" y="1945145"/>
                <a:ext cx="5857959" cy="4383316"/>
              </a:xfrm>
              <a:prstGeom prst="rect">
                <a:avLst/>
              </a:prstGeom>
              <a:blipFill>
                <a:blip r:embed="rId2"/>
                <a:stretch>
                  <a:fillRect l="-1299" t="-13584" b="-268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7" name="组合 86">
            <a:extLst>
              <a:ext uri="{FF2B5EF4-FFF2-40B4-BE49-F238E27FC236}">
                <a16:creationId xmlns:a16="http://schemas.microsoft.com/office/drawing/2014/main" id="{2448FAF2-AA18-6146-A380-CD33266B0F2B}"/>
              </a:ext>
            </a:extLst>
          </p:cNvPr>
          <p:cNvGrpSpPr/>
          <p:nvPr/>
        </p:nvGrpSpPr>
        <p:grpSpPr>
          <a:xfrm>
            <a:off x="408350" y="2227811"/>
            <a:ext cx="4904355" cy="4265064"/>
            <a:chOff x="408350" y="2227811"/>
            <a:chExt cx="4904355" cy="4265064"/>
          </a:xfrm>
        </p:grpSpPr>
        <p:cxnSp>
          <p:nvCxnSpPr>
            <p:cNvPr id="9" name="直接连接符 6">
              <a:extLst>
                <a:ext uri="{FF2B5EF4-FFF2-40B4-BE49-F238E27FC236}">
                  <a16:creationId xmlns:a16="http://schemas.microsoft.com/office/drawing/2014/main" id="{821907D9-DC02-1C46-9848-2799C006EB91}"/>
                </a:ext>
              </a:extLst>
            </p:cNvPr>
            <p:cNvCxnSpPr/>
            <p:nvPr/>
          </p:nvCxnSpPr>
          <p:spPr>
            <a:xfrm flipV="1">
              <a:off x="1074683" y="4209376"/>
              <a:ext cx="4235939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7">
              <a:extLst>
                <a:ext uri="{FF2B5EF4-FFF2-40B4-BE49-F238E27FC236}">
                  <a16:creationId xmlns:a16="http://schemas.microsoft.com/office/drawing/2014/main" id="{02000E20-DB4C-D740-A751-9BEA0C291F77}"/>
                </a:ext>
              </a:extLst>
            </p:cNvPr>
            <p:cNvCxnSpPr/>
            <p:nvPr/>
          </p:nvCxnSpPr>
          <p:spPr>
            <a:xfrm flipV="1">
              <a:off x="1074683" y="4859931"/>
              <a:ext cx="4238022" cy="425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接连接符 8">
              <a:extLst>
                <a:ext uri="{FF2B5EF4-FFF2-40B4-BE49-F238E27FC236}">
                  <a16:creationId xmlns:a16="http://schemas.microsoft.com/office/drawing/2014/main" id="{46273E7B-989A-3F46-AF85-8956CA1A7A5F}"/>
                </a:ext>
              </a:extLst>
            </p:cNvPr>
            <p:cNvCxnSpPr/>
            <p:nvPr/>
          </p:nvCxnSpPr>
          <p:spPr>
            <a:xfrm>
              <a:off x="1051237" y="5806292"/>
              <a:ext cx="423593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C69003B1-148A-AB45-9576-CFD281398ECE}"/>
                    </a:ext>
                  </a:extLst>
                </p:cNvPr>
                <p:cNvSpPr/>
                <p:nvPr/>
              </p:nvSpPr>
              <p:spPr>
                <a:xfrm>
                  <a:off x="415563" y="3969985"/>
                  <a:ext cx="64754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C69003B1-148A-AB45-9576-CFD281398E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563" y="3969985"/>
                  <a:ext cx="647549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61538" t="-129730" r="-46154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224AF5C6-E607-484F-9843-F0890D7D5A89}"/>
                    </a:ext>
                  </a:extLst>
                </p:cNvPr>
                <p:cNvSpPr/>
                <p:nvPr/>
              </p:nvSpPr>
              <p:spPr>
                <a:xfrm>
                  <a:off x="415563" y="4620543"/>
                  <a:ext cx="64754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224AF5C6-E607-484F-9843-F0890D7D5A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563" y="4620543"/>
                  <a:ext cx="647549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61538" t="-127027" r="-46154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直接连接符 45">
              <a:extLst>
                <a:ext uri="{FF2B5EF4-FFF2-40B4-BE49-F238E27FC236}">
                  <a16:creationId xmlns:a16="http://schemas.microsoft.com/office/drawing/2014/main" id="{29F05453-2C79-2C40-BA76-12D352518CB8}"/>
                </a:ext>
              </a:extLst>
            </p:cNvPr>
            <p:cNvCxnSpPr/>
            <p:nvPr/>
          </p:nvCxnSpPr>
          <p:spPr>
            <a:xfrm>
              <a:off x="1058211" y="6031857"/>
              <a:ext cx="423593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29F95A07-D425-4E4B-8DED-4FAE6A18AFE4}"/>
                    </a:ext>
                  </a:extLst>
                </p:cNvPr>
                <p:cNvSpPr/>
                <p:nvPr/>
              </p:nvSpPr>
              <p:spPr>
                <a:xfrm>
                  <a:off x="408350" y="5751129"/>
                  <a:ext cx="66197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29F95A07-D425-4E4B-8DED-4FAE6A18AF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350" y="5751129"/>
                  <a:ext cx="661976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58491" t="-127027" r="-45283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07B4C0CF-F417-DF45-9EFC-66CE1C873031}"/>
                </a:ext>
              </a:extLst>
            </p:cNvPr>
            <p:cNvSpPr/>
            <p:nvPr/>
          </p:nvSpPr>
          <p:spPr>
            <a:xfrm>
              <a:off x="1236861" y="4000521"/>
              <a:ext cx="451267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8359107C-D074-A74A-94A5-9C949ED6F38E}"/>
                </a:ext>
              </a:extLst>
            </p:cNvPr>
            <p:cNvSpPr/>
            <p:nvPr/>
          </p:nvSpPr>
          <p:spPr>
            <a:xfrm>
              <a:off x="1236861" y="4647535"/>
              <a:ext cx="451267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cxnSp>
          <p:nvCxnSpPr>
            <p:cNvPr id="49" name="直接连接符 45">
              <a:extLst>
                <a:ext uri="{FF2B5EF4-FFF2-40B4-BE49-F238E27FC236}">
                  <a16:creationId xmlns:a16="http://schemas.microsoft.com/office/drawing/2014/main" id="{B361BDCB-B9E5-FA4F-8880-8873A477AF6F}"/>
                </a:ext>
              </a:extLst>
            </p:cNvPr>
            <p:cNvCxnSpPr/>
            <p:nvPr/>
          </p:nvCxnSpPr>
          <p:spPr>
            <a:xfrm>
              <a:off x="1058211" y="6258397"/>
              <a:ext cx="423593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DBB97D0B-054D-E84D-B2B7-DDCDB229B37F}"/>
                </a:ext>
              </a:extLst>
            </p:cNvPr>
            <p:cNvGrpSpPr/>
            <p:nvPr/>
          </p:nvGrpSpPr>
          <p:grpSpPr>
            <a:xfrm>
              <a:off x="1941645" y="4786605"/>
              <a:ext cx="451267" cy="1689977"/>
              <a:chOff x="2401696" y="2919093"/>
              <a:chExt cx="451267" cy="1689977"/>
            </a:xfrm>
          </p:grpSpPr>
          <p:cxnSp>
            <p:nvCxnSpPr>
              <p:cNvPr id="29" name="直接连接符 53">
                <a:extLst>
                  <a:ext uri="{FF2B5EF4-FFF2-40B4-BE49-F238E27FC236}">
                    <a16:creationId xmlns:a16="http://schemas.microsoft.com/office/drawing/2014/main" id="{B8F5BB37-22A5-9B48-9117-74A8186C19F2}"/>
                  </a:ext>
                </a:extLst>
              </p:cNvPr>
              <p:cNvCxnSpPr>
                <a:cxnSpLocks/>
                <a:stCxn id="30" idx="4"/>
                <a:endCxn id="52" idx="0"/>
              </p:cNvCxnSpPr>
              <p:nvPr/>
            </p:nvCxnSpPr>
            <p:spPr>
              <a:xfrm>
                <a:off x="2627330" y="3071129"/>
                <a:ext cx="0" cy="633808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E65B5FE2-837F-4E45-9FCF-C6E7EA08932B}"/>
                  </a:ext>
                </a:extLst>
              </p:cNvPr>
              <p:cNvSpPr/>
              <p:nvPr/>
            </p:nvSpPr>
            <p:spPr>
              <a:xfrm>
                <a:off x="2551312" y="2919093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矩形 51">
                    <a:extLst>
                      <a:ext uri="{FF2B5EF4-FFF2-40B4-BE49-F238E27FC236}">
                        <a16:creationId xmlns:a16="http://schemas.microsoft.com/office/drawing/2014/main" id="{3BFD5FE3-B2D3-B94E-B739-587FDFE083C4}"/>
                      </a:ext>
                    </a:extLst>
                  </p:cNvPr>
                  <p:cNvSpPr/>
                  <p:nvPr/>
                </p:nvSpPr>
                <p:spPr>
                  <a:xfrm>
                    <a:off x="2401696" y="3704937"/>
                    <a:ext cx="451267" cy="904133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sup>
                          </m:sSup>
                        </m:oMath>
                      </m:oMathPara>
                    </a14:m>
                    <a:endParaRPr lang="zh-CN" altLang="en-US" sz="1200" i="1" dirty="0"/>
                  </a:p>
                </p:txBody>
              </p:sp>
            </mc:Choice>
            <mc:Fallback xmlns="">
              <p:sp>
                <p:nvSpPr>
                  <p:cNvPr id="52" name="矩形 51">
                    <a:extLst>
                      <a:ext uri="{FF2B5EF4-FFF2-40B4-BE49-F238E27FC236}">
                        <a16:creationId xmlns:a16="http://schemas.microsoft.com/office/drawing/2014/main" id="{3BFD5FE3-B2D3-B94E-B739-587FDFE083C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1696" y="3704937"/>
                    <a:ext cx="451267" cy="90413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E2ADF7BF-46ED-DE49-A92B-4DD3B1EE2825}"/>
                </a:ext>
              </a:extLst>
            </p:cNvPr>
            <p:cNvGrpSpPr/>
            <p:nvPr/>
          </p:nvGrpSpPr>
          <p:grpSpPr>
            <a:xfrm>
              <a:off x="2571562" y="4141708"/>
              <a:ext cx="451267" cy="2349907"/>
              <a:chOff x="2401696" y="2259163"/>
              <a:chExt cx="451267" cy="2349907"/>
            </a:xfrm>
          </p:grpSpPr>
          <p:cxnSp>
            <p:nvCxnSpPr>
              <p:cNvPr id="55" name="直接连接符 53">
                <a:extLst>
                  <a:ext uri="{FF2B5EF4-FFF2-40B4-BE49-F238E27FC236}">
                    <a16:creationId xmlns:a16="http://schemas.microsoft.com/office/drawing/2014/main" id="{6E94B24B-C91E-6148-8B20-9133528FC2EB}"/>
                  </a:ext>
                </a:extLst>
              </p:cNvPr>
              <p:cNvCxnSpPr>
                <a:cxnSpLocks/>
                <a:stCxn id="56" idx="4"/>
              </p:cNvCxnSpPr>
              <p:nvPr/>
            </p:nvCxnSpPr>
            <p:spPr>
              <a:xfrm>
                <a:off x="2627330" y="2411199"/>
                <a:ext cx="0" cy="129148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B1B90C7A-54FB-1140-AE85-FAD8764BC9C0}"/>
                  </a:ext>
                </a:extLst>
              </p:cNvPr>
              <p:cNvSpPr/>
              <p:nvPr/>
            </p:nvSpPr>
            <p:spPr>
              <a:xfrm>
                <a:off x="2551312" y="2259163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矩形 56">
                    <a:extLst>
                      <a:ext uri="{FF2B5EF4-FFF2-40B4-BE49-F238E27FC236}">
                        <a16:creationId xmlns:a16="http://schemas.microsoft.com/office/drawing/2014/main" id="{45512AC1-28DE-084E-B0E1-1211F18B8594}"/>
                      </a:ext>
                    </a:extLst>
                  </p:cNvPr>
                  <p:cNvSpPr/>
                  <p:nvPr/>
                </p:nvSpPr>
                <p:spPr>
                  <a:xfrm>
                    <a:off x="2401696" y="3704937"/>
                    <a:ext cx="451267" cy="904133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sup>
                          </m:sSup>
                        </m:oMath>
                      </m:oMathPara>
                    </a14:m>
                    <a:endParaRPr lang="zh-CN" altLang="en-US" sz="1200" i="1" dirty="0"/>
                  </a:p>
                </p:txBody>
              </p:sp>
            </mc:Choice>
            <mc:Fallback xmlns="">
              <p:sp>
                <p:nvSpPr>
                  <p:cNvPr id="57" name="矩形 56">
                    <a:extLst>
                      <a:ext uri="{FF2B5EF4-FFF2-40B4-BE49-F238E27FC236}">
                        <a16:creationId xmlns:a16="http://schemas.microsoft.com/office/drawing/2014/main" id="{45512AC1-28DE-084E-B0E1-1211F18B859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1696" y="3704937"/>
                    <a:ext cx="451267" cy="90413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0" name="直接连接符 6">
              <a:extLst>
                <a:ext uri="{FF2B5EF4-FFF2-40B4-BE49-F238E27FC236}">
                  <a16:creationId xmlns:a16="http://schemas.microsoft.com/office/drawing/2014/main" id="{A19B9418-097D-044F-8A6A-EDAD67A38DE8}"/>
                </a:ext>
              </a:extLst>
            </p:cNvPr>
            <p:cNvCxnSpPr/>
            <p:nvPr/>
          </p:nvCxnSpPr>
          <p:spPr>
            <a:xfrm flipV="1">
              <a:off x="1074683" y="3571264"/>
              <a:ext cx="4235939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矩形 60">
                  <a:extLst>
                    <a:ext uri="{FF2B5EF4-FFF2-40B4-BE49-F238E27FC236}">
                      <a16:creationId xmlns:a16="http://schemas.microsoft.com/office/drawing/2014/main" id="{1F8323A3-AC1E-604F-9A85-723F96960CF1}"/>
                    </a:ext>
                  </a:extLst>
                </p:cNvPr>
                <p:cNvSpPr/>
                <p:nvPr/>
              </p:nvSpPr>
              <p:spPr>
                <a:xfrm>
                  <a:off x="415563" y="3331873"/>
                  <a:ext cx="64754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1" name="矩形 60">
                  <a:extLst>
                    <a:ext uri="{FF2B5EF4-FFF2-40B4-BE49-F238E27FC236}">
                      <a16:creationId xmlns:a16="http://schemas.microsoft.com/office/drawing/2014/main" id="{1F8323A3-AC1E-604F-9A85-723F96960C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563" y="3331873"/>
                  <a:ext cx="647549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61538" t="-123684" r="-46154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B05B1944-C58B-3C44-8A34-488E1C0A97D3}"/>
                </a:ext>
              </a:extLst>
            </p:cNvPr>
            <p:cNvSpPr/>
            <p:nvPr/>
          </p:nvSpPr>
          <p:spPr>
            <a:xfrm>
              <a:off x="1236861" y="3362409"/>
              <a:ext cx="451267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cxnSp>
          <p:nvCxnSpPr>
            <p:cNvPr id="63" name="直接连接符 6">
              <a:extLst>
                <a:ext uri="{FF2B5EF4-FFF2-40B4-BE49-F238E27FC236}">
                  <a16:creationId xmlns:a16="http://schemas.microsoft.com/office/drawing/2014/main" id="{14ABC05B-E7C0-9844-99AD-F9B18EE9E8E4}"/>
                </a:ext>
              </a:extLst>
            </p:cNvPr>
            <p:cNvCxnSpPr/>
            <p:nvPr/>
          </p:nvCxnSpPr>
          <p:spPr>
            <a:xfrm flipV="1">
              <a:off x="1076683" y="2467202"/>
              <a:ext cx="4235939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矩形 63">
                  <a:extLst>
                    <a:ext uri="{FF2B5EF4-FFF2-40B4-BE49-F238E27FC236}">
                      <a16:creationId xmlns:a16="http://schemas.microsoft.com/office/drawing/2014/main" id="{6E7EA3ED-C511-4F42-BF7C-EF2601E3A4FC}"/>
                    </a:ext>
                  </a:extLst>
                </p:cNvPr>
                <p:cNvSpPr/>
                <p:nvPr/>
              </p:nvSpPr>
              <p:spPr>
                <a:xfrm>
                  <a:off x="417563" y="2227811"/>
                  <a:ext cx="64754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4" name="矩形 63">
                  <a:extLst>
                    <a:ext uri="{FF2B5EF4-FFF2-40B4-BE49-F238E27FC236}">
                      <a16:creationId xmlns:a16="http://schemas.microsoft.com/office/drawing/2014/main" id="{6E7EA3ED-C511-4F42-BF7C-EF2601E3A4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563" y="2227811"/>
                  <a:ext cx="647549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61538" t="-123684" r="-46154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4CFAFF76-DCB4-384B-AE91-AB87B6915AFC}"/>
                </a:ext>
              </a:extLst>
            </p:cNvPr>
            <p:cNvSpPr/>
            <p:nvPr/>
          </p:nvSpPr>
          <p:spPr>
            <a:xfrm>
              <a:off x="1238861" y="2258347"/>
              <a:ext cx="451267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0DCFED36-9CBB-0D48-B70A-28C686DD6C7A}"/>
                </a:ext>
              </a:extLst>
            </p:cNvPr>
            <p:cNvGrpSpPr/>
            <p:nvPr/>
          </p:nvGrpSpPr>
          <p:grpSpPr>
            <a:xfrm>
              <a:off x="3201478" y="3487060"/>
              <a:ext cx="451267" cy="3004555"/>
              <a:chOff x="2401696" y="1604515"/>
              <a:chExt cx="451267" cy="3004555"/>
            </a:xfrm>
          </p:grpSpPr>
          <p:cxnSp>
            <p:nvCxnSpPr>
              <p:cNvPr id="67" name="直接连接符 53">
                <a:extLst>
                  <a:ext uri="{FF2B5EF4-FFF2-40B4-BE49-F238E27FC236}">
                    <a16:creationId xmlns:a16="http://schemas.microsoft.com/office/drawing/2014/main" id="{19B293ED-C79B-B144-8CC2-DC5966D03865}"/>
                  </a:ext>
                </a:extLst>
              </p:cNvPr>
              <p:cNvCxnSpPr>
                <a:cxnSpLocks/>
                <a:stCxn id="68" idx="4"/>
                <a:endCxn id="69" idx="0"/>
              </p:cNvCxnSpPr>
              <p:nvPr/>
            </p:nvCxnSpPr>
            <p:spPr>
              <a:xfrm>
                <a:off x="2623575" y="1756551"/>
                <a:ext cx="3755" cy="194838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3421C19-98B7-2843-8E91-B21738E0814A}"/>
                  </a:ext>
                </a:extLst>
              </p:cNvPr>
              <p:cNvSpPr/>
              <p:nvPr/>
            </p:nvSpPr>
            <p:spPr>
              <a:xfrm>
                <a:off x="2547557" y="160451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矩形 68">
                    <a:extLst>
                      <a:ext uri="{FF2B5EF4-FFF2-40B4-BE49-F238E27FC236}">
                        <a16:creationId xmlns:a16="http://schemas.microsoft.com/office/drawing/2014/main" id="{3306E9E0-F2CD-6E46-A4CD-2AC35CB2FA4E}"/>
                      </a:ext>
                    </a:extLst>
                  </p:cNvPr>
                  <p:cNvSpPr/>
                  <p:nvPr/>
                </p:nvSpPr>
                <p:spPr>
                  <a:xfrm>
                    <a:off x="2401696" y="3704937"/>
                    <a:ext cx="451267" cy="904133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oMath>
                      </m:oMathPara>
                    </a14:m>
                    <a:endParaRPr lang="zh-CN" altLang="en-US" sz="1200" i="1" dirty="0"/>
                  </a:p>
                </p:txBody>
              </p:sp>
            </mc:Choice>
            <mc:Fallback xmlns="">
              <p:sp>
                <p:nvSpPr>
                  <p:cNvPr id="69" name="矩形 68">
                    <a:extLst>
                      <a:ext uri="{FF2B5EF4-FFF2-40B4-BE49-F238E27FC236}">
                        <a16:creationId xmlns:a16="http://schemas.microsoft.com/office/drawing/2014/main" id="{3306E9E0-F2CD-6E46-A4CD-2AC35CB2FA4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1696" y="3704937"/>
                    <a:ext cx="451267" cy="90413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1E97EBC8-CD40-C642-8F99-CA10346A3FD7}"/>
                </a:ext>
              </a:extLst>
            </p:cNvPr>
            <p:cNvGrpSpPr/>
            <p:nvPr/>
          </p:nvGrpSpPr>
          <p:grpSpPr>
            <a:xfrm>
              <a:off x="4412180" y="2391950"/>
              <a:ext cx="745261" cy="4100925"/>
              <a:chOff x="2210334" y="509405"/>
              <a:chExt cx="745261" cy="4100925"/>
            </a:xfrm>
          </p:grpSpPr>
          <p:cxnSp>
            <p:nvCxnSpPr>
              <p:cNvPr id="79" name="直接连接符 53">
                <a:extLst>
                  <a:ext uri="{FF2B5EF4-FFF2-40B4-BE49-F238E27FC236}">
                    <a16:creationId xmlns:a16="http://schemas.microsoft.com/office/drawing/2014/main" id="{76C15316-71A6-BD4E-9249-E577D979C007}"/>
                  </a:ext>
                </a:extLst>
              </p:cNvPr>
              <p:cNvCxnSpPr>
                <a:cxnSpLocks/>
                <a:stCxn id="80" idx="4"/>
                <a:endCxn id="81" idx="0"/>
              </p:cNvCxnSpPr>
              <p:nvPr/>
            </p:nvCxnSpPr>
            <p:spPr>
              <a:xfrm>
                <a:off x="2582964" y="661441"/>
                <a:ext cx="1" cy="304475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F497BD22-3298-8C44-BE44-F399C1B234AA}"/>
                  </a:ext>
                </a:extLst>
              </p:cNvPr>
              <p:cNvSpPr/>
              <p:nvPr/>
            </p:nvSpPr>
            <p:spPr>
              <a:xfrm>
                <a:off x="2506946" y="50940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矩形 80">
                    <a:extLst>
                      <a:ext uri="{FF2B5EF4-FFF2-40B4-BE49-F238E27FC236}">
                        <a16:creationId xmlns:a16="http://schemas.microsoft.com/office/drawing/2014/main" id="{D4C196F9-9AAA-C242-B552-3C2A36E9A2A7}"/>
                      </a:ext>
                    </a:extLst>
                  </p:cNvPr>
                  <p:cNvSpPr/>
                  <p:nvPr/>
                </p:nvSpPr>
                <p:spPr>
                  <a:xfrm>
                    <a:off x="2210334" y="3706197"/>
                    <a:ext cx="745261" cy="904133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sup>
                          </m:sSup>
                        </m:oMath>
                      </m:oMathPara>
                    </a14:m>
                    <a:endParaRPr lang="zh-CN" altLang="en-US" sz="1200" i="1" dirty="0"/>
                  </a:p>
                </p:txBody>
              </p:sp>
            </mc:Choice>
            <mc:Fallback xmlns="">
              <p:sp>
                <p:nvSpPr>
                  <p:cNvPr id="81" name="矩形 80">
                    <a:extLst>
                      <a:ext uri="{FF2B5EF4-FFF2-40B4-BE49-F238E27FC236}">
                        <a16:creationId xmlns:a16="http://schemas.microsoft.com/office/drawing/2014/main" id="{D4C196F9-9AAA-C242-B552-3C2A36E9A2A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10334" y="3706197"/>
                    <a:ext cx="745261" cy="90413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3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21A43D4-2F95-9941-9581-9F80DBDCC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44</a:t>
            </a:fld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82A92A-5D79-5A44-8F28-7189B650F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9B9D310-A169-9144-91AF-4F17BB92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HHL </a:t>
            </a:r>
            <a:r>
              <a:rPr kumimoji="1" lang="zh-CN" altLang="en-US" dirty="0"/>
              <a:t>的基本流程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17581A00-CC93-EB49-8DA1-A02A9510885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7C901DD-635A-C348-B993-FEBD2300EAA4}"/>
                  </a:ext>
                </a:extLst>
              </p:cNvPr>
              <p:cNvSpPr txBox="1"/>
              <p:nvPr/>
            </p:nvSpPr>
            <p:spPr>
              <a:xfrm>
                <a:off x="574431" y="1945145"/>
                <a:ext cx="10902461" cy="4099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kumimoji="1" lang="zh-CN" altLang="en-US" sz="2400" b="0" dirty="0">
                    <a:latin typeface="Cambria Math" panose="02040503050406030204" pitchFamily="18" charset="0"/>
                  </a:rPr>
                  <a:t>和相位估计一样，有：</a:t>
                </a:r>
                <a:endParaRPr kumimoji="1" lang="en-US" altLang="zh-CN" sz="2400" b="0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sSup>
                            <m:sSup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sup>
                          </m:sSup>
                        </m:sup>
                      </m:sSup>
                      <m:r>
                        <a:rPr kumimoji="1"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d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kumimoji="1" lang="en-US" altLang="zh-CN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zh-CN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zh-CN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kumimoji="1" lang="en-US" altLang="zh-CN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kumimoji="1" lang="en-US" altLang="zh-C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zh-CN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CN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0.</m:t>
                                          </m:r>
                                          <m:r>
                                            <a:rPr kumimoji="1" lang="en-US" altLang="zh-CN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zh-CN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kumimoji="1" lang="en-US" altLang="zh-C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  <m:sSub>
                                        <m:sSubPr>
                                          <m:ctrlPr>
                                            <a:rPr kumimoji="1" lang="en-US" altLang="zh-CN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CN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0.</m:t>
                                          </m:r>
                                          <m:r>
                                            <a:rPr kumimoji="1" lang="en-US" altLang="zh-CN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zh-CN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  <m:d>
                                <m:dPr>
                                  <m:begChr m:val="|"/>
                                  <m:endChr m:val=""/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kumimoji="1" lang="en-US" altLang="zh-CN" sz="2400" b="0" dirty="0">
                  <a:latin typeface="Cambria Math" panose="02040503050406030204" pitchFamily="18" charset="0"/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kumimoji="1" lang="en-US" altLang="zh-CN" sz="2400" dirty="0">
                  <a:latin typeface="Cambria Math" panose="02040503050406030204" pitchFamily="18" charset="0"/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>
                    <a:latin typeface="Cambria Math" panose="02040503050406030204" pitchFamily="18" charset="0"/>
                  </a:rPr>
                  <a:t>因此：</a:t>
                </a:r>
                <a:endParaRPr kumimoji="1" lang="en-US" altLang="zh-CN" sz="2400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kumimoji="1"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d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altLang="zh-CN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CN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CN" sz="20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20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zh-CN" altLang="en-US" sz="20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  <m:r>
                                    <a:rPr lang="en-US" altLang="zh-CN" sz="20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d>
                                    <m:dPr>
                                      <m:ctrlPr>
                                        <a:rPr lang="en-US" altLang="zh-CN" sz="20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  <m:r>
                                        <a:rPr lang="en-US" altLang="zh-CN" sz="20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b="1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CN" sz="20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𝝀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1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sub>
                                      </m:sSub>
                                      <m:r>
                                        <a:rPr lang="zh-CN" altLang="en-US" sz="20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sup>
                              </m:sSup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CN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en-US" altLang="zh-CN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CN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CN" sz="20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20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zh-CN" altLang="en-US" sz="20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  <m:r>
                                    <a:rPr lang="en-US" altLang="zh-CN" sz="20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d>
                                    <m:dPr>
                                      <m:ctrlPr>
                                        <a:rPr lang="en-US" altLang="zh-CN" sz="20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  <m:r>
                                        <a:rPr lang="en-US" altLang="zh-CN" sz="20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b="1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CN" sz="20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𝝀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1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  <m:r>
                                            <a:rPr lang="en-US" altLang="zh-CN" sz="2000" b="1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sz="2000" b="1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zh-CN" sz="2000" b="1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CN" sz="20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𝝀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1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CN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  <m:d>
                            <m:dPr>
                              <m:ctrlPr>
                                <a:rPr lang="en-US" altLang="zh-CN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CN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CN" sz="20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20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zh-CN" altLang="en-US" sz="20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  <m:r>
                                    <a:rPr lang="en-US" altLang="zh-CN" sz="20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d>
                                    <m:dPr>
                                      <m:ctrlPr>
                                        <a:rPr lang="en-US" altLang="zh-CN" sz="20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  <m:r>
                                        <a:rPr lang="en-US" altLang="zh-CN" sz="20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b="1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CN" sz="20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𝝀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1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b="1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CN" sz="20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𝝀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1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sub>
                                      </m:sSub>
                                      <m:r>
                                        <a:rPr lang="zh-CN" altLang="en-US" sz="2000" b="1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sup>
                              </m:sSup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CN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CN" altLang="en-US" sz="2400" dirty="0"/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kumimoji="1"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>
                    <a:latin typeface="Cambria Math" panose="02040503050406030204" pitchFamily="18" charset="0"/>
                  </a:rPr>
                  <a:t>经过傅里叶逆变换：</a:t>
                </a:r>
                <a:endParaRPr kumimoji="1" lang="en-US" altLang="zh-CN" sz="240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sSup>
                            <m:sSup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kumimoji="1" lang="zh-CN" alt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sSup>
                            <m:sSup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zh-CN" alt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kumimoji="1" lang="zh-CN" altLang="en-US" sz="24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kumimoji="1"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kumimoji="1" lang="en-US" altLang="zh-CN" sz="2400" b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7C901DD-635A-C348-B993-FEBD2300E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31" y="1945145"/>
                <a:ext cx="10902461" cy="4099840"/>
              </a:xfrm>
              <a:prstGeom prst="rect">
                <a:avLst/>
              </a:prstGeom>
              <a:blipFill>
                <a:blip r:embed="rId2"/>
                <a:stretch>
                  <a:fillRect l="-698" t="-24383" r="-698" b="-453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959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21A43D4-2F95-9941-9581-9F80DBDCC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45</a:t>
            </a:fld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82A92A-5D79-5A44-8F28-7189B650F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9B9D310-A169-9144-91AF-4F17BB92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HHL </a:t>
            </a:r>
            <a:r>
              <a:rPr kumimoji="1" lang="zh-CN" altLang="en-US" dirty="0"/>
              <a:t>的基本流程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17581A00-CC93-EB49-8DA1-A02A9510885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7C901DD-635A-C348-B993-FEBD2300EAA4}"/>
              </a:ext>
            </a:extLst>
          </p:cNvPr>
          <p:cNvSpPr txBox="1"/>
          <p:nvPr/>
        </p:nvSpPr>
        <p:spPr>
          <a:xfrm>
            <a:off x="6289506" y="1945145"/>
            <a:ext cx="5251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29F95A07-D425-4E4B-8DED-4FAE6A18AFE4}"/>
                  </a:ext>
                </a:extLst>
              </p:cNvPr>
              <p:cNvSpPr/>
              <p:nvPr/>
            </p:nvSpPr>
            <p:spPr>
              <a:xfrm>
                <a:off x="260069" y="3999858"/>
                <a:ext cx="6619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CN" sz="240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29F95A07-D425-4E4B-8DED-4FAE6A18AF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69" y="3999858"/>
                <a:ext cx="661976" cy="461665"/>
              </a:xfrm>
              <a:prstGeom prst="rect">
                <a:avLst/>
              </a:prstGeom>
              <a:blipFill>
                <a:blip r:embed="rId2"/>
                <a:stretch>
                  <a:fillRect l="-57407" t="-127027" r="-42593" b="-1891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接连接符 6">
            <a:extLst>
              <a:ext uri="{FF2B5EF4-FFF2-40B4-BE49-F238E27FC236}">
                <a16:creationId xmlns:a16="http://schemas.microsoft.com/office/drawing/2014/main" id="{BB2F1DCD-97B9-C14C-8890-97993232E2D4}"/>
              </a:ext>
            </a:extLst>
          </p:cNvPr>
          <p:cNvCxnSpPr>
            <a:cxnSpLocks/>
          </p:cNvCxnSpPr>
          <p:nvPr/>
        </p:nvCxnSpPr>
        <p:spPr>
          <a:xfrm flipV="1">
            <a:off x="919678" y="3279147"/>
            <a:ext cx="3910828" cy="425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直接连接符 6">
            <a:extLst>
              <a:ext uri="{FF2B5EF4-FFF2-40B4-BE49-F238E27FC236}">
                <a16:creationId xmlns:a16="http://schemas.microsoft.com/office/drawing/2014/main" id="{14ABC05B-E7C0-9844-99AD-F9B18EE9E8E4}"/>
              </a:ext>
            </a:extLst>
          </p:cNvPr>
          <p:cNvCxnSpPr>
            <a:cxnSpLocks/>
          </p:cNvCxnSpPr>
          <p:nvPr/>
        </p:nvCxnSpPr>
        <p:spPr>
          <a:xfrm flipV="1">
            <a:off x="920665" y="2556702"/>
            <a:ext cx="3910828" cy="425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8">
            <a:extLst>
              <a:ext uri="{FF2B5EF4-FFF2-40B4-BE49-F238E27FC236}">
                <a16:creationId xmlns:a16="http://schemas.microsoft.com/office/drawing/2014/main" id="{46273E7B-989A-3F46-AF85-8956CA1A7A5F}"/>
              </a:ext>
            </a:extLst>
          </p:cNvPr>
          <p:cNvCxnSpPr/>
          <p:nvPr/>
        </p:nvCxnSpPr>
        <p:spPr>
          <a:xfrm>
            <a:off x="902957" y="4055021"/>
            <a:ext cx="392023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接连接符 45">
            <a:extLst>
              <a:ext uri="{FF2B5EF4-FFF2-40B4-BE49-F238E27FC236}">
                <a16:creationId xmlns:a16="http://schemas.microsoft.com/office/drawing/2014/main" id="{29F05453-2C79-2C40-BA76-12D352518CB8}"/>
              </a:ext>
            </a:extLst>
          </p:cNvPr>
          <p:cNvCxnSpPr/>
          <p:nvPr/>
        </p:nvCxnSpPr>
        <p:spPr>
          <a:xfrm>
            <a:off x="909411" y="4280586"/>
            <a:ext cx="392023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接连接符 45">
            <a:extLst>
              <a:ext uri="{FF2B5EF4-FFF2-40B4-BE49-F238E27FC236}">
                <a16:creationId xmlns:a16="http://schemas.microsoft.com/office/drawing/2014/main" id="{B361BDCB-B9E5-FA4F-8880-8873A477AF6F}"/>
              </a:ext>
            </a:extLst>
          </p:cNvPr>
          <p:cNvCxnSpPr/>
          <p:nvPr/>
        </p:nvCxnSpPr>
        <p:spPr>
          <a:xfrm>
            <a:off x="909411" y="4507126"/>
            <a:ext cx="392023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1F8323A3-AC1E-604F-9A85-723F96960CF1}"/>
                  </a:ext>
                </a:extLst>
              </p:cNvPr>
              <p:cNvSpPr/>
              <p:nvPr/>
            </p:nvSpPr>
            <p:spPr>
              <a:xfrm>
                <a:off x="267282" y="3039757"/>
                <a:ext cx="647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CN" sz="240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1F8323A3-AC1E-604F-9A85-723F96960C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82" y="3039757"/>
                <a:ext cx="647549" cy="461665"/>
              </a:xfrm>
              <a:prstGeom prst="rect">
                <a:avLst/>
              </a:prstGeom>
              <a:blipFill>
                <a:blip r:embed="rId3"/>
                <a:stretch>
                  <a:fillRect l="-61538" t="-123684" r="-46154" b="-184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矩形 61">
            <a:extLst>
              <a:ext uri="{FF2B5EF4-FFF2-40B4-BE49-F238E27FC236}">
                <a16:creationId xmlns:a16="http://schemas.microsoft.com/office/drawing/2014/main" id="{B05B1944-C58B-3C44-8A34-488E1C0A97D3}"/>
              </a:ext>
            </a:extLst>
          </p:cNvPr>
          <p:cNvSpPr/>
          <p:nvPr/>
        </p:nvSpPr>
        <p:spPr>
          <a:xfrm>
            <a:off x="1455508" y="3070293"/>
            <a:ext cx="451267" cy="426223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H</a:t>
            </a:r>
            <a:endParaRPr lang="zh-CN" altLang="en-US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6E7EA3ED-C511-4F42-BF7C-EF2601E3A4FC}"/>
                  </a:ext>
                </a:extLst>
              </p:cNvPr>
              <p:cNvSpPr/>
              <p:nvPr/>
            </p:nvSpPr>
            <p:spPr>
              <a:xfrm>
                <a:off x="269282" y="2317311"/>
                <a:ext cx="647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CN" sz="240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6E7EA3ED-C511-4F42-BF7C-EF2601E3A4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82" y="2317311"/>
                <a:ext cx="647549" cy="461665"/>
              </a:xfrm>
              <a:prstGeom prst="rect">
                <a:avLst/>
              </a:prstGeom>
              <a:blipFill>
                <a:blip r:embed="rId4"/>
                <a:stretch>
                  <a:fillRect l="-61538" t="-123684" r="-46154" b="-184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组合 65">
            <a:extLst>
              <a:ext uri="{FF2B5EF4-FFF2-40B4-BE49-F238E27FC236}">
                <a16:creationId xmlns:a16="http://schemas.microsoft.com/office/drawing/2014/main" id="{0DCFED36-9CBB-0D48-B70A-28C686DD6C7A}"/>
              </a:ext>
            </a:extLst>
          </p:cNvPr>
          <p:cNvGrpSpPr/>
          <p:nvPr/>
        </p:nvGrpSpPr>
        <p:grpSpPr>
          <a:xfrm>
            <a:off x="2107935" y="3194944"/>
            <a:ext cx="451267" cy="1537708"/>
            <a:chOff x="2401696" y="1604515"/>
            <a:chExt cx="451267" cy="1537708"/>
          </a:xfrm>
        </p:grpSpPr>
        <p:cxnSp>
          <p:nvCxnSpPr>
            <p:cNvPr id="67" name="直接连接符 53">
              <a:extLst>
                <a:ext uri="{FF2B5EF4-FFF2-40B4-BE49-F238E27FC236}">
                  <a16:creationId xmlns:a16="http://schemas.microsoft.com/office/drawing/2014/main" id="{19B293ED-C79B-B144-8CC2-DC5966D03865}"/>
                </a:ext>
              </a:extLst>
            </p:cNvPr>
            <p:cNvCxnSpPr>
              <a:cxnSpLocks/>
              <a:stCxn id="68" idx="4"/>
              <a:endCxn id="69" idx="0"/>
            </p:cNvCxnSpPr>
            <p:nvPr/>
          </p:nvCxnSpPr>
          <p:spPr>
            <a:xfrm>
              <a:off x="2623575" y="1756551"/>
              <a:ext cx="3755" cy="48153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83421C19-98B7-2843-8E91-B21738E0814A}"/>
                </a:ext>
              </a:extLst>
            </p:cNvPr>
            <p:cNvSpPr/>
            <p:nvPr/>
          </p:nvSpPr>
          <p:spPr>
            <a:xfrm>
              <a:off x="2547557" y="1604515"/>
              <a:ext cx="152036" cy="15203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矩形 68">
                  <a:extLst>
                    <a:ext uri="{FF2B5EF4-FFF2-40B4-BE49-F238E27FC236}">
                      <a16:creationId xmlns:a16="http://schemas.microsoft.com/office/drawing/2014/main" id="{3306E9E0-F2CD-6E46-A4CD-2AC35CB2FA4E}"/>
                    </a:ext>
                  </a:extLst>
                </p:cNvPr>
                <p:cNvSpPr/>
                <p:nvPr/>
              </p:nvSpPr>
              <p:spPr>
                <a:xfrm>
                  <a:off x="2401696" y="2238090"/>
                  <a:ext cx="451267" cy="904133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zh-CN" altLang="en-US" sz="1200" i="1" dirty="0"/>
                </a:p>
              </p:txBody>
            </p:sp>
          </mc:Choice>
          <mc:Fallback xmlns="">
            <p:sp>
              <p:nvSpPr>
                <p:cNvPr id="69" name="矩形 68">
                  <a:extLst>
                    <a:ext uri="{FF2B5EF4-FFF2-40B4-BE49-F238E27FC236}">
                      <a16:creationId xmlns:a16="http://schemas.microsoft.com/office/drawing/2014/main" id="{3306E9E0-F2CD-6E46-A4CD-2AC35CB2FA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1696" y="2238090"/>
                  <a:ext cx="451267" cy="90413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6AFCA0C0-FE06-6949-AA5C-BC894EDB1105}"/>
                  </a:ext>
                </a:extLst>
              </p:cNvPr>
              <p:cNvSpPr/>
              <p:nvPr/>
            </p:nvSpPr>
            <p:spPr>
              <a:xfrm>
                <a:off x="2752853" y="3070293"/>
                <a:ext cx="745261" cy="426223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1">
                              <a:latin typeface="Cambria Math" panose="02040503050406030204" pitchFamily="18" charset="0"/>
                            </a:rPr>
                            <m:t>FT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CN" altLang="en-US" sz="1200" i="1" dirty="0"/>
              </a:p>
            </p:txBody>
          </p:sp>
        </mc:Choice>
        <mc:Fallback xmlns=""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6AFCA0C0-FE06-6949-AA5C-BC894EDB11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853" y="3070293"/>
                <a:ext cx="745261" cy="4262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C9F1951D-DC8D-3B43-BF5D-B267E5A38867}"/>
                  </a:ext>
                </a:extLst>
              </p:cNvPr>
              <p:cNvSpPr/>
              <p:nvPr/>
            </p:nvSpPr>
            <p:spPr>
              <a:xfrm>
                <a:off x="4823192" y="3020230"/>
                <a:ext cx="735201" cy="517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C9F1951D-DC8D-3B43-BF5D-B267E5A388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192" y="3020230"/>
                <a:ext cx="735201" cy="517834"/>
              </a:xfrm>
              <a:prstGeom prst="rect">
                <a:avLst/>
              </a:prstGeom>
              <a:blipFill>
                <a:blip r:embed="rId7"/>
                <a:stretch>
                  <a:fillRect l="-79661" t="-152381" r="-64407" b="-230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E5AC809C-5F2A-FB4E-A6A3-A977CE32CE39}"/>
                  </a:ext>
                </a:extLst>
              </p:cNvPr>
              <p:cNvSpPr/>
              <p:nvPr/>
            </p:nvSpPr>
            <p:spPr>
              <a:xfrm>
                <a:off x="4823192" y="3966491"/>
                <a:ext cx="1034963" cy="517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E5AC809C-5F2A-FB4E-A6A3-A977CE32C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192" y="3966491"/>
                <a:ext cx="1034963" cy="517834"/>
              </a:xfrm>
              <a:prstGeom prst="rect">
                <a:avLst/>
              </a:prstGeom>
              <a:blipFill>
                <a:blip r:embed="rId8"/>
                <a:stretch>
                  <a:fillRect l="-30488" t="-158537" r="-47561" b="-239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F9958FF-476B-1A49-9CED-00B6826B0C73}"/>
                  </a:ext>
                </a:extLst>
              </p:cNvPr>
              <p:cNvSpPr/>
              <p:nvPr/>
            </p:nvSpPr>
            <p:spPr>
              <a:xfrm>
                <a:off x="6138450" y="2246586"/>
                <a:ext cx="5748750" cy="35496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zh-CN" altLang="en-US" sz="2800" dirty="0"/>
                  <a:t>上一步我们得到了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begChr m:val="|"/>
                            <m:endChr m:val=""/>
                            <m:ctrlP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zh-CN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̃"/>
                                    <m:ctrlPr>
                                      <a:rPr kumimoji="1" lang="en-US" altLang="zh-CN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kumimoji="1" lang="en-US" altLang="zh-CN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kumimoji="1" lang="en-US" altLang="zh-CN" sz="28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d>
                          </m:e>
                        </m:d>
                        <m:d>
                          <m:dPr>
                            <m:begChr m:val="|"/>
                            <m:endChr m:val=""/>
                            <m:ctrlP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zh-CN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8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1" lang="en-US" altLang="zh-CN" sz="28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altLang="zh-CN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zh-CN" altLang="en-US" sz="2800" dirty="0"/>
                  <a:t>现在应用</a:t>
                </a:r>
                <a:r>
                  <a:rPr lang="en-US" altLang="zh-CN" sz="2800" dirty="0"/>
                  <a:t> C-R </a:t>
                </a:r>
                <a:r>
                  <a:rPr lang="zh-CN" altLang="en-US" sz="2800" dirty="0"/>
                  <a:t>操作对第一个量子比特进行旋转，这个</a:t>
                </a:r>
                <a:r>
                  <a:rPr lang="en-US" altLang="zh-CN" sz="2800" dirty="0"/>
                  <a:t> R </a:t>
                </a:r>
                <a:r>
                  <a:rPr lang="zh-CN" altLang="en-US" sz="2800" dirty="0"/>
                  <a:t>操作可以表示为（</a:t>
                </a:r>
                <a:r>
                  <a:rPr lang="en-US" altLang="zh-CN" sz="2800" dirty="0"/>
                  <a:t>C </a:t>
                </a:r>
                <a:r>
                  <a:rPr lang="zh-CN" altLang="en-US" sz="2800" dirty="0"/>
                  <a:t>是归一化常数）</a:t>
                </a:r>
                <a:endParaRPr lang="en-US" altLang="zh-CN" sz="2800" dirty="0"/>
              </a:p>
              <a:p>
                <a:pPr algn="ctr"/>
                <a:r>
                  <a:rPr lang="zh-CN" altLang="en-US" sz="2800" dirty="0"/>
                  <a:t>矩阵形式：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CN" sz="28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8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CN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8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altLang="zh-CN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altLang="zh-CN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altLang="zh-CN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CN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zh-CN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rad>
                            </m:e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8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altLang="zh-CN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CN" sz="2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mr>
                        </m:m>
                      </m:e>
                    </m:d>
                  </m:oMath>
                </a14:m>
                <a:endParaRPr lang="en-US" altLang="zh-CN" sz="28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F9958FF-476B-1A49-9CED-00B6826B0C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450" y="2246586"/>
                <a:ext cx="5748750" cy="3549690"/>
              </a:xfrm>
              <a:prstGeom prst="rect">
                <a:avLst/>
              </a:prstGeom>
              <a:blipFill>
                <a:blip r:embed="rId9"/>
                <a:stretch>
                  <a:fillRect l="-1762" t="-27500" r="-4185" b="-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C5906AD9-86CA-B442-9A50-BBFC9828DF50}"/>
              </a:ext>
            </a:extLst>
          </p:cNvPr>
          <p:cNvCxnSpPr/>
          <p:nvPr/>
        </p:nvCxnSpPr>
        <p:spPr>
          <a:xfrm flipH="1">
            <a:off x="1075038" y="3064809"/>
            <a:ext cx="210065" cy="45675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5F74FB16-333E-D34A-8912-4818DCC5518E}"/>
              </a:ext>
            </a:extLst>
          </p:cNvPr>
          <p:cNvGrpSpPr/>
          <p:nvPr/>
        </p:nvGrpSpPr>
        <p:grpSpPr>
          <a:xfrm rot="10800000">
            <a:off x="3861540" y="2340982"/>
            <a:ext cx="451267" cy="1005998"/>
            <a:chOff x="2401697" y="1604515"/>
            <a:chExt cx="451267" cy="1005998"/>
          </a:xfrm>
        </p:grpSpPr>
        <p:cxnSp>
          <p:nvCxnSpPr>
            <p:cNvPr id="58" name="直接连接符 53">
              <a:extLst>
                <a:ext uri="{FF2B5EF4-FFF2-40B4-BE49-F238E27FC236}">
                  <a16:creationId xmlns:a16="http://schemas.microsoft.com/office/drawing/2014/main" id="{6DA43E5E-C17A-9643-A3AD-9644C40F86DC}"/>
                </a:ext>
              </a:extLst>
            </p:cNvPr>
            <p:cNvCxnSpPr>
              <a:cxnSpLocks/>
              <a:stCxn id="59" idx="4"/>
              <a:endCxn id="70" idx="2"/>
            </p:cNvCxnSpPr>
            <p:nvPr/>
          </p:nvCxnSpPr>
          <p:spPr>
            <a:xfrm rot="10800000" flipH="1" flipV="1">
              <a:off x="2623575" y="1756551"/>
              <a:ext cx="3755" cy="42252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53A5EDC3-75AC-464E-A6E2-BAFD39AAE67C}"/>
                </a:ext>
              </a:extLst>
            </p:cNvPr>
            <p:cNvSpPr/>
            <p:nvPr/>
          </p:nvSpPr>
          <p:spPr>
            <a:xfrm>
              <a:off x="2547557" y="1604515"/>
              <a:ext cx="152036" cy="15203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E8A5FCC4-3FD3-BD4E-B760-C55D0B8CDC85}"/>
                </a:ext>
              </a:extLst>
            </p:cNvPr>
            <p:cNvSpPr/>
            <p:nvPr/>
          </p:nvSpPr>
          <p:spPr>
            <a:xfrm rot="10800000">
              <a:off x="2401697" y="2179074"/>
              <a:ext cx="451267" cy="431439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R</a:t>
              </a:r>
              <a:endParaRPr lang="zh-CN" altLang="en-US" sz="12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374C4D5E-7EE1-2C41-917D-4BDE3CCE1731}"/>
                  </a:ext>
                </a:extLst>
              </p:cNvPr>
              <p:cNvSpPr txBox="1"/>
              <p:nvPr/>
            </p:nvSpPr>
            <p:spPr>
              <a:xfrm>
                <a:off x="529295" y="5782163"/>
                <a:ext cx="10638254" cy="843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/>
                  <a:t>因此总的量子态可以表示为：</a:t>
                </a:r>
                <a:r>
                  <a:rPr kumimoji="1" lang="en-US" altLang="zh-CN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d>
                          <m:dPr>
                            <m:ctrlPr>
                              <a:rPr kumimoji="1"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𝜆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rad>
                            <m:d>
                              <m:dPr>
                                <m:begChr m:val="|"/>
                                <m:endChr m:val=""/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d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begChr m:val="|"/>
                                <m:endChr m:val=""/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⨂</m:t>
                        </m:r>
                        <m:d>
                          <m:dPr>
                            <m:begChr m:val="|"/>
                            <m:endChr m:val="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̃"/>
                                    <m:ctrlP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kumimoji="1"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kumimoji="1"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d>
                          </m:e>
                        </m:d>
                        <m:r>
                          <a:rPr kumimoji="1"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⨂</m:t>
                        </m:r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begChr m:val="|"/>
                            <m:endChr m:val="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374C4D5E-7EE1-2C41-917D-4BDE3CCE1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95" y="5782163"/>
                <a:ext cx="10638254" cy="843885"/>
              </a:xfrm>
              <a:prstGeom prst="rect">
                <a:avLst/>
              </a:prstGeom>
              <a:blipFill>
                <a:blip r:embed="rId10"/>
                <a:stretch>
                  <a:fillRect l="-716" t="-76471" b="-12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563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8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21A43D4-2F95-9941-9581-9F80DBDCC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46</a:t>
            </a:fld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82A92A-5D79-5A44-8F28-7189B650F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9B9D310-A169-9144-91AF-4F17BB92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HHL </a:t>
            </a:r>
            <a:r>
              <a:rPr kumimoji="1" lang="zh-CN" altLang="en-US" dirty="0"/>
              <a:t>的基本流程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17581A00-CC93-EB49-8DA1-A02A9510885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7C901DD-635A-C348-B993-FEBD2300EAA4}"/>
              </a:ext>
            </a:extLst>
          </p:cNvPr>
          <p:cNvSpPr txBox="1"/>
          <p:nvPr/>
        </p:nvSpPr>
        <p:spPr>
          <a:xfrm>
            <a:off x="6289506" y="1945145"/>
            <a:ext cx="5251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374C4D5E-7EE1-2C41-917D-4BDE3CCE1731}"/>
                  </a:ext>
                </a:extLst>
              </p:cNvPr>
              <p:cNvSpPr txBox="1"/>
              <p:nvPr/>
            </p:nvSpPr>
            <p:spPr>
              <a:xfrm>
                <a:off x="497299" y="5455804"/>
                <a:ext cx="11197399" cy="1126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2400" dirty="0"/>
                  <a:t>还记得我们的目标吗？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3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3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  <m:r>
                      <a:rPr kumimoji="1" lang="en-US" altLang="zh-CN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kumimoji="1" lang="zh-CN" alt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kumimoji="1"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kumimoji="1" lang="en-US" altLang="zh-CN" sz="3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3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kumimoji="1" lang="en-US" altLang="zh-CN" sz="3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  <m:sup>
                            <m:r>
                              <a:rPr kumimoji="1" lang="en-US" altLang="zh-CN" sz="3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zh-CN" sz="3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bSup>
                        <m:sSub>
                          <m:sSubPr>
                            <m:ctrlPr>
                              <a:rPr kumimoji="1" lang="en-US" altLang="zh-CN" sz="3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3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kumimoji="1" lang="en-US" altLang="zh-CN" sz="3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  <m:d>
                          <m:dPr>
                            <m:begChr m:val="|"/>
                            <m:endChr m:val=""/>
                            <m:ctrlPr>
                              <a:rPr kumimoji="1" lang="en-US" altLang="zh-CN" sz="3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zh-CN" sz="36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3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kumimoji="1" lang="en-US" altLang="zh-CN" sz="3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kumimoji="1" lang="en-US" altLang="zh-CN" sz="2400" b="1" dirty="0"/>
              </a:p>
              <a:p>
                <a:pPr algn="ctr"/>
                <a:r>
                  <a:rPr kumimoji="1" lang="en-US" altLang="zh-CN" sz="2400" b="1" dirty="0">
                    <a:solidFill>
                      <a:srgbClr val="FF0000"/>
                    </a:solidFill>
                  </a:rPr>
                  <a:t>Bingo!</a:t>
                </a:r>
                <a:endParaRPr kumimoji="1" lang="zh-CN" alt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374C4D5E-7EE1-2C41-917D-4BDE3CCE1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299" y="5455804"/>
                <a:ext cx="11197399" cy="1126655"/>
              </a:xfrm>
              <a:prstGeom prst="rect">
                <a:avLst/>
              </a:prstGeom>
              <a:blipFill>
                <a:blip r:embed="rId2"/>
                <a:stretch>
                  <a:fillRect t="-111236" b="-1280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>
            <a:extLst>
              <a:ext uri="{FF2B5EF4-FFF2-40B4-BE49-F238E27FC236}">
                <a16:creationId xmlns:a16="http://schemas.microsoft.com/office/drawing/2014/main" id="{368B1021-C8F9-004B-95D7-2FE5A49C8F00}"/>
              </a:ext>
            </a:extLst>
          </p:cNvPr>
          <p:cNvGrpSpPr/>
          <p:nvPr/>
        </p:nvGrpSpPr>
        <p:grpSpPr>
          <a:xfrm>
            <a:off x="260069" y="2317311"/>
            <a:ext cx="6973048" cy="2694221"/>
            <a:chOff x="260069" y="2317311"/>
            <a:chExt cx="6973048" cy="26942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29F95A07-D425-4E4B-8DED-4FAE6A18AFE4}"/>
                    </a:ext>
                  </a:extLst>
                </p:cNvPr>
                <p:cNvSpPr/>
                <p:nvPr/>
              </p:nvSpPr>
              <p:spPr>
                <a:xfrm>
                  <a:off x="260069" y="3999858"/>
                  <a:ext cx="66197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29F95A07-D425-4E4B-8DED-4FAE6A18AF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069" y="3999858"/>
                  <a:ext cx="661976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57407" t="-127027" r="-42593" b="-1891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1DE3E849-C34E-3F42-9651-9348D4DD6EBE}"/>
                </a:ext>
              </a:extLst>
            </p:cNvPr>
            <p:cNvGrpSpPr/>
            <p:nvPr/>
          </p:nvGrpSpPr>
          <p:grpSpPr>
            <a:xfrm>
              <a:off x="902957" y="2556702"/>
              <a:ext cx="6330160" cy="1950424"/>
              <a:chOff x="902957" y="2556702"/>
              <a:chExt cx="3928536" cy="1950424"/>
            </a:xfrm>
          </p:grpSpPr>
          <p:cxnSp>
            <p:nvCxnSpPr>
              <p:cNvPr id="44" name="直接连接符 6">
                <a:extLst>
                  <a:ext uri="{FF2B5EF4-FFF2-40B4-BE49-F238E27FC236}">
                    <a16:creationId xmlns:a16="http://schemas.microsoft.com/office/drawing/2014/main" id="{BB2F1DCD-97B9-C14C-8890-97993232E2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9678" y="3279147"/>
                <a:ext cx="3910828" cy="425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">
                <a:extLst>
                  <a:ext uri="{FF2B5EF4-FFF2-40B4-BE49-F238E27FC236}">
                    <a16:creationId xmlns:a16="http://schemas.microsoft.com/office/drawing/2014/main" id="{14ABC05B-E7C0-9844-99AD-F9B18EE9E8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0665" y="2556702"/>
                <a:ext cx="3910828" cy="425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8">
                <a:extLst>
                  <a:ext uri="{FF2B5EF4-FFF2-40B4-BE49-F238E27FC236}">
                    <a16:creationId xmlns:a16="http://schemas.microsoft.com/office/drawing/2014/main" id="{46273E7B-989A-3F46-AF85-8956CA1A7A5F}"/>
                  </a:ext>
                </a:extLst>
              </p:cNvPr>
              <p:cNvCxnSpPr/>
              <p:nvPr/>
            </p:nvCxnSpPr>
            <p:spPr>
              <a:xfrm>
                <a:off x="902957" y="4055021"/>
                <a:ext cx="3920235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45">
                <a:extLst>
                  <a:ext uri="{FF2B5EF4-FFF2-40B4-BE49-F238E27FC236}">
                    <a16:creationId xmlns:a16="http://schemas.microsoft.com/office/drawing/2014/main" id="{29F05453-2C79-2C40-BA76-12D352518CB8}"/>
                  </a:ext>
                </a:extLst>
              </p:cNvPr>
              <p:cNvCxnSpPr/>
              <p:nvPr/>
            </p:nvCxnSpPr>
            <p:spPr>
              <a:xfrm>
                <a:off x="909411" y="4280586"/>
                <a:ext cx="3920235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5">
                <a:extLst>
                  <a:ext uri="{FF2B5EF4-FFF2-40B4-BE49-F238E27FC236}">
                    <a16:creationId xmlns:a16="http://schemas.microsoft.com/office/drawing/2014/main" id="{B361BDCB-B9E5-FA4F-8880-8873A477AF6F}"/>
                  </a:ext>
                </a:extLst>
              </p:cNvPr>
              <p:cNvCxnSpPr/>
              <p:nvPr/>
            </p:nvCxnSpPr>
            <p:spPr>
              <a:xfrm>
                <a:off x="909411" y="4507126"/>
                <a:ext cx="3920235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矩形 60">
                  <a:extLst>
                    <a:ext uri="{FF2B5EF4-FFF2-40B4-BE49-F238E27FC236}">
                      <a16:creationId xmlns:a16="http://schemas.microsoft.com/office/drawing/2014/main" id="{1F8323A3-AC1E-604F-9A85-723F96960CF1}"/>
                    </a:ext>
                  </a:extLst>
                </p:cNvPr>
                <p:cNvSpPr/>
                <p:nvPr/>
              </p:nvSpPr>
              <p:spPr>
                <a:xfrm>
                  <a:off x="267282" y="3039757"/>
                  <a:ext cx="64754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1" name="矩形 60">
                  <a:extLst>
                    <a:ext uri="{FF2B5EF4-FFF2-40B4-BE49-F238E27FC236}">
                      <a16:creationId xmlns:a16="http://schemas.microsoft.com/office/drawing/2014/main" id="{1F8323A3-AC1E-604F-9A85-723F96960C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82" y="3039757"/>
                  <a:ext cx="647549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61538" t="-123684" r="-46154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B05B1944-C58B-3C44-8A34-488E1C0A97D3}"/>
                </a:ext>
              </a:extLst>
            </p:cNvPr>
            <p:cNvSpPr/>
            <p:nvPr/>
          </p:nvSpPr>
          <p:spPr>
            <a:xfrm>
              <a:off x="1455508" y="3070293"/>
              <a:ext cx="451267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矩形 63">
                  <a:extLst>
                    <a:ext uri="{FF2B5EF4-FFF2-40B4-BE49-F238E27FC236}">
                      <a16:creationId xmlns:a16="http://schemas.microsoft.com/office/drawing/2014/main" id="{6E7EA3ED-C511-4F42-BF7C-EF2601E3A4FC}"/>
                    </a:ext>
                  </a:extLst>
                </p:cNvPr>
                <p:cNvSpPr/>
                <p:nvPr/>
              </p:nvSpPr>
              <p:spPr>
                <a:xfrm>
                  <a:off x="269282" y="2317311"/>
                  <a:ext cx="64754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4" name="矩形 63">
                  <a:extLst>
                    <a:ext uri="{FF2B5EF4-FFF2-40B4-BE49-F238E27FC236}">
                      <a16:creationId xmlns:a16="http://schemas.microsoft.com/office/drawing/2014/main" id="{6E7EA3ED-C511-4F42-BF7C-EF2601E3A4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82" y="2317311"/>
                  <a:ext cx="647549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61538" t="-123684" r="-46154" b="-184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0DCFED36-9CBB-0D48-B70A-28C686DD6C7A}"/>
                </a:ext>
              </a:extLst>
            </p:cNvPr>
            <p:cNvGrpSpPr/>
            <p:nvPr/>
          </p:nvGrpSpPr>
          <p:grpSpPr>
            <a:xfrm>
              <a:off x="2107935" y="3194944"/>
              <a:ext cx="451267" cy="1537708"/>
              <a:chOff x="2401696" y="1604515"/>
              <a:chExt cx="451267" cy="1537708"/>
            </a:xfrm>
          </p:grpSpPr>
          <p:cxnSp>
            <p:nvCxnSpPr>
              <p:cNvPr id="67" name="直接连接符 53">
                <a:extLst>
                  <a:ext uri="{FF2B5EF4-FFF2-40B4-BE49-F238E27FC236}">
                    <a16:creationId xmlns:a16="http://schemas.microsoft.com/office/drawing/2014/main" id="{19B293ED-C79B-B144-8CC2-DC5966D03865}"/>
                  </a:ext>
                </a:extLst>
              </p:cNvPr>
              <p:cNvCxnSpPr>
                <a:cxnSpLocks/>
                <a:stCxn id="68" idx="4"/>
                <a:endCxn id="69" idx="0"/>
              </p:cNvCxnSpPr>
              <p:nvPr/>
            </p:nvCxnSpPr>
            <p:spPr>
              <a:xfrm>
                <a:off x="2623575" y="1756551"/>
                <a:ext cx="3755" cy="481539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3421C19-98B7-2843-8E91-B21738E0814A}"/>
                  </a:ext>
                </a:extLst>
              </p:cNvPr>
              <p:cNvSpPr/>
              <p:nvPr/>
            </p:nvSpPr>
            <p:spPr>
              <a:xfrm>
                <a:off x="2547557" y="160451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矩形 68">
                    <a:extLst>
                      <a:ext uri="{FF2B5EF4-FFF2-40B4-BE49-F238E27FC236}">
                        <a16:creationId xmlns:a16="http://schemas.microsoft.com/office/drawing/2014/main" id="{3306E9E0-F2CD-6E46-A4CD-2AC35CB2FA4E}"/>
                      </a:ext>
                    </a:extLst>
                  </p:cNvPr>
                  <p:cNvSpPr/>
                  <p:nvPr/>
                </p:nvSpPr>
                <p:spPr>
                  <a:xfrm>
                    <a:off x="2401696" y="2238090"/>
                    <a:ext cx="451267" cy="904133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200" i="1" dirty="0"/>
                  </a:p>
                </p:txBody>
              </p:sp>
            </mc:Choice>
            <mc:Fallback xmlns="">
              <p:sp>
                <p:nvSpPr>
                  <p:cNvPr id="69" name="矩形 68">
                    <a:extLst>
                      <a:ext uri="{FF2B5EF4-FFF2-40B4-BE49-F238E27FC236}">
                        <a16:creationId xmlns:a16="http://schemas.microsoft.com/office/drawing/2014/main" id="{3306E9E0-F2CD-6E46-A4CD-2AC35CB2FA4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1696" y="2238090"/>
                    <a:ext cx="451267" cy="90413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矩形 44">
                  <a:extLst>
                    <a:ext uri="{FF2B5EF4-FFF2-40B4-BE49-F238E27FC236}">
                      <a16:creationId xmlns:a16="http://schemas.microsoft.com/office/drawing/2014/main" id="{6AFCA0C0-FE06-6949-AA5C-BC894EDB1105}"/>
                    </a:ext>
                  </a:extLst>
                </p:cNvPr>
                <p:cNvSpPr/>
                <p:nvPr/>
              </p:nvSpPr>
              <p:spPr>
                <a:xfrm>
                  <a:off x="2752853" y="3070293"/>
                  <a:ext cx="745261" cy="426223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b="0" i="1">
                                <a:latin typeface="Cambria Math" panose="02040503050406030204" pitchFamily="18" charset="0"/>
                              </a:rPr>
                              <m:t>FT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zh-CN" altLang="en-US" sz="1200" i="1" dirty="0"/>
                </a:p>
              </p:txBody>
            </p:sp>
          </mc:Choice>
          <mc:Fallback xmlns="">
            <p:sp>
              <p:nvSpPr>
                <p:cNvPr id="45" name="矩形 44">
                  <a:extLst>
                    <a:ext uri="{FF2B5EF4-FFF2-40B4-BE49-F238E27FC236}">
                      <a16:creationId xmlns:a16="http://schemas.microsoft.com/office/drawing/2014/main" id="{6AFCA0C0-FE06-6949-AA5C-BC894EDB11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2853" y="3070293"/>
                  <a:ext cx="745261" cy="42622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C9F1951D-DC8D-3B43-BF5D-B267E5A38867}"/>
                    </a:ext>
                  </a:extLst>
                </p:cNvPr>
                <p:cNvSpPr/>
                <p:nvPr/>
              </p:nvSpPr>
              <p:spPr>
                <a:xfrm>
                  <a:off x="3451589" y="3302838"/>
                  <a:ext cx="735201" cy="5178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kumimoji="1" lang="en-US" altLang="zh-CN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zh-C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kumimoji="1" lang="en-US" altLang="zh-CN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C9F1951D-DC8D-3B43-BF5D-B267E5A388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1589" y="3302838"/>
                  <a:ext cx="735201" cy="517834"/>
                </a:xfrm>
                <a:prstGeom prst="rect">
                  <a:avLst/>
                </a:prstGeom>
                <a:blipFill>
                  <a:blip r:embed="rId8"/>
                  <a:stretch>
                    <a:fillRect l="-79661" t="-152381" r="-64407" b="-23095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矩形 49">
                  <a:extLst>
                    <a:ext uri="{FF2B5EF4-FFF2-40B4-BE49-F238E27FC236}">
                      <a16:creationId xmlns:a16="http://schemas.microsoft.com/office/drawing/2014/main" id="{E5AC809C-5F2A-FB4E-A6A3-A977CE32CE39}"/>
                    </a:ext>
                  </a:extLst>
                </p:cNvPr>
                <p:cNvSpPr/>
                <p:nvPr/>
              </p:nvSpPr>
              <p:spPr>
                <a:xfrm>
                  <a:off x="3431460" y="4493698"/>
                  <a:ext cx="1034963" cy="5178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begChr m:val="|"/>
                            <m:endChr m:val=""/>
                            <m:ctrlPr>
                              <a:rPr kumimoji="1"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zh-C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1" lang="en-US" altLang="zh-CN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矩形 49">
                  <a:extLst>
                    <a:ext uri="{FF2B5EF4-FFF2-40B4-BE49-F238E27FC236}">
                      <a16:creationId xmlns:a16="http://schemas.microsoft.com/office/drawing/2014/main" id="{E5AC809C-5F2A-FB4E-A6A3-A977CE32CE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1460" y="4493698"/>
                  <a:ext cx="1034963" cy="517834"/>
                </a:xfrm>
                <a:prstGeom prst="rect">
                  <a:avLst/>
                </a:prstGeom>
                <a:blipFill>
                  <a:blip r:embed="rId9"/>
                  <a:stretch>
                    <a:fillRect l="-30120" t="-154762" r="-45783" b="-23095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直线连接符 17">
              <a:extLst>
                <a:ext uri="{FF2B5EF4-FFF2-40B4-BE49-F238E27FC236}">
                  <a16:creationId xmlns:a16="http://schemas.microsoft.com/office/drawing/2014/main" id="{C5906AD9-86CA-B442-9A50-BBFC9828DF50}"/>
                </a:ext>
              </a:extLst>
            </p:cNvPr>
            <p:cNvCxnSpPr/>
            <p:nvPr/>
          </p:nvCxnSpPr>
          <p:spPr>
            <a:xfrm flipH="1">
              <a:off x="1075038" y="3064809"/>
              <a:ext cx="210065" cy="45675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5F74FB16-333E-D34A-8912-4818DCC5518E}"/>
                </a:ext>
              </a:extLst>
            </p:cNvPr>
            <p:cNvGrpSpPr/>
            <p:nvPr/>
          </p:nvGrpSpPr>
          <p:grpSpPr>
            <a:xfrm rot="10800000">
              <a:off x="4061349" y="2340982"/>
              <a:ext cx="451267" cy="1005998"/>
              <a:chOff x="2401697" y="1604515"/>
              <a:chExt cx="451267" cy="1005998"/>
            </a:xfrm>
          </p:grpSpPr>
          <p:cxnSp>
            <p:nvCxnSpPr>
              <p:cNvPr id="58" name="直接连接符 53">
                <a:extLst>
                  <a:ext uri="{FF2B5EF4-FFF2-40B4-BE49-F238E27FC236}">
                    <a16:creationId xmlns:a16="http://schemas.microsoft.com/office/drawing/2014/main" id="{6DA43E5E-C17A-9643-A3AD-9644C40F86DC}"/>
                  </a:ext>
                </a:extLst>
              </p:cNvPr>
              <p:cNvCxnSpPr>
                <a:cxnSpLocks/>
                <a:stCxn id="59" idx="4"/>
                <a:endCxn id="70" idx="2"/>
              </p:cNvCxnSpPr>
              <p:nvPr/>
            </p:nvCxnSpPr>
            <p:spPr>
              <a:xfrm rot="10800000" flipH="1" flipV="1">
                <a:off x="2623575" y="1756551"/>
                <a:ext cx="3755" cy="422523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53A5EDC3-75AC-464E-A6E2-BAFD39AAE67C}"/>
                  </a:ext>
                </a:extLst>
              </p:cNvPr>
              <p:cNvSpPr/>
              <p:nvPr/>
            </p:nvSpPr>
            <p:spPr>
              <a:xfrm>
                <a:off x="2547557" y="160451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E8A5FCC4-3FD3-BD4E-B760-C55D0B8CDC85}"/>
                  </a:ext>
                </a:extLst>
              </p:cNvPr>
              <p:cNvSpPr/>
              <p:nvPr/>
            </p:nvSpPr>
            <p:spPr>
              <a:xfrm rot="10800000">
                <a:off x="2401697" y="2179074"/>
                <a:ext cx="451267" cy="431439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/>
                  <a:t>R</a:t>
                </a:r>
                <a:endParaRPr lang="zh-CN" altLang="en-US" sz="12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id="{538486F8-2383-904D-9DEC-C216E270D060}"/>
                    </a:ext>
                  </a:extLst>
                </p:cNvPr>
                <p:cNvSpPr/>
                <p:nvPr/>
              </p:nvSpPr>
              <p:spPr>
                <a:xfrm>
                  <a:off x="4634731" y="3070293"/>
                  <a:ext cx="745261" cy="426223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b="0" i="1">
                                <a:latin typeface="Cambria Math" panose="02040503050406030204" pitchFamily="18" charset="0"/>
                              </a:rPr>
                              <m:t>FT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zh-CN" altLang="en-US" sz="1200" i="1" dirty="0"/>
                </a:p>
              </p:txBody>
            </p:sp>
          </mc:Choice>
          <mc:Fallback xmlns=""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id="{538486F8-2383-904D-9DEC-C216E270D0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4731" y="3070293"/>
                  <a:ext cx="745261" cy="42622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9050"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9C82D0E2-EB21-454C-931A-D619A0472269}"/>
                </a:ext>
              </a:extLst>
            </p:cNvPr>
            <p:cNvGrpSpPr/>
            <p:nvPr/>
          </p:nvGrpSpPr>
          <p:grpSpPr>
            <a:xfrm>
              <a:off x="5644732" y="3194944"/>
              <a:ext cx="451267" cy="1537708"/>
              <a:chOff x="2401696" y="1604515"/>
              <a:chExt cx="451267" cy="1537708"/>
            </a:xfrm>
          </p:grpSpPr>
          <p:cxnSp>
            <p:nvCxnSpPr>
              <p:cNvPr id="33" name="直接连接符 53">
                <a:extLst>
                  <a:ext uri="{FF2B5EF4-FFF2-40B4-BE49-F238E27FC236}">
                    <a16:creationId xmlns:a16="http://schemas.microsoft.com/office/drawing/2014/main" id="{71B9F73D-F036-104D-A281-B3F1A0045425}"/>
                  </a:ext>
                </a:extLst>
              </p:cNvPr>
              <p:cNvCxnSpPr>
                <a:cxnSpLocks/>
                <a:stCxn id="34" idx="4"/>
                <a:endCxn id="35" idx="0"/>
              </p:cNvCxnSpPr>
              <p:nvPr/>
            </p:nvCxnSpPr>
            <p:spPr>
              <a:xfrm>
                <a:off x="2623575" y="1756551"/>
                <a:ext cx="3755" cy="481539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8E187B2B-84E7-6341-9FAD-4503C4C9EDEA}"/>
                  </a:ext>
                </a:extLst>
              </p:cNvPr>
              <p:cNvSpPr/>
              <p:nvPr/>
            </p:nvSpPr>
            <p:spPr>
              <a:xfrm>
                <a:off x="2547557" y="1604515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矩形 34">
                    <a:extLst>
                      <a:ext uri="{FF2B5EF4-FFF2-40B4-BE49-F238E27FC236}">
                        <a16:creationId xmlns:a16="http://schemas.microsoft.com/office/drawing/2014/main" id="{9B801208-6757-1E44-A5A9-64E6F389FBBA}"/>
                      </a:ext>
                    </a:extLst>
                  </p:cNvPr>
                  <p:cNvSpPr/>
                  <p:nvPr/>
                </p:nvSpPr>
                <p:spPr>
                  <a:xfrm>
                    <a:off x="2401696" y="2238090"/>
                    <a:ext cx="451267" cy="904133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200" i="1" dirty="0"/>
                  </a:p>
                </p:txBody>
              </p:sp>
            </mc:Choice>
            <mc:Fallback xmlns="">
              <p:sp>
                <p:nvSpPr>
                  <p:cNvPr id="35" name="矩形 34">
                    <a:extLst>
                      <a:ext uri="{FF2B5EF4-FFF2-40B4-BE49-F238E27FC236}">
                        <a16:creationId xmlns:a16="http://schemas.microsoft.com/office/drawing/2014/main" id="{9B801208-6757-1E44-A5A9-64E6F389FBB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1696" y="2238090"/>
                    <a:ext cx="451267" cy="90413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7D48B8E2-1754-0543-A9FD-63C2859A48D7}"/>
                </a:ext>
              </a:extLst>
            </p:cNvPr>
            <p:cNvSpPr/>
            <p:nvPr/>
          </p:nvSpPr>
          <p:spPr>
            <a:xfrm>
              <a:off x="6356985" y="3061667"/>
              <a:ext cx="451267" cy="42622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H</a:t>
              </a:r>
              <a:endParaRPr lang="zh-CN" altLang="en-US" sz="1200" i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5E14AF1A-62F7-1A48-8302-5A1B546D6968}"/>
                  </a:ext>
                </a:extLst>
              </p:cNvPr>
              <p:cNvSpPr/>
              <p:nvPr/>
            </p:nvSpPr>
            <p:spPr>
              <a:xfrm>
                <a:off x="7272320" y="3041944"/>
                <a:ext cx="3769098" cy="17487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sz="2400" dirty="0">
                    <a:solidFill>
                      <a:srgbClr val="C00000"/>
                    </a:solidFill>
                  </a:rPr>
                  <a:t>当第一个量子比特塌缩到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</m:oMath>
                </a14:m>
                <a:r>
                  <a:rPr kumimoji="1" lang="zh-CN" altLang="en-US" sz="2400" dirty="0">
                    <a:solidFill>
                      <a:srgbClr val="C00000"/>
                    </a:solidFill>
                  </a:rPr>
                  <a:t>时，量子态可以写为：</a:t>
                </a:r>
                <a:endParaRPr kumimoji="1" lang="en-US" altLang="zh-CN" sz="2400" dirty="0">
                  <a:solidFill>
                    <a:srgbClr val="C00000"/>
                  </a:solidFill>
                </a:endParaRPr>
              </a:p>
              <a:p>
                <a:r>
                  <a:rPr kumimoji="1" lang="en-US" altLang="zh-CN" sz="36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kumimoji="1" lang="en-US" altLang="zh-CN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kumimoji="1" lang="en-US" altLang="zh-CN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altLang="zh-CN" sz="3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3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sz="3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zh-CN" sz="3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3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3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kumimoji="1" lang="en-US" altLang="zh-CN" sz="3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3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sz="3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begChr m:val="|"/>
                            <m:endChr m:val=""/>
                            <m:ctrlPr>
                              <a:rPr kumimoji="1" lang="en-US" altLang="zh-CN" sz="3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zh-CN" sz="3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kumimoji="1" lang="en-US" altLang="zh-CN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5E14AF1A-62F7-1A48-8302-5A1B546D69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320" y="3041944"/>
                <a:ext cx="3769098" cy="1748748"/>
              </a:xfrm>
              <a:prstGeom prst="rect">
                <a:avLst/>
              </a:prstGeom>
              <a:blipFill>
                <a:blip r:embed="rId12"/>
                <a:stretch>
                  <a:fillRect l="-16498" t="-26277" b="-941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72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EC46F26E-4B2C-004D-BD67-F1F7A194F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谢谢大家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2EFA3E7-FFB9-9E40-9C5E-1B9F656B271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DA8C73D2-1397-4013-B88D-859DF30FAAFA}" type="slidenum">
              <a:rPr lang="zh-CN" altLang="en-US" smtClean="0"/>
              <a:pPr/>
              <a:t>47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D900599-2192-E34F-B99C-487B091C5A26}"/>
              </a:ext>
            </a:extLst>
          </p:cNvPr>
          <p:cNvSpPr txBox="1"/>
          <p:nvPr/>
        </p:nvSpPr>
        <p:spPr>
          <a:xfrm>
            <a:off x="4975339" y="4329315"/>
            <a:ext cx="2241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/>
              <a:t>汇报</a:t>
            </a:r>
            <a:r>
              <a:rPr lang="zh-CN" altLang="en-US" sz="2400"/>
              <a:t>人：张宇</a:t>
            </a:r>
            <a:endParaRPr lang="en-US" altLang="zh-CN" sz="2400" dirty="0"/>
          </a:p>
          <a:p>
            <a:pPr algn="ctr"/>
            <a:r>
              <a:rPr lang="en-US" altLang="zh-CN" sz="2400"/>
              <a:t>2021</a:t>
            </a:r>
            <a:r>
              <a:rPr lang="zh-CN" altLang="en-US" sz="2400"/>
              <a:t>年</a:t>
            </a:r>
            <a:r>
              <a:rPr lang="en-US" altLang="zh-CN" sz="2400"/>
              <a:t>3</a:t>
            </a:r>
            <a:r>
              <a:rPr lang="zh-CN" altLang="en-US" sz="2400"/>
              <a:t>月</a:t>
            </a:r>
            <a:r>
              <a:rPr lang="en-US" altLang="zh-CN" sz="2400"/>
              <a:t>16</a:t>
            </a:r>
            <a:r>
              <a:rPr lang="zh-CN" altLang="en-US" sz="2400"/>
              <a:t>日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1714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41F6139-118E-D944-9438-67E7EF92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48</a:t>
            </a:fld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0D253E-3DD0-6448-9E9A-03E985F8B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C935067-BF56-744E-91C9-F52DC4C6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附录</a:t>
            </a:r>
            <a:endParaRPr kumimoji="1"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B0BCD95-DD67-7044-9E56-2448F08EC3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" y="1370182"/>
            <a:ext cx="12191998" cy="424732"/>
          </a:xfrm>
        </p:spPr>
        <p:txBody>
          <a:bodyPr/>
          <a:lstStyle/>
          <a:p>
            <a:pPr algn="ctr"/>
            <a:r>
              <a:rPr kumimoji="1" lang="zh-CN" altLang="en-US"/>
              <a:t>单位圆复平面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44C2A1A-EC42-46A0-B1DB-AB3D63EC41C4}"/>
              </a:ext>
            </a:extLst>
          </p:cNvPr>
          <p:cNvSpPr/>
          <p:nvPr/>
        </p:nvSpPr>
        <p:spPr>
          <a:xfrm>
            <a:off x="923365" y="1940135"/>
            <a:ext cx="4186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>
                <a:solidFill>
                  <a:srgbClr val="252525"/>
                </a:solidFill>
                <a:latin typeface="Roboto"/>
              </a:rPr>
              <a:t>考虑在复杂平面上绘制的单位圆，其中圆的每个点表示形式为复数的</a:t>
            </a:r>
            <a:r>
              <a:rPr lang="en-US" altLang="zh-CN" sz="1400">
                <a:solidFill>
                  <a:srgbClr val="252525"/>
                </a:solidFill>
                <a:latin typeface="Roboto"/>
              </a:rPr>
              <a:t>z</a:t>
            </a:r>
            <a:r>
              <a:rPr lang="zh-CN" altLang="en-US" sz="1400">
                <a:solidFill>
                  <a:srgbClr val="252525"/>
                </a:solidFill>
                <a:latin typeface="Roboto"/>
              </a:rPr>
              <a:t>：</a:t>
            </a:r>
            <a:endParaRPr lang="zh-CN" altLang="en-US" sz="1400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33FF4C8F-5B60-48F0-AE9A-236D4EED2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893" y="2496645"/>
            <a:ext cx="1276190" cy="3142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A4968FD-6E20-4205-BB08-4AFC6C7FC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416" y="3006029"/>
            <a:ext cx="1457143" cy="409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82BFA93D-597B-43B3-8DCF-AEEECBA6D824}"/>
                  </a:ext>
                </a:extLst>
              </p:cNvPr>
              <p:cNvSpPr/>
              <p:nvPr/>
            </p:nvSpPr>
            <p:spPr>
              <a:xfrm>
                <a:off x="923365" y="3482134"/>
                <a:ext cx="443967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>
                    <a:solidFill>
                      <a:srgbClr val="252525"/>
                    </a:solidFill>
                    <a:latin typeface="Roboto"/>
                  </a:rPr>
                  <a:t>复数也可以表示为复指数，欧拉公式适用于任何实数</a:t>
                </a:r>
                <a14:m>
                  <m:oMath xmlns:m="http://schemas.openxmlformats.org/officeDocument/2006/math">
                    <m:r>
                      <a:rPr lang="zh-CN" altLang="en-US" sz="1400" i="1" smtClean="0">
                        <a:solidFill>
                          <a:srgbClr val="252525"/>
                        </a:solidFill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zh-CN" altLang="en-US" sz="1400"/>
              </a:p>
            </p:txBody>
          </p:sp>
        </mc:Choice>
        <mc:Fallback xmlns="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82BFA93D-597B-43B3-8DCF-AEEECBA6D8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65" y="3482134"/>
                <a:ext cx="4439677" cy="307777"/>
              </a:xfrm>
              <a:prstGeom prst="rect">
                <a:avLst/>
              </a:prstGeom>
              <a:blipFill>
                <a:blip r:embed="rId4"/>
                <a:stretch>
                  <a:fillRect l="-412" t="-3922" b="-19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图片 43">
            <a:extLst>
              <a:ext uri="{FF2B5EF4-FFF2-40B4-BE49-F238E27FC236}">
                <a16:creationId xmlns:a16="http://schemas.microsoft.com/office/drawing/2014/main" id="{42148DC5-C03A-4D14-AADD-536111B8A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1087" y="3789911"/>
            <a:ext cx="1895238" cy="390476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E75B69E1-A0EC-4AC8-92EC-C21906DAFA1F}"/>
              </a:ext>
            </a:extLst>
          </p:cNvPr>
          <p:cNvSpPr/>
          <p:nvPr/>
        </p:nvSpPr>
        <p:spPr>
          <a:xfrm>
            <a:off x="923365" y="4249666"/>
            <a:ext cx="36856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252525"/>
                </a:solidFill>
                <a:latin typeface="Roboto"/>
              </a:rPr>
              <a:t>对于任何复数</a:t>
            </a:r>
            <a:r>
              <a:rPr lang="en-US" altLang="zh-CN" sz="1400">
                <a:solidFill>
                  <a:srgbClr val="252525"/>
                </a:solidFill>
                <a:latin typeface="Roboto"/>
              </a:rPr>
              <a:t>z</a:t>
            </a:r>
            <a:r>
              <a:rPr lang="zh-CN" altLang="en-US" sz="1400">
                <a:solidFill>
                  <a:srgbClr val="252525"/>
                </a:solidFill>
                <a:latin typeface="Roboto"/>
              </a:rPr>
              <a:t>，欧拉公式均采用以下形式：</a:t>
            </a:r>
            <a:endParaRPr lang="zh-CN" altLang="en-US" sz="1400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5440B61A-8253-4734-B319-2D80B21EC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246" y="4569579"/>
            <a:ext cx="2514286" cy="447619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B4AA1047-08A8-4B25-B695-FE34E5753117}"/>
              </a:ext>
            </a:extLst>
          </p:cNvPr>
          <p:cNvSpPr/>
          <p:nvPr/>
        </p:nvSpPr>
        <p:spPr>
          <a:xfrm>
            <a:off x="923365" y="5095235"/>
            <a:ext cx="39645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252525"/>
                </a:solidFill>
                <a:latin typeface="Roboto"/>
              </a:rPr>
              <a:t>对于单位圆上的复数，</a:t>
            </a:r>
            <a:r>
              <a:rPr lang="en-US" altLang="zh-CN" sz="1400">
                <a:solidFill>
                  <a:srgbClr val="252525"/>
                </a:solidFill>
                <a:latin typeface="Roboto"/>
              </a:rPr>
              <a:t>z</a:t>
            </a:r>
            <a:r>
              <a:rPr lang="zh-CN" altLang="en-US" sz="1400">
                <a:solidFill>
                  <a:srgbClr val="252525"/>
                </a:solidFill>
                <a:latin typeface="Roboto"/>
              </a:rPr>
              <a:t>的大小始终为</a:t>
            </a:r>
            <a:r>
              <a:rPr lang="en-US" altLang="zh-CN" sz="1400">
                <a:solidFill>
                  <a:srgbClr val="252525"/>
                </a:solidFill>
                <a:latin typeface="Roboto"/>
              </a:rPr>
              <a:t>1</a:t>
            </a:r>
            <a:r>
              <a:rPr lang="zh-CN" altLang="en-US" sz="1400">
                <a:solidFill>
                  <a:srgbClr val="252525"/>
                </a:solidFill>
                <a:latin typeface="Roboto"/>
              </a:rPr>
              <a:t>，因此：</a:t>
            </a: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470311CF-1D9E-4E5C-88FE-44E0EE1D16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865" y="5403012"/>
            <a:ext cx="1819048" cy="428571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9E13327C-022F-4031-92F6-1426C5E9579F}"/>
              </a:ext>
            </a:extLst>
          </p:cNvPr>
          <p:cNvSpPr txBox="1"/>
          <p:nvPr/>
        </p:nvSpPr>
        <p:spPr>
          <a:xfrm>
            <a:off x="1299016" y="6113115"/>
            <a:ext cx="2898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hlinkClick r:id="rId8"/>
              </a:rPr>
              <a:t>Unit Circle Complex Plane</a:t>
            </a:r>
            <a:endParaRPr lang="en-US" altLang="zh-CN" b="1"/>
          </a:p>
        </p:txBody>
      </p:sp>
    </p:spTree>
    <p:extLst>
      <p:ext uri="{BB962C8B-B14F-4D97-AF65-F5344CB8AC3E}">
        <p14:creationId xmlns:p14="http://schemas.microsoft.com/office/powerpoint/2010/main" val="7786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Shor</a:t>
            </a:r>
            <a:r>
              <a:rPr lang="zh-CN" altLang="en-US"/>
              <a:t>算法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CF8E50E-4F7B-494D-A145-4DBA39F8964F}"/>
              </a:ext>
            </a:extLst>
          </p:cNvPr>
          <p:cNvSpPr txBox="1"/>
          <p:nvPr/>
        </p:nvSpPr>
        <p:spPr>
          <a:xfrm>
            <a:off x="654423" y="2071913"/>
            <a:ext cx="377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1. </a:t>
            </a:r>
            <a:r>
              <a:rPr lang="zh-CN" altLang="en-US"/>
              <a:t>将因子分解问题转化为周期问题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DDED0-F858-4660-B397-54957A6831DF}"/>
              </a:ext>
            </a:extLst>
          </p:cNvPr>
          <p:cNvSpPr txBox="1"/>
          <p:nvPr/>
        </p:nvSpPr>
        <p:spPr>
          <a:xfrm>
            <a:off x="654423" y="2441245"/>
            <a:ext cx="526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2. </a:t>
            </a:r>
            <a:r>
              <a:rPr lang="zh-CN" altLang="en-US"/>
              <a:t>使用量子傅里叶变换找到这个周期（</a:t>
            </a:r>
            <a:r>
              <a:rPr lang="zh-CN" altLang="en-US">
                <a:solidFill>
                  <a:srgbClr val="C00000"/>
                </a:solidFill>
              </a:rPr>
              <a:t>加速部分</a:t>
            </a:r>
            <a:r>
              <a:rPr lang="zh-CN" altLang="en-US"/>
              <a:t>）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2A3AB95-F890-4E63-95CB-E7ECFC0B2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19" y="2832112"/>
            <a:ext cx="4632676" cy="28449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77BCD03-6E5E-4568-B38E-76BC7EB31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58" y="5686381"/>
            <a:ext cx="4536142" cy="50316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5DAE374-6A01-4C3A-ACE6-44127105D8A2}"/>
              </a:ext>
            </a:extLst>
          </p:cNvPr>
          <p:cNvSpPr/>
          <p:nvPr/>
        </p:nvSpPr>
        <p:spPr>
          <a:xfrm>
            <a:off x="367553" y="6189549"/>
            <a:ext cx="63739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>
                <a:solidFill>
                  <a:srgbClr val="000000"/>
                </a:solidFill>
                <a:latin typeface="CIDFont+F4"/>
              </a:rPr>
              <a:t>Shor </a:t>
            </a:r>
            <a:r>
              <a:rPr lang="zh-CN" altLang="en-US" sz="1400">
                <a:solidFill>
                  <a:srgbClr val="000000"/>
                </a:solidFill>
                <a:latin typeface="CIDFont+F3"/>
              </a:rPr>
              <a:t>算法的关键之处在于利用量子傅立叶变换求解 </a:t>
            </a:r>
            <a:r>
              <a:rPr lang="en-US" altLang="zh-CN" sz="1600" i="1">
                <a:solidFill>
                  <a:srgbClr val="000000"/>
                </a:solidFill>
                <a:latin typeface="CIDFont+F8"/>
              </a:rPr>
              <a:t>f x </a:t>
            </a:r>
            <a:r>
              <a:rPr lang="zh-CN" altLang="en-US" sz="2000">
                <a:solidFill>
                  <a:srgbClr val="000000"/>
                </a:solidFill>
                <a:latin typeface="CIDFont+F9"/>
              </a:rPr>
              <a:t> </a:t>
            </a:r>
            <a:r>
              <a:rPr lang="zh-CN" altLang="en-US" sz="1400">
                <a:solidFill>
                  <a:srgbClr val="000000"/>
                </a:solidFill>
                <a:latin typeface="CIDFont+F3"/>
              </a:rPr>
              <a:t>的周期</a:t>
            </a:r>
            <a:r>
              <a:rPr lang="en-US" altLang="zh-CN" sz="1400">
                <a:solidFill>
                  <a:srgbClr val="000000"/>
                </a:solidFill>
                <a:latin typeface="CIDFont+F5"/>
              </a:rPr>
              <a:t>, </a:t>
            </a:r>
            <a:r>
              <a:rPr lang="zh-CN" altLang="en-US" sz="1400">
                <a:solidFill>
                  <a:srgbClr val="000000"/>
                </a:solidFill>
                <a:latin typeface="CIDFont+F3"/>
              </a:rPr>
              <a:t>所以只要</a:t>
            </a:r>
            <a:br>
              <a:rPr lang="zh-CN" altLang="en-US" sz="1400">
                <a:solidFill>
                  <a:srgbClr val="000000"/>
                </a:solidFill>
                <a:latin typeface="CIDFont+F3"/>
              </a:rPr>
            </a:br>
            <a:r>
              <a:rPr lang="zh-CN" altLang="en-US" sz="1400">
                <a:solidFill>
                  <a:srgbClr val="000000"/>
                </a:solidFill>
                <a:latin typeface="CIDFont+F3"/>
              </a:rPr>
              <a:t>找到该周期</a:t>
            </a:r>
            <a:r>
              <a:rPr lang="en-US" altLang="zh-CN" sz="1400">
                <a:solidFill>
                  <a:srgbClr val="000000"/>
                </a:solidFill>
                <a:latin typeface="CIDFont+F5"/>
              </a:rPr>
              <a:t>, </a:t>
            </a:r>
            <a:r>
              <a:rPr lang="zh-CN" altLang="en-US" sz="1400">
                <a:solidFill>
                  <a:srgbClr val="000000"/>
                </a:solidFill>
                <a:latin typeface="CIDFont+F3"/>
              </a:rPr>
              <a:t>就能完成分解</a:t>
            </a:r>
            <a:r>
              <a:rPr lang="zh-CN" altLang="en-US" sz="1400"/>
              <a:t>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834E53D-DB2A-41A3-AD4F-12316795C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166" y="3095396"/>
            <a:ext cx="5421271" cy="249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2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828653" y="668451"/>
            <a:ext cx="8719481" cy="701731"/>
          </a:xfrm>
        </p:spPr>
        <p:txBody>
          <a:bodyPr/>
          <a:lstStyle/>
          <a:p>
            <a:r>
              <a:rPr lang="zh-CN" altLang="en-US" dirty="0"/>
              <a:t>量子计算简介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4"/>
          </p:nvPr>
        </p:nvSpPr>
        <p:spPr>
          <a:xfrm>
            <a:off x="0" y="1370182"/>
            <a:ext cx="12191999" cy="424732"/>
          </a:xfrm>
        </p:spPr>
        <p:txBody>
          <a:bodyPr/>
          <a:lstStyle/>
          <a:p>
            <a:pPr algn="ctr"/>
            <a:r>
              <a:rPr lang="zh-CN" altLang="en-US" dirty="0"/>
              <a:t>经典计算机与量子计算机有什么区别？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02895" y="3258830"/>
            <a:ext cx="255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在</a:t>
            </a:r>
            <a:r>
              <a:rPr lang="zh-CN" altLang="en-US" sz="2400" b="1" dirty="0">
                <a:solidFill>
                  <a:srgbClr val="C00000"/>
                </a:solidFill>
              </a:rPr>
              <a:t>量子计算机</a:t>
            </a:r>
            <a:r>
              <a:rPr lang="zh-CN" altLang="en-US" sz="2400" dirty="0"/>
              <a:t>中</a:t>
            </a:r>
            <a:endParaRPr lang="en-US" altLang="zh-CN" sz="2400" dirty="0"/>
          </a:p>
          <a:p>
            <a:r>
              <a:rPr lang="zh-CN" altLang="en-US" sz="2400" dirty="0"/>
              <a:t>情况又是如何呢？</a:t>
            </a:r>
            <a:endParaRPr lang="en-US" altLang="zh-CN" sz="2400" dirty="0"/>
          </a:p>
        </p:txBody>
      </p:sp>
      <p:grpSp>
        <p:nvGrpSpPr>
          <p:cNvPr id="102" name="组合 101"/>
          <p:cNvGrpSpPr/>
          <p:nvPr/>
        </p:nvGrpSpPr>
        <p:grpSpPr>
          <a:xfrm>
            <a:off x="3255367" y="2015255"/>
            <a:ext cx="5448299" cy="3215234"/>
            <a:chOff x="1142247" y="2840303"/>
            <a:chExt cx="5934533" cy="3707958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2238375" y="3045412"/>
              <a:ext cx="129450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3532881" y="2840303"/>
              <a:ext cx="410217" cy="410217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/>
                <a:t>H</a:t>
              </a:r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/>
                <p:cNvSpPr txBox="1"/>
                <p:nvPr/>
              </p:nvSpPr>
              <p:spPr>
                <a:xfrm>
                  <a:off x="1706946" y="2860745"/>
                  <a:ext cx="5314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9" name="文本框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946" y="2860745"/>
                  <a:ext cx="531428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66250" t="-137736" r="-101250" b="-2264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文本框 39"/>
            <p:cNvSpPr txBox="1"/>
            <p:nvPr/>
          </p:nvSpPr>
          <p:spPr>
            <a:xfrm>
              <a:off x="1142247" y="284169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q1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2238375" y="3514054"/>
              <a:ext cx="129450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矩形 43"/>
            <p:cNvSpPr/>
            <p:nvPr/>
          </p:nvSpPr>
          <p:spPr>
            <a:xfrm>
              <a:off x="3532881" y="3308945"/>
              <a:ext cx="410217" cy="410217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/>
                <a:t>H</a:t>
              </a:r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45"/>
                <p:cNvSpPr txBox="1"/>
                <p:nvPr/>
              </p:nvSpPr>
              <p:spPr>
                <a:xfrm>
                  <a:off x="1706946" y="3329387"/>
                  <a:ext cx="5314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6" name="文本框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946" y="3329387"/>
                  <a:ext cx="531428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66250" t="-137736" r="-101250" b="-2264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文本框 46"/>
            <p:cNvSpPr txBox="1"/>
            <p:nvPr/>
          </p:nvSpPr>
          <p:spPr>
            <a:xfrm>
              <a:off x="1142247" y="33103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q2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2238375" y="3982696"/>
              <a:ext cx="129450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矩形 49"/>
            <p:cNvSpPr/>
            <p:nvPr/>
          </p:nvSpPr>
          <p:spPr>
            <a:xfrm>
              <a:off x="3532881" y="3777587"/>
              <a:ext cx="410217" cy="410217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/>
                <a:t>H</a:t>
              </a:r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/>
                <p:cNvSpPr txBox="1"/>
                <p:nvPr/>
              </p:nvSpPr>
              <p:spPr>
                <a:xfrm>
                  <a:off x="1706946" y="3798029"/>
                  <a:ext cx="5314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2" name="文本框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946" y="3798029"/>
                  <a:ext cx="53142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66250" t="-140385" r="-101250" b="-23269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文本框 52"/>
            <p:cNvSpPr txBox="1"/>
            <p:nvPr/>
          </p:nvSpPr>
          <p:spPr>
            <a:xfrm>
              <a:off x="1142247" y="377897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q3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2238375" y="4450273"/>
              <a:ext cx="129450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矩形 55"/>
            <p:cNvSpPr/>
            <p:nvPr/>
          </p:nvSpPr>
          <p:spPr>
            <a:xfrm>
              <a:off x="3532881" y="4245164"/>
              <a:ext cx="410217" cy="410217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/>
                <a:t>H</a:t>
              </a:r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本框 57"/>
                <p:cNvSpPr txBox="1"/>
                <p:nvPr/>
              </p:nvSpPr>
              <p:spPr>
                <a:xfrm>
                  <a:off x="1706946" y="4265606"/>
                  <a:ext cx="5314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8" name="文本框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946" y="4265606"/>
                  <a:ext cx="53142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66250" t="-137736" r="-101250" b="-2264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文本框 58"/>
            <p:cNvSpPr txBox="1"/>
            <p:nvPr/>
          </p:nvSpPr>
          <p:spPr>
            <a:xfrm>
              <a:off x="1142247" y="424655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q4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2238375" y="4938292"/>
              <a:ext cx="129450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矩形 61"/>
            <p:cNvSpPr/>
            <p:nvPr/>
          </p:nvSpPr>
          <p:spPr>
            <a:xfrm>
              <a:off x="3532881" y="4733183"/>
              <a:ext cx="410217" cy="410217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/>
                <a:t>H</a:t>
              </a:r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文本框 63"/>
                <p:cNvSpPr txBox="1"/>
                <p:nvPr/>
              </p:nvSpPr>
              <p:spPr>
                <a:xfrm>
                  <a:off x="1706946" y="4753625"/>
                  <a:ext cx="5314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4" name="文本框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946" y="4753625"/>
                  <a:ext cx="531428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66250" t="-140385" r="-101250" b="-23269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文本框 64"/>
            <p:cNvSpPr txBox="1"/>
            <p:nvPr/>
          </p:nvSpPr>
          <p:spPr>
            <a:xfrm>
              <a:off x="1142247" y="473457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q5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7" name="直接连接符 66"/>
            <p:cNvCxnSpPr/>
            <p:nvPr/>
          </p:nvCxnSpPr>
          <p:spPr>
            <a:xfrm>
              <a:off x="2238375" y="5406934"/>
              <a:ext cx="129450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矩形 67"/>
            <p:cNvSpPr/>
            <p:nvPr/>
          </p:nvSpPr>
          <p:spPr>
            <a:xfrm>
              <a:off x="3532881" y="5201825"/>
              <a:ext cx="410217" cy="410217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/>
                <a:t>H</a:t>
              </a:r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文本框 69"/>
                <p:cNvSpPr txBox="1"/>
                <p:nvPr/>
              </p:nvSpPr>
              <p:spPr>
                <a:xfrm>
                  <a:off x="1706946" y="5222267"/>
                  <a:ext cx="5314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0" name="文本框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946" y="5222267"/>
                  <a:ext cx="531428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66250" t="-137736" r="-101250" b="-2264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文本框 70"/>
            <p:cNvSpPr txBox="1"/>
            <p:nvPr/>
          </p:nvSpPr>
          <p:spPr>
            <a:xfrm>
              <a:off x="1142247" y="520321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q6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3" name="直接连接符 72"/>
            <p:cNvCxnSpPr/>
            <p:nvPr/>
          </p:nvCxnSpPr>
          <p:spPr>
            <a:xfrm>
              <a:off x="2238375" y="5875576"/>
              <a:ext cx="129450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矩形 73"/>
            <p:cNvSpPr/>
            <p:nvPr/>
          </p:nvSpPr>
          <p:spPr>
            <a:xfrm>
              <a:off x="3532881" y="5670467"/>
              <a:ext cx="410217" cy="410217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/>
                <a:t>H</a:t>
              </a:r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文本框 75"/>
                <p:cNvSpPr txBox="1"/>
                <p:nvPr/>
              </p:nvSpPr>
              <p:spPr>
                <a:xfrm>
                  <a:off x="1706946" y="5690909"/>
                  <a:ext cx="5314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6" name="文本框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946" y="5690909"/>
                  <a:ext cx="531428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66250" t="-137736" r="-101250" b="-2264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7" name="文本框 76"/>
            <p:cNvSpPr txBox="1"/>
            <p:nvPr/>
          </p:nvSpPr>
          <p:spPr>
            <a:xfrm>
              <a:off x="1142247" y="567185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q7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9" name="直接连接符 78"/>
            <p:cNvCxnSpPr/>
            <p:nvPr/>
          </p:nvCxnSpPr>
          <p:spPr>
            <a:xfrm>
              <a:off x="2238375" y="6343153"/>
              <a:ext cx="129450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0" name="矩形 79"/>
            <p:cNvSpPr/>
            <p:nvPr/>
          </p:nvSpPr>
          <p:spPr>
            <a:xfrm>
              <a:off x="3532881" y="6138044"/>
              <a:ext cx="410217" cy="410217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/>
                <a:t>H</a:t>
              </a:r>
              <a:endParaRPr lang="zh-CN" altLang="en-US" dirty="0"/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3943097" y="3047393"/>
              <a:ext cx="15649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943097" y="3516035"/>
              <a:ext cx="15649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3943097" y="3984677"/>
              <a:ext cx="15649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3943097" y="4452254"/>
              <a:ext cx="15649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3943097" y="4940273"/>
              <a:ext cx="15649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3943097" y="5408915"/>
              <a:ext cx="15649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3943097" y="5877557"/>
              <a:ext cx="15649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3943097" y="6345134"/>
              <a:ext cx="15649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文本框 81"/>
                <p:cNvSpPr txBox="1"/>
                <p:nvPr/>
              </p:nvSpPr>
              <p:spPr>
                <a:xfrm>
                  <a:off x="1706946" y="6158486"/>
                  <a:ext cx="5314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2" name="文本框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946" y="6158486"/>
                  <a:ext cx="531428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66250" t="-140385" r="-101250" b="-23269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文本框 82"/>
            <p:cNvSpPr txBox="1"/>
            <p:nvPr/>
          </p:nvSpPr>
          <p:spPr>
            <a:xfrm>
              <a:off x="1142247" y="61394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q8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文本框 92"/>
                <p:cNvSpPr txBox="1"/>
                <p:nvPr/>
              </p:nvSpPr>
              <p:spPr>
                <a:xfrm>
                  <a:off x="5508017" y="2843441"/>
                  <a:ext cx="1568763" cy="4019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altLang="zh-CN" dirty="0"/>
                                  <m:t>+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zh-CN" alt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3" name="文本框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8017" y="2843441"/>
                  <a:ext cx="1568763" cy="401970"/>
                </a:xfrm>
                <a:prstGeom prst="rect">
                  <a:avLst/>
                </a:prstGeom>
                <a:blipFill>
                  <a:blip r:embed="rId10"/>
                  <a:stretch>
                    <a:fillRect l="-16949" t="-117544" r="-28390" b="-2140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文本框 94"/>
                <p:cNvSpPr txBox="1"/>
                <p:nvPr/>
              </p:nvSpPr>
              <p:spPr>
                <a:xfrm>
                  <a:off x="5508017" y="3311630"/>
                  <a:ext cx="1568763" cy="4019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altLang="zh-CN" dirty="0"/>
                                  <m:t>+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zh-CN" alt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5" name="文本框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8017" y="3311630"/>
                  <a:ext cx="1568763" cy="401970"/>
                </a:xfrm>
                <a:prstGeom prst="rect">
                  <a:avLst/>
                </a:prstGeom>
                <a:blipFill>
                  <a:blip r:embed="rId11"/>
                  <a:stretch>
                    <a:fillRect l="-16949" t="-117544" r="-28390" b="-2140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文本框 95"/>
                <p:cNvSpPr txBox="1"/>
                <p:nvPr/>
              </p:nvSpPr>
              <p:spPr>
                <a:xfrm>
                  <a:off x="5508016" y="3768392"/>
                  <a:ext cx="1568763" cy="4019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altLang="zh-CN" dirty="0"/>
                                  <m:t>+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zh-CN" alt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6" name="文本框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8016" y="3768392"/>
                  <a:ext cx="1568763" cy="401970"/>
                </a:xfrm>
                <a:prstGeom prst="rect">
                  <a:avLst/>
                </a:prstGeom>
                <a:blipFill>
                  <a:blip r:embed="rId12"/>
                  <a:stretch>
                    <a:fillRect l="-16949" t="-117544" r="-28390" b="-2140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本框 96"/>
                <p:cNvSpPr txBox="1"/>
                <p:nvPr/>
              </p:nvSpPr>
              <p:spPr>
                <a:xfrm>
                  <a:off x="5508015" y="4243352"/>
                  <a:ext cx="1568763" cy="4019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altLang="zh-CN" dirty="0"/>
                                  <m:t>+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zh-CN" alt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7" name="文本框 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8015" y="4243352"/>
                  <a:ext cx="1568763" cy="401970"/>
                </a:xfrm>
                <a:prstGeom prst="rect">
                  <a:avLst/>
                </a:prstGeom>
                <a:blipFill>
                  <a:blip r:embed="rId13"/>
                  <a:stretch>
                    <a:fillRect l="-16949" t="-117544" r="-28390" b="-2140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文本框 97"/>
                <p:cNvSpPr txBox="1"/>
                <p:nvPr/>
              </p:nvSpPr>
              <p:spPr>
                <a:xfrm>
                  <a:off x="5501349" y="4740644"/>
                  <a:ext cx="1568763" cy="4019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altLang="zh-CN" dirty="0"/>
                                  <m:t>+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zh-CN" alt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8" name="文本框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1349" y="4740644"/>
                  <a:ext cx="1568763" cy="401970"/>
                </a:xfrm>
                <a:prstGeom prst="rect">
                  <a:avLst/>
                </a:prstGeom>
                <a:blipFill>
                  <a:blip r:embed="rId14"/>
                  <a:stretch>
                    <a:fillRect l="-16949" t="-117544" r="-28390" b="-2140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本框 98"/>
                <p:cNvSpPr txBox="1"/>
                <p:nvPr/>
              </p:nvSpPr>
              <p:spPr>
                <a:xfrm>
                  <a:off x="5501349" y="5208833"/>
                  <a:ext cx="1568763" cy="4019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altLang="zh-CN" dirty="0"/>
                                  <m:t>+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zh-CN" alt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9" name="文本框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1349" y="5208833"/>
                  <a:ext cx="1568763" cy="401970"/>
                </a:xfrm>
                <a:prstGeom prst="rect">
                  <a:avLst/>
                </a:prstGeom>
                <a:blipFill>
                  <a:blip r:embed="rId15"/>
                  <a:stretch>
                    <a:fillRect l="-16949" t="-115517" r="-28390" b="-20862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文本框 99"/>
                <p:cNvSpPr txBox="1"/>
                <p:nvPr/>
              </p:nvSpPr>
              <p:spPr>
                <a:xfrm>
                  <a:off x="5501348" y="5665595"/>
                  <a:ext cx="1568763" cy="4019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altLang="zh-CN" dirty="0"/>
                                  <m:t>+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zh-CN" alt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0" name="文本框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1348" y="5665595"/>
                  <a:ext cx="1568763" cy="401970"/>
                </a:xfrm>
                <a:prstGeom prst="rect">
                  <a:avLst/>
                </a:prstGeom>
                <a:blipFill>
                  <a:blip r:embed="rId16"/>
                  <a:stretch>
                    <a:fillRect l="-16949" t="-115517" r="-28390" b="-20862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本框 100"/>
                <p:cNvSpPr txBox="1"/>
                <p:nvPr/>
              </p:nvSpPr>
              <p:spPr>
                <a:xfrm>
                  <a:off x="5501347" y="6131030"/>
                  <a:ext cx="1568763" cy="4019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altLang="zh-CN" dirty="0"/>
                                  <m:t>+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zh-CN" alt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1" name="文本框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1347" y="6131030"/>
                  <a:ext cx="1568763" cy="401970"/>
                </a:xfrm>
                <a:prstGeom prst="rect">
                  <a:avLst/>
                </a:prstGeom>
                <a:blipFill>
                  <a:blip r:embed="rId17"/>
                  <a:stretch>
                    <a:fillRect l="-16949" t="-117544" r="-28390" b="-2140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文本框 103"/>
              <p:cNvSpPr txBox="1"/>
              <p:nvPr/>
            </p:nvSpPr>
            <p:spPr>
              <a:xfrm>
                <a:off x="2626716" y="5556132"/>
                <a:ext cx="6938566" cy="10644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r>
                            <a:rPr lang="en-US" altLang="zh-CN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CN" sz="2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ctrlPr>
                            <a:rPr lang="en-US" altLang="zh-CN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CN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⨂⋯⨂</m:t>
                      </m:r>
                      <m:d>
                        <m:dPr>
                          <m:ctrlPr>
                            <a:rPr lang="en-US" altLang="zh-CN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255</m:t>
                          </m:r>
                        </m:sup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4" name="文本框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716" y="5556132"/>
                <a:ext cx="6938566" cy="106445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右大括号 104"/>
          <p:cNvSpPr/>
          <p:nvPr/>
        </p:nvSpPr>
        <p:spPr>
          <a:xfrm>
            <a:off x="9070620" y="2032982"/>
            <a:ext cx="123825" cy="3197507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矩形 105"/>
              <p:cNvSpPr/>
              <p:nvPr/>
            </p:nvSpPr>
            <p:spPr>
              <a:xfrm>
                <a:off x="9448800" y="2946395"/>
                <a:ext cx="1243867" cy="13101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255</m:t>
                          </m:r>
                        </m:sup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06" name="矩形 1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2946395"/>
                <a:ext cx="1243867" cy="131016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401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 animBg="1"/>
      <p:bldP spid="10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Shor</a:t>
            </a:r>
            <a:r>
              <a:rPr lang="zh-CN" altLang="en-US"/>
              <a:t>算法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lang="en-US" altLang="zh-CN"/>
              <a:t>RSA</a:t>
            </a:r>
            <a:r>
              <a:rPr lang="zh-CN" altLang="en-US"/>
              <a:t>密钥体系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8D82A2C-3D42-431A-88E6-41A39E9B9A1E}"/>
              </a:ext>
            </a:extLst>
          </p:cNvPr>
          <p:cNvSpPr txBox="1"/>
          <p:nvPr/>
        </p:nvSpPr>
        <p:spPr>
          <a:xfrm>
            <a:off x="543977" y="4589478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RSA</a:t>
            </a:r>
            <a:r>
              <a:rPr lang="zh-CN" altLang="en-US"/>
              <a:t>核心思想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9C68467-7DE6-4120-9C6C-CD81218F0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632" y="5110759"/>
            <a:ext cx="3729070" cy="3944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D68F1EB-A8B3-43AE-A9AB-A78FAFC44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632" y="5912754"/>
            <a:ext cx="3729071" cy="325841"/>
          </a:xfrm>
          <a:prstGeom prst="rect">
            <a:avLst/>
          </a:prstGeom>
        </p:spPr>
      </p:pic>
      <p:sp>
        <p:nvSpPr>
          <p:cNvPr id="13" name="箭头: 下 12">
            <a:extLst>
              <a:ext uri="{FF2B5EF4-FFF2-40B4-BE49-F238E27FC236}">
                <a16:creationId xmlns:a16="http://schemas.microsoft.com/office/drawing/2014/main" id="{F275EE55-ED76-439E-B297-A9319DC27EAA}"/>
              </a:ext>
            </a:extLst>
          </p:cNvPr>
          <p:cNvSpPr/>
          <p:nvPr/>
        </p:nvSpPr>
        <p:spPr>
          <a:xfrm>
            <a:off x="3331049" y="5544650"/>
            <a:ext cx="448236" cy="3250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2" name="Picture 4" descr="RSA Encryption | Brilliant Math &amp; Science Wiki">
            <a:extLst>
              <a:ext uri="{FF2B5EF4-FFF2-40B4-BE49-F238E27FC236}">
                <a16:creationId xmlns:a16="http://schemas.microsoft.com/office/drawing/2014/main" id="{AA08AC3D-49CA-40D8-9B3D-6F570A514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549" y="1946863"/>
            <a:ext cx="4766825" cy="249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4AB009A-C192-48E8-B415-C5AC0E29C07C}"/>
              </a:ext>
            </a:extLst>
          </p:cNvPr>
          <p:cNvSpPr txBox="1"/>
          <p:nvPr/>
        </p:nvSpPr>
        <p:spPr>
          <a:xfrm>
            <a:off x="6127627" y="1946863"/>
            <a:ext cx="5392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假设</a:t>
            </a:r>
            <a:r>
              <a:rPr lang="en-US" altLang="zh-CN" sz="1400"/>
              <a:t>Alice</a:t>
            </a:r>
            <a:r>
              <a:rPr lang="zh-CN" altLang="en-US" sz="1400"/>
              <a:t>想要通过一个不可靠的媒体接收</a:t>
            </a:r>
            <a:r>
              <a:rPr lang="en-US" altLang="zh-CN" sz="1400"/>
              <a:t>Bob</a:t>
            </a:r>
            <a:r>
              <a:rPr lang="zh-CN" altLang="en-US" sz="1400"/>
              <a:t>的一条私人信息。她可以用以下的方式来产生一个公钥和一个私钥：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3FD587A-BE15-4DA7-8FF5-716A1561749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4948" y="2496645"/>
            <a:ext cx="6007052" cy="831484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43562E44-40F1-4C5E-B12D-714A1CFAF6BE}"/>
              </a:ext>
            </a:extLst>
          </p:cNvPr>
          <p:cNvSpPr txBox="1"/>
          <p:nvPr/>
        </p:nvSpPr>
        <p:spPr>
          <a:xfrm>
            <a:off x="6127626" y="3429000"/>
            <a:ext cx="5392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(N,e)</a:t>
            </a:r>
            <a:r>
              <a:rPr lang="zh-CN" altLang="en-US" sz="1400"/>
              <a:t>是公钥，</a:t>
            </a:r>
            <a:r>
              <a:rPr lang="en-US" altLang="zh-CN" sz="1400"/>
              <a:t>(N,d)</a:t>
            </a:r>
            <a:r>
              <a:rPr lang="zh-CN" altLang="en-US" sz="1400"/>
              <a:t>是私钥。</a:t>
            </a:r>
            <a:r>
              <a:rPr lang="en-US" altLang="zh-CN" sz="1400"/>
              <a:t>Alice</a:t>
            </a:r>
            <a:r>
              <a:rPr lang="zh-CN" altLang="en-US" sz="1400"/>
              <a:t>将她的公钥</a:t>
            </a:r>
            <a:r>
              <a:rPr lang="en-US" altLang="zh-CN" sz="1400"/>
              <a:t> (N,e)</a:t>
            </a:r>
            <a:r>
              <a:rPr lang="zh-CN" altLang="en-US" sz="1400"/>
              <a:t>传给</a:t>
            </a:r>
            <a:r>
              <a:rPr lang="en-US" altLang="zh-CN" sz="1400"/>
              <a:t>Bob</a:t>
            </a:r>
            <a:r>
              <a:rPr lang="zh-CN" altLang="en-US" sz="1400"/>
              <a:t>，而将她的私钥</a:t>
            </a:r>
            <a:r>
              <a:rPr lang="en-US" altLang="zh-CN" sz="1400"/>
              <a:t>(N,d)</a:t>
            </a:r>
            <a:r>
              <a:rPr lang="zh-CN" altLang="en-US" sz="1400"/>
              <a:t>藏起来。</a:t>
            </a:r>
          </a:p>
        </p:txBody>
      </p:sp>
    </p:spTree>
    <p:extLst>
      <p:ext uri="{BB962C8B-B14F-4D97-AF65-F5344CB8AC3E}">
        <p14:creationId xmlns:p14="http://schemas.microsoft.com/office/powerpoint/2010/main" val="24081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828653" y="668451"/>
            <a:ext cx="8719481" cy="701731"/>
          </a:xfrm>
        </p:spPr>
        <p:txBody>
          <a:bodyPr/>
          <a:lstStyle/>
          <a:p>
            <a:r>
              <a:rPr lang="zh-CN" altLang="en-US" dirty="0"/>
              <a:t>量子计算简介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4"/>
          </p:nvPr>
        </p:nvSpPr>
        <p:spPr>
          <a:xfrm>
            <a:off x="0" y="1370182"/>
            <a:ext cx="12191999" cy="424732"/>
          </a:xfrm>
        </p:spPr>
        <p:txBody>
          <a:bodyPr/>
          <a:lstStyle/>
          <a:p>
            <a:pPr algn="ctr"/>
            <a:r>
              <a:rPr lang="zh-CN" altLang="en-US" dirty="0"/>
              <a:t>经典计算机与量子计算机有什么区别？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1093250" y="2071913"/>
            <a:ext cx="10143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再来看看经典计算机和量子计算机中</a:t>
            </a:r>
            <a:r>
              <a:rPr lang="zh-CN" altLang="en-US" sz="2400" b="1" dirty="0">
                <a:solidFill>
                  <a:srgbClr val="C00000"/>
                </a:solidFill>
              </a:rPr>
              <a:t>异或门电路</a:t>
            </a:r>
            <a:r>
              <a:rPr lang="zh-CN" altLang="en-US" sz="2400" dirty="0"/>
              <a:t>的区别：</a:t>
            </a:r>
            <a:endParaRPr lang="en-US" altLang="zh-CN" sz="2400" dirty="0"/>
          </a:p>
        </p:txBody>
      </p:sp>
      <p:pic>
        <p:nvPicPr>
          <p:cNvPr id="1030" name="Picture 6" descr="Image result for CNO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84"/>
          <a:stretch/>
        </p:blipFill>
        <p:spPr bwMode="auto">
          <a:xfrm>
            <a:off x="6381749" y="2810577"/>
            <a:ext cx="2722529" cy="393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Image result for CNO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9"/>
          <a:stretch/>
        </p:blipFill>
        <p:spPr bwMode="auto">
          <a:xfrm>
            <a:off x="573323" y="2743199"/>
            <a:ext cx="2202603" cy="393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876752" y="3152775"/>
            <a:ext cx="30858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C00000"/>
                </a:solidFill>
              </a:rPr>
              <a:t>经典电子电路，采用宏观电流作为信息载体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C00000"/>
                </a:solidFill>
              </a:rPr>
              <a:t>使用高低电平进行输入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C00000"/>
                </a:solidFill>
              </a:rPr>
              <a:t>2</a:t>
            </a:r>
            <a:r>
              <a:rPr lang="zh-CN" altLang="en-US" sz="2000" dirty="0">
                <a:solidFill>
                  <a:srgbClr val="C00000"/>
                </a:solidFill>
              </a:rPr>
              <a:t>比特信息产生</a:t>
            </a:r>
            <a:r>
              <a:rPr lang="en-US" altLang="zh-CN" sz="2000" dirty="0">
                <a:solidFill>
                  <a:srgbClr val="C00000"/>
                </a:solidFill>
              </a:rPr>
              <a:t>1</a:t>
            </a:r>
            <a:r>
              <a:rPr lang="zh-CN" altLang="en-US" sz="2000" dirty="0">
                <a:solidFill>
                  <a:srgbClr val="C00000"/>
                </a:solidFill>
              </a:rPr>
              <a:t>比特信息，信息熵减少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C00000"/>
                </a:solidFill>
              </a:rPr>
              <a:t>信息通过能量携带，而损失的信息变为热能差生热量，即系统发生不可逆的变换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8896553" y="3082065"/>
            <a:ext cx="28690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C00000"/>
                </a:solidFill>
              </a:rPr>
              <a:t>量子电路采用微观粒子作为信息载体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C00000"/>
                </a:solidFill>
              </a:rPr>
              <a:t>使用量子态进行输入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C00000"/>
                </a:solidFill>
              </a:rPr>
              <a:t>门操作采用酉变换，不会产生不可逆的变换，整个酉变换过程中，信息熵不变，系统冗余度不变。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6188393" y="2895600"/>
            <a:ext cx="0" cy="35972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3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828653" y="668451"/>
            <a:ext cx="8719481" cy="701731"/>
          </a:xfrm>
        </p:spPr>
        <p:txBody>
          <a:bodyPr/>
          <a:lstStyle/>
          <a:p>
            <a:r>
              <a:rPr lang="zh-CN" altLang="en-US" dirty="0"/>
              <a:t>量子计算简介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4"/>
          </p:nvPr>
        </p:nvSpPr>
        <p:spPr>
          <a:xfrm>
            <a:off x="0" y="1370182"/>
            <a:ext cx="12191999" cy="424732"/>
          </a:xfrm>
        </p:spPr>
        <p:txBody>
          <a:bodyPr/>
          <a:lstStyle/>
          <a:p>
            <a:pPr algn="ctr"/>
            <a:r>
              <a:rPr lang="zh-CN" altLang="en-US" dirty="0"/>
              <a:t>经典计算机与量子计算机有什么区别？</a:t>
            </a:r>
          </a:p>
        </p:txBody>
      </p:sp>
      <p:sp>
        <p:nvSpPr>
          <p:cNvPr id="6" name="十字形 5"/>
          <p:cNvSpPr/>
          <p:nvPr/>
        </p:nvSpPr>
        <p:spPr>
          <a:xfrm>
            <a:off x="3710158" y="3519486"/>
            <a:ext cx="1247775" cy="1247775"/>
          </a:xfrm>
          <a:prstGeom prst="plus">
            <a:avLst>
              <a:gd name="adj" fmla="val 37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>
            <a:off x="7851722" y="3333749"/>
            <a:ext cx="819150" cy="1619250"/>
          </a:xfrm>
          <a:prstGeom prst="rightArrow">
            <a:avLst>
              <a:gd name="adj1" fmla="val 4776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16594"/>
          <a:stretch/>
        </p:blipFill>
        <p:spPr>
          <a:xfrm>
            <a:off x="490558" y="2205702"/>
            <a:ext cx="2676190" cy="387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344" y="2228562"/>
            <a:ext cx="1632881" cy="391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1239389" y="6139156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</a:rPr>
              <a:t>Qubits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37970" y="6139156"/>
            <a:ext cx="2504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</a:rPr>
              <a:t>Unitary gates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61297" y="6139155"/>
            <a:ext cx="3828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</a:rPr>
              <a:t>Quantum Parallelism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5616DA8-6826-405E-9047-1DCD4F740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084" y="1986824"/>
            <a:ext cx="2339766" cy="415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量子计算机实现有需多困难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lang="zh-CN" altLang="en-US" dirty="0"/>
              <a:t>所以需要仿真技术来研究量子算法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290661" y="2618588"/>
            <a:ext cx="1949383" cy="3272258"/>
            <a:chOff x="290661" y="2618588"/>
            <a:chExt cx="1949383" cy="3272258"/>
          </a:xfrm>
        </p:grpSpPr>
        <p:pic>
          <p:nvPicPr>
            <p:cNvPr id="4098" name="Picture 2" descr="NMR-Spektromet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661" y="3304930"/>
              <a:ext cx="1949383" cy="25859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本框 6"/>
            <p:cNvSpPr txBox="1"/>
            <p:nvPr/>
          </p:nvSpPr>
          <p:spPr>
            <a:xfrm>
              <a:off x="700176" y="2618588"/>
              <a:ext cx="10150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/>
                <a:t>NMR</a:t>
              </a:r>
              <a:endParaRPr lang="zh-CN" altLang="en-US" sz="2800" b="1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244425" y="2350823"/>
            <a:ext cx="1833127" cy="3540023"/>
            <a:chOff x="2786522" y="2350823"/>
            <a:chExt cx="1833127" cy="354002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6522" y="3304930"/>
              <a:ext cx="1833127" cy="25859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文本框 9"/>
            <p:cNvSpPr txBox="1"/>
            <p:nvPr/>
          </p:nvSpPr>
          <p:spPr>
            <a:xfrm>
              <a:off x="2951918" y="2350823"/>
              <a:ext cx="150233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/>
                <a:t>Super</a:t>
              </a:r>
            </a:p>
            <a:p>
              <a:pPr algn="ctr"/>
              <a:r>
                <a:rPr lang="en-US" altLang="zh-CN" sz="2800" b="1" dirty="0"/>
                <a:t>conduct</a:t>
              </a:r>
              <a:endParaRPr lang="zh-CN" altLang="en-US" sz="2800" b="1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078731" y="2618588"/>
            <a:ext cx="1603923" cy="3272258"/>
            <a:chOff x="5234628" y="2618588"/>
            <a:chExt cx="1603923" cy="327225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4628" y="3304930"/>
              <a:ext cx="1603923" cy="25859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文本框 11"/>
            <p:cNvSpPr txBox="1"/>
            <p:nvPr/>
          </p:nvSpPr>
          <p:spPr>
            <a:xfrm>
              <a:off x="5337824" y="2618588"/>
              <a:ext cx="12137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/>
                <a:t>Optics</a:t>
              </a:r>
              <a:endParaRPr lang="zh-CN" altLang="en-US" sz="2800" b="1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682654" y="2618588"/>
            <a:ext cx="1749165" cy="3272258"/>
            <a:chOff x="7308229" y="2618588"/>
            <a:chExt cx="1749165" cy="327225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8229" y="3304930"/>
              <a:ext cx="1749165" cy="25859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7353081" y="2618588"/>
              <a:ext cx="17043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/>
                <a:t>Ion Traps</a:t>
              </a:r>
              <a:endParaRPr lang="zh-CN" altLang="en-US" sz="2800" b="1" dirty="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87933" y="2259623"/>
            <a:ext cx="3987959" cy="4233252"/>
            <a:chOff x="7787933" y="2259623"/>
            <a:chExt cx="3987959" cy="4233252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7787933" y="2259623"/>
              <a:ext cx="0" cy="42332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4" name="组合 23"/>
            <p:cNvGrpSpPr/>
            <p:nvPr/>
          </p:nvGrpSpPr>
          <p:grpSpPr>
            <a:xfrm>
              <a:off x="8275638" y="2350823"/>
              <a:ext cx="3500254" cy="1664565"/>
              <a:chOff x="8275638" y="2350823"/>
              <a:chExt cx="3500254" cy="1664565"/>
            </a:xfrm>
          </p:grpSpPr>
          <p:pic>
            <p:nvPicPr>
              <p:cNvPr id="4104" name="Picture 8" descr="https://ss3.bdstatic.com/70cFv8Sh_Q1YnxGkpoWK1HF6hhy/it/u=3952490374,2661992589&amp;fm=26&amp;gp=0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52" t="15902" r="25131" b="15102"/>
              <a:stretch/>
            </p:blipFill>
            <p:spPr bwMode="auto">
              <a:xfrm>
                <a:off x="8275638" y="2618588"/>
                <a:ext cx="1122382" cy="11411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6" name="Picture 10" descr="Image result for qsharp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11327" y="2350823"/>
                <a:ext cx="1664565" cy="1664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文本框 22"/>
              <p:cNvSpPr txBox="1"/>
              <p:nvPr/>
            </p:nvSpPr>
            <p:spPr>
              <a:xfrm>
                <a:off x="9605109" y="2874146"/>
                <a:ext cx="4507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dirty="0"/>
                  <a:t>X</a:t>
                </a:r>
                <a:endParaRPr lang="zh-CN" altLang="en-US" sz="3600" dirty="0"/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81373" y="4827362"/>
              <a:ext cx="2485316" cy="1063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2239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C73D2-1397-4013-B88D-859DF30FAAFA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现在算算最简单的：</a:t>
            </a:r>
            <a:r>
              <a:rPr lang="en-US" altLang="zh-CN" dirty="0"/>
              <a:t>1+1=2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01+01=10</a:t>
            </a:r>
            <a:endParaRPr lang="zh-CN" altLang="en-US" dirty="0"/>
          </a:p>
        </p:txBody>
      </p:sp>
      <p:grpSp>
        <p:nvGrpSpPr>
          <p:cNvPr id="71" name="组合 70"/>
          <p:cNvGrpSpPr/>
          <p:nvPr/>
        </p:nvGrpSpPr>
        <p:grpSpPr>
          <a:xfrm>
            <a:off x="3026324" y="2117836"/>
            <a:ext cx="5838409" cy="2810169"/>
            <a:chOff x="2762555" y="2314078"/>
            <a:chExt cx="5838409" cy="2810169"/>
          </a:xfrm>
        </p:grpSpPr>
        <p:cxnSp>
          <p:nvCxnSpPr>
            <p:cNvPr id="7" name="直接连接符 6"/>
            <p:cNvCxnSpPr/>
            <p:nvPr/>
          </p:nvCxnSpPr>
          <p:spPr>
            <a:xfrm flipV="1">
              <a:off x="4039699" y="2546222"/>
              <a:ext cx="4235939" cy="42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V="1">
              <a:off x="4039699" y="3196777"/>
              <a:ext cx="4238022" cy="425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4039699" y="4143138"/>
              <a:ext cx="423593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0" name="组合 49"/>
            <p:cNvGrpSpPr/>
            <p:nvPr/>
          </p:nvGrpSpPr>
          <p:grpSpPr>
            <a:xfrm>
              <a:off x="4618668" y="3126834"/>
              <a:ext cx="321403" cy="1178822"/>
              <a:chOff x="4179682" y="2992381"/>
              <a:chExt cx="321403" cy="1178822"/>
            </a:xfrm>
          </p:grpSpPr>
          <p:cxnSp>
            <p:nvCxnSpPr>
              <p:cNvPr id="11" name="直接连接符 10"/>
              <p:cNvCxnSpPr>
                <a:endCxn id="38" idx="0"/>
              </p:cNvCxnSpPr>
              <p:nvPr/>
            </p:nvCxnSpPr>
            <p:spPr>
              <a:xfrm>
                <a:off x="4340383" y="3068400"/>
                <a:ext cx="0" cy="781402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椭圆 11"/>
              <p:cNvSpPr/>
              <p:nvPr/>
            </p:nvSpPr>
            <p:spPr>
              <a:xfrm>
                <a:off x="4264366" y="2992381"/>
                <a:ext cx="152036" cy="15203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4179682" y="3849800"/>
                <a:ext cx="321403" cy="321403"/>
                <a:chOff x="3348485" y="3451161"/>
                <a:chExt cx="268228" cy="268228"/>
              </a:xfrm>
            </p:grpSpPr>
            <p:sp>
              <p:nvSpPr>
                <p:cNvPr id="38" name="椭圆 37"/>
                <p:cNvSpPr/>
                <p:nvPr/>
              </p:nvSpPr>
              <p:spPr>
                <a:xfrm>
                  <a:off x="3348485" y="3451161"/>
                  <a:ext cx="268228" cy="268228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9" name="直接连接符 38"/>
                <p:cNvCxnSpPr>
                  <a:stCxn id="38" idx="2"/>
                  <a:endCxn id="38" idx="6"/>
                </p:cNvCxnSpPr>
                <p:nvPr/>
              </p:nvCxnSpPr>
              <p:spPr>
                <a:xfrm>
                  <a:off x="3348485" y="3585275"/>
                  <a:ext cx="26822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>
                  <a:stCxn id="38" idx="0"/>
                  <a:endCxn id="38" idx="4"/>
                </p:cNvCxnSpPr>
                <p:nvPr/>
              </p:nvCxnSpPr>
              <p:spPr>
                <a:xfrm>
                  <a:off x="3482599" y="3451161"/>
                  <a:ext cx="0" cy="26822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组合 14"/>
            <p:cNvGrpSpPr/>
            <p:nvPr/>
          </p:nvGrpSpPr>
          <p:grpSpPr>
            <a:xfrm>
              <a:off x="5312486" y="2468894"/>
              <a:ext cx="321403" cy="1836763"/>
              <a:chOff x="3859301" y="3129792"/>
              <a:chExt cx="268228" cy="1532879"/>
            </a:xfrm>
          </p:grpSpPr>
          <p:cxnSp>
            <p:nvCxnSpPr>
              <p:cNvPr id="29" name="直接连接符 28"/>
              <p:cNvCxnSpPr>
                <a:endCxn id="32" idx="0"/>
              </p:cNvCxnSpPr>
              <p:nvPr/>
            </p:nvCxnSpPr>
            <p:spPr>
              <a:xfrm>
                <a:off x="3993415" y="3193234"/>
                <a:ext cx="0" cy="1201208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椭圆 29"/>
              <p:cNvSpPr/>
              <p:nvPr/>
            </p:nvSpPr>
            <p:spPr>
              <a:xfrm>
                <a:off x="3929974" y="3129792"/>
                <a:ext cx="126882" cy="12688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1" name="组合 30"/>
              <p:cNvGrpSpPr/>
              <p:nvPr/>
            </p:nvGrpSpPr>
            <p:grpSpPr>
              <a:xfrm>
                <a:off x="3859301" y="4394442"/>
                <a:ext cx="268228" cy="268229"/>
                <a:chOff x="3706901" y="4242042"/>
                <a:chExt cx="268228" cy="268229"/>
              </a:xfrm>
            </p:grpSpPr>
            <p:sp>
              <p:nvSpPr>
                <p:cNvPr id="32" name="椭圆 31"/>
                <p:cNvSpPr/>
                <p:nvPr/>
              </p:nvSpPr>
              <p:spPr>
                <a:xfrm>
                  <a:off x="3706901" y="4242042"/>
                  <a:ext cx="268228" cy="268228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3" name="直接连接符 32"/>
                <p:cNvCxnSpPr>
                  <a:stCxn id="32" idx="2"/>
                  <a:endCxn id="32" idx="6"/>
                </p:cNvCxnSpPr>
                <p:nvPr/>
              </p:nvCxnSpPr>
              <p:spPr>
                <a:xfrm>
                  <a:off x="3706901" y="4376156"/>
                  <a:ext cx="26822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>
                  <a:stCxn id="32" idx="0"/>
                  <a:endCxn id="32" idx="4"/>
                </p:cNvCxnSpPr>
                <p:nvPr/>
              </p:nvCxnSpPr>
              <p:spPr>
                <a:xfrm>
                  <a:off x="3841015" y="4242043"/>
                  <a:ext cx="0" cy="26822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矩形 41"/>
                <p:cNvSpPr/>
                <p:nvPr/>
              </p:nvSpPr>
              <p:spPr>
                <a:xfrm>
                  <a:off x="2762555" y="2314078"/>
                  <a:ext cx="127714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CN" sz="240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a14:m>
                  <a:r>
                    <a:rPr lang="zh-CN" altLang="en-US" sz="2400" dirty="0">
                      <a:solidFill>
                        <a:schemeClr val="tx2">
                          <a:lumMod val="50000"/>
                        </a:schemeClr>
                      </a:solidFill>
                    </a:rPr>
                    <a:t>或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CN" sz="240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2" name="矩形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2555" y="2314078"/>
                  <a:ext cx="1277144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36667" t="-130263" r="-48095" b="-19473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矩形 43"/>
                <p:cNvSpPr/>
                <p:nvPr/>
              </p:nvSpPr>
              <p:spPr>
                <a:xfrm>
                  <a:off x="2762555" y="2964636"/>
                  <a:ext cx="127714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CN" sz="240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a14:m>
                  <a:r>
                    <a:rPr lang="zh-CN" altLang="en-US" sz="2400" dirty="0">
                      <a:solidFill>
                        <a:schemeClr val="tx2">
                          <a:lumMod val="50000"/>
                        </a:schemeClr>
                      </a:solidFill>
                    </a:rPr>
                    <a:t>或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CN" sz="240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4" name="矩形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2555" y="2964636"/>
                  <a:ext cx="1277144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36667" t="-130263" r="-48095" b="-19473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直接连接符 45"/>
            <p:cNvCxnSpPr/>
            <p:nvPr/>
          </p:nvCxnSpPr>
          <p:spPr>
            <a:xfrm>
              <a:off x="4039699" y="4893415"/>
              <a:ext cx="423593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矩形 47"/>
                <p:cNvSpPr/>
                <p:nvPr/>
              </p:nvSpPr>
              <p:spPr>
                <a:xfrm>
                  <a:off x="3373366" y="3907038"/>
                  <a:ext cx="66197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" name="矩形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3366" y="3907038"/>
                  <a:ext cx="661976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64815" t="-132000" r="-91667" b="-198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矩形 48"/>
                <p:cNvSpPr/>
                <p:nvPr/>
              </p:nvSpPr>
              <p:spPr>
                <a:xfrm>
                  <a:off x="3373366" y="4662582"/>
                  <a:ext cx="66197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altLang="zh-CN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CN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9" name="矩形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3366" y="4662582"/>
                  <a:ext cx="661976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64815" t="-132000" r="-91667" b="-198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3" name="组合 52"/>
            <p:cNvGrpSpPr/>
            <p:nvPr/>
          </p:nvGrpSpPr>
          <p:grpSpPr>
            <a:xfrm>
              <a:off x="6056513" y="2467959"/>
              <a:ext cx="321403" cy="2586155"/>
              <a:chOff x="3859301" y="3129792"/>
              <a:chExt cx="268228" cy="2158288"/>
            </a:xfrm>
          </p:grpSpPr>
          <p:cxnSp>
            <p:nvCxnSpPr>
              <p:cNvPr id="54" name="直接连接符 53"/>
              <p:cNvCxnSpPr>
                <a:stCxn id="55" idx="4"/>
                <a:endCxn id="57" idx="0"/>
              </p:cNvCxnSpPr>
              <p:nvPr/>
            </p:nvCxnSpPr>
            <p:spPr>
              <a:xfrm>
                <a:off x="3993415" y="3256674"/>
                <a:ext cx="0" cy="176317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5" name="椭圆 54"/>
              <p:cNvSpPr/>
              <p:nvPr/>
            </p:nvSpPr>
            <p:spPr>
              <a:xfrm>
                <a:off x="3929974" y="3129792"/>
                <a:ext cx="126882" cy="12688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6" name="组合 55"/>
              <p:cNvGrpSpPr/>
              <p:nvPr/>
            </p:nvGrpSpPr>
            <p:grpSpPr>
              <a:xfrm>
                <a:off x="3859301" y="5019851"/>
                <a:ext cx="268228" cy="268229"/>
                <a:chOff x="3706901" y="4867451"/>
                <a:chExt cx="268228" cy="268229"/>
              </a:xfrm>
            </p:grpSpPr>
            <p:sp>
              <p:nvSpPr>
                <p:cNvPr id="57" name="椭圆 56"/>
                <p:cNvSpPr/>
                <p:nvPr/>
              </p:nvSpPr>
              <p:spPr>
                <a:xfrm>
                  <a:off x="3706901" y="4867451"/>
                  <a:ext cx="268228" cy="268228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58" name="直接连接符 57"/>
                <p:cNvCxnSpPr>
                  <a:stCxn id="57" idx="2"/>
                  <a:endCxn id="57" idx="6"/>
                </p:cNvCxnSpPr>
                <p:nvPr/>
              </p:nvCxnSpPr>
              <p:spPr>
                <a:xfrm>
                  <a:off x="3706901" y="5001565"/>
                  <a:ext cx="26822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>
                  <a:stCxn id="57" idx="0"/>
                  <a:endCxn id="57" idx="4"/>
                </p:cNvCxnSpPr>
                <p:nvPr/>
              </p:nvCxnSpPr>
              <p:spPr>
                <a:xfrm>
                  <a:off x="3841015" y="4867452"/>
                  <a:ext cx="0" cy="26822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2" name="椭圆 61"/>
            <p:cNvSpPr/>
            <p:nvPr/>
          </p:nvSpPr>
          <p:spPr>
            <a:xfrm>
              <a:off x="6141197" y="3129413"/>
              <a:ext cx="152036" cy="15203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8020055" y="3907038"/>
              <a:ext cx="580909" cy="426223"/>
              <a:chOff x="7765930" y="2286581"/>
              <a:chExt cx="580909" cy="426223"/>
            </a:xfrm>
          </p:grpSpPr>
          <p:sp>
            <p:nvSpPr>
              <p:cNvPr id="63" name="矩形 62"/>
              <p:cNvSpPr/>
              <p:nvPr/>
            </p:nvSpPr>
            <p:spPr>
              <a:xfrm>
                <a:off x="7765930" y="2286581"/>
                <a:ext cx="580909" cy="426223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i="1" dirty="0"/>
              </a:p>
            </p:txBody>
          </p:sp>
          <p:sp>
            <p:nvSpPr>
              <p:cNvPr id="64" name="弧形 26"/>
              <p:cNvSpPr/>
              <p:nvPr/>
            </p:nvSpPr>
            <p:spPr>
              <a:xfrm>
                <a:off x="7813289" y="2404714"/>
                <a:ext cx="484214" cy="157778"/>
              </a:xfrm>
              <a:custGeom>
                <a:avLst/>
                <a:gdLst>
                  <a:gd name="connsiteX0" fmla="*/ 27647 w 461045"/>
                  <a:gd name="connsiteY0" fmla="*/ 120653 h 459499"/>
                  <a:gd name="connsiteX1" fmla="*/ 228819 w 461045"/>
                  <a:gd name="connsiteY1" fmla="*/ 6 h 459499"/>
                  <a:gd name="connsiteX2" fmla="*/ 431750 w 461045"/>
                  <a:gd name="connsiteY2" fmla="*/ 117662 h 459499"/>
                  <a:gd name="connsiteX3" fmla="*/ 230523 w 461045"/>
                  <a:gd name="connsiteY3" fmla="*/ 229750 h 459499"/>
                  <a:gd name="connsiteX4" fmla="*/ 27647 w 461045"/>
                  <a:gd name="connsiteY4" fmla="*/ 120653 h 459499"/>
                  <a:gd name="connsiteX0" fmla="*/ 27647 w 461045"/>
                  <a:gd name="connsiteY0" fmla="*/ 120653 h 459499"/>
                  <a:gd name="connsiteX1" fmla="*/ 228819 w 461045"/>
                  <a:gd name="connsiteY1" fmla="*/ 6 h 459499"/>
                  <a:gd name="connsiteX2" fmla="*/ 431750 w 461045"/>
                  <a:gd name="connsiteY2" fmla="*/ 117662 h 459499"/>
                  <a:gd name="connsiteX0" fmla="*/ 0 w 404103"/>
                  <a:gd name="connsiteY0" fmla="*/ 120653 h 131674"/>
                  <a:gd name="connsiteX1" fmla="*/ 201172 w 404103"/>
                  <a:gd name="connsiteY1" fmla="*/ 6 h 131674"/>
                  <a:gd name="connsiteX2" fmla="*/ 404103 w 404103"/>
                  <a:gd name="connsiteY2" fmla="*/ 117662 h 131674"/>
                  <a:gd name="connsiteX3" fmla="*/ 225101 w 404103"/>
                  <a:gd name="connsiteY3" fmla="*/ 124975 h 131674"/>
                  <a:gd name="connsiteX4" fmla="*/ 0 w 404103"/>
                  <a:gd name="connsiteY4" fmla="*/ 120653 h 131674"/>
                  <a:gd name="connsiteX0" fmla="*/ 0 w 404103"/>
                  <a:gd name="connsiteY0" fmla="*/ 120653 h 131674"/>
                  <a:gd name="connsiteX1" fmla="*/ 201172 w 404103"/>
                  <a:gd name="connsiteY1" fmla="*/ 6 h 131674"/>
                  <a:gd name="connsiteX2" fmla="*/ 404103 w 404103"/>
                  <a:gd name="connsiteY2" fmla="*/ 117662 h 13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4103" h="131674" stroke="0" extrusionOk="0">
                    <a:moveTo>
                      <a:pt x="0" y="120653"/>
                    </a:moveTo>
                    <a:cubicBezTo>
                      <a:pt x="39946" y="46866"/>
                      <a:pt x="117050" y="625"/>
                      <a:pt x="201172" y="6"/>
                    </a:cubicBezTo>
                    <a:cubicBezTo>
                      <a:pt x="285288" y="-613"/>
                      <a:pt x="363064" y="44480"/>
                      <a:pt x="404103" y="117662"/>
                    </a:cubicBezTo>
                    <a:lnTo>
                      <a:pt x="225101" y="124975"/>
                    </a:lnTo>
                    <a:cubicBezTo>
                      <a:pt x="157476" y="88609"/>
                      <a:pt x="67625" y="157019"/>
                      <a:pt x="0" y="120653"/>
                    </a:cubicBezTo>
                    <a:close/>
                  </a:path>
                  <a:path w="404103" h="131674" fill="none">
                    <a:moveTo>
                      <a:pt x="0" y="120653"/>
                    </a:moveTo>
                    <a:cubicBezTo>
                      <a:pt x="39946" y="46866"/>
                      <a:pt x="117050" y="625"/>
                      <a:pt x="201172" y="6"/>
                    </a:cubicBezTo>
                    <a:cubicBezTo>
                      <a:pt x="285288" y="-613"/>
                      <a:pt x="363064" y="44480"/>
                      <a:pt x="404103" y="117662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5" name="直接连接符 64"/>
              <p:cNvCxnSpPr/>
              <p:nvPr/>
            </p:nvCxnSpPr>
            <p:spPr>
              <a:xfrm flipV="1">
                <a:off x="8055396" y="2347452"/>
                <a:ext cx="146875" cy="2759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组合 69"/>
            <p:cNvGrpSpPr/>
            <p:nvPr/>
          </p:nvGrpSpPr>
          <p:grpSpPr>
            <a:xfrm>
              <a:off x="8020055" y="4679161"/>
              <a:ext cx="580909" cy="426223"/>
              <a:chOff x="7765930" y="2286581"/>
              <a:chExt cx="580909" cy="426223"/>
            </a:xfrm>
          </p:grpSpPr>
          <p:sp>
            <p:nvSpPr>
              <p:cNvPr id="67" name="矩形 66"/>
              <p:cNvSpPr/>
              <p:nvPr/>
            </p:nvSpPr>
            <p:spPr>
              <a:xfrm>
                <a:off x="7765930" y="2286581"/>
                <a:ext cx="580909" cy="426223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i="1" dirty="0"/>
              </a:p>
            </p:txBody>
          </p:sp>
          <p:sp>
            <p:nvSpPr>
              <p:cNvPr id="68" name="弧形 26"/>
              <p:cNvSpPr/>
              <p:nvPr/>
            </p:nvSpPr>
            <p:spPr>
              <a:xfrm>
                <a:off x="7813289" y="2404714"/>
                <a:ext cx="484214" cy="157778"/>
              </a:xfrm>
              <a:custGeom>
                <a:avLst/>
                <a:gdLst>
                  <a:gd name="connsiteX0" fmla="*/ 27647 w 461045"/>
                  <a:gd name="connsiteY0" fmla="*/ 120653 h 459499"/>
                  <a:gd name="connsiteX1" fmla="*/ 228819 w 461045"/>
                  <a:gd name="connsiteY1" fmla="*/ 6 h 459499"/>
                  <a:gd name="connsiteX2" fmla="*/ 431750 w 461045"/>
                  <a:gd name="connsiteY2" fmla="*/ 117662 h 459499"/>
                  <a:gd name="connsiteX3" fmla="*/ 230523 w 461045"/>
                  <a:gd name="connsiteY3" fmla="*/ 229750 h 459499"/>
                  <a:gd name="connsiteX4" fmla="*/ 27647 w 461045"/>
                  <a:gd name="connsiteY4" fmla="*/ 120653 h 459499"/>
                  <a:gd name="connsiteX0" fmla="*/ 27647 w 461045"/>
                  <a:gd name="connsiteY0" fmla="*/ 120653 h 459499"/>
                  <a:gd name="connsiteX1" fmla="*/ 228819 w 461045"/>
                  <a:gd name="connsiteY1" fmla="*/ 6 h 459499"/>
                  <a:gd name="connsiteX2" fmla="*/ 431750 w 461045"/>
                  <a:gd name="connsiteY2" fmla="*/ 117662 h 459499"/>
                  <a:gd name="connsiteX0" fmla="*/ 0 w 404103"/>
                  <a:gd name="connsiteY0" fmla="*/ 120653 h 131674"/>
                  <a:gd name="connsiteX1" fmla="*/ 201172 w 404103"/>
                  <a:gd name="connsiteY1" fmla="*/ 6 h 131674"/>
                  <a:gd name="connsiteX2" fmla="*/ 404103 w 404103"/>
                  <a:gd name="connsiteY2" fmla="*/ 117662 h 131674"/>
                  <a:gd name="connsiteX3" fmla="*/ 225101 w 404103"/>
                  <a:gd name="connsiteY3" fmla="*/ 124975 h 131674"/>
                  <a:gd name="connsiteX4" fmla="*/ 0 w 404103"/>
                  <a:gd name="connsiteY4" fmla="*/ 120653 h 131674"/>
                  <a:gd name="connsiteX0" fmla="*/ 0 w 404103"/>
                  <a:gd name="connsiteY0" fmla="*/ 120653 h 131674"/>
                  <a:gd name="connsiteX1" fmla="*/ 201172 w 404103"/>
                  <a:gd name="connsiteY1" fmla="*/ 6 h 131674"/>
                  <a:gd name="connsiteX2" fmla="*/ 404103 w 404103"/>
                  <a:gd name="connsiteY2" fmla="*/ 117662 h 13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4103" h="131674" stroke="0" extrusionOk="0">
                    <a:moveTo>
                      <a:pt x="0" y="120653"/>
                    </a:moveTo>
                    <a:cubicBezTo>
                      <a:pt x="39946" y="46866"/>
                      <a:pt x="117050" y="625"/>
                      <a:pt x="201172" y="6"/>
                    </a:cubicBezTo>
                    <a:cubicBezTo>
                      <a:pt x="285288" y="-613"/>
                      <a:pt x="363064" y="44480"/>
                      <a:pt x="404103" y="117662"/>
                    </a:cubicBezTo>
                    <a:lnTo>
                      <a:pt x="225101" y="124975"/>
                    </a:lnTo>
                    <a:cubicBezTo>
                      <a:pt x="157476" y="88609"/>
                      <a:pt x="67625" y="157019"/>
                      <a:pt x="0" y="120653"/>
                    </a:cubicBezTo>
                    <a:close/>
                  </a:path>
                  <a:path w="404103" h="131674" fill="none">
                    <a:moveTo>
                      <a:pt x="0" y="120653"/>
                    </a:moveTo>
                    <a:cubicBezTo>
                      <a:pt x="39946" y="46866"/>
                      <a:pt x="117050" y="625"/>
                      <a:pt x="201172" y="6"/>
                    </a:cubicBezTo>
                    <a:cubicBezTo>
                      <a:pt x="285288" y="-613"/>
                      <a:pt x="363064" y="44480"/>
                      <a:pt x="404103" y="117662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9" name="直接连接符 68"/>
              <p:cNvCxnSpPr/>
              <p:nvPr/>
            </p:nvCxnSpPr>
            <p:spPr>
              <a:xfrm flipV="1">
                <a:off x="8055396" y="2347452"/>
                <a:ext cx="146875" cy="2759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2" name="文本框 71"/>
          <p:cNvSpPr txBox="1"/>
          <p:nvPr/>
        </p:nvSpPr>
        <p:spPr>
          <a:xfrm>
            <a:off x="771464" y="5568159"/>
            <a:ext cx="10649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/>
              <a:t>均使用稳定的基态进行计算，这也是量子计算的案例，过程也都是量子化的，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只是没有应用量子态叠加原理和纠缠关系罢了。</a:t>
            </a:r>
          </a:p>
        </p:txBody>
      </p:sp>
    </p:spTree>
    <p:extLst>
      <p:ext uri="{BB962C8B-B14F-4D97-AF65-F5344CB8AC3E}">
        <p14:creationId xmlns:p14="http://schemas.microsoft.com/office/powerpoint/2010/main" val="5421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7295</TotalTime>
  <Words>2664</Words>
  <Application>Microsoft Office PowerPoint</Application>
  <PresentationFormat>宽屏</PresentationFormat>
  <Paragraphs>539</Paragraphs>
  <Slides>50</Slides>
  <Notes>12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50</vt:i4>
      </vt:variant>
    </vt:vector>
  </HeadingPairs>
  <TitlesOfParts>
    <vt:vector size="62" baseType="lpstr">
      <vt:lpstr>CIDFont+F3</vt:lpstr>
      <vt:lpstr>CIDFont+F4</vt:lpstr>
      <vt:lpstr>CIDFont+F5</vt:lpstr>
      <vt:lpstr>CIDFont+F8</vt:lpstr>
      <vt:lpstr>CIDFont+F9</vt:lpstr>
      <vt:lpstr>Roboto</vt:lpstr>
      <vt:lpstr>等线</vt:lpstr>
      <vt:lpstr>Arial</vt:lpstr>
      <vt:lpstr>Cambria Math</vt:lpstr>
      <vt:lpstr>Times New Roman</vt:lpstr>
      <vt:lpstr>Office 主题​​</vt:lpstr>
      <vt:lpstr>自定义设计方案</vt:lpstr>
      <vt:lpstr>量子算法和量子电路</vt:lpstr>
      <vt:lpstr>本次汇报的内容</vt:lpstr>
      <vt:lpstr>第一部分  量子计算简介</vt:lpstr>
      <vt:lpstr>量子计算简介</vt:lpstr>
      <vt:lpstr>量子计算简介</vt:lpstr>
      <vt:lpstr>量子计算简介</vt:lpstr>
      <vt:lpstr>量子计算简介</vt:lpstr>
      <vt:lpstr>量子计算机实现有需多困难</vt:lpstr>
      <vt:lpstr>现在算算最简单的：1+1=2</vt:lpstr>
      <vt:lpstr>第二部分  Grover算法</vt:lpstr>
      <vt:lpstr>Grover 算法</vt:lpstr>
      <vt:lpstr>Grover</vt:lpstr>
      <vt:lpstr>PowerPoint 演示文稿</vt:lpstr>
      <vt:lpstr>Grover</vt:lpstr>
      <vt:lpstr>PowerPoint 演示文稿</vt:lpstr>
      <vt:lpstr>PowerPoint 演示文稿</vt:lpstr>
      <vt:lpstr>第三部分  量子傅立叶变换及相位估计算法</vt:lpstr>
      <vt:lpstr>傅里叶变换</vt:lpstr>
      <vt:lpstr>傅里叶变换</vt:lpstr>
      <vt:lpstr>傅里叶变换</vt:lpstr>
      <vt:lpstr>量子傅里叶变换</vt:lpstr>
      <vt:lpstr>相位估计算法</vt:lpstr>
      <vt:lpstr>这就是著名的相位估计算法</vt:lpstr>
      <vt:lpstr>PowerPoint 演示文稿</vt:lpstr>
      <vt:lpstr>PowerPoint 演示文稿</vt:lpstr>
      <vt:lpstr>第四部分  Shor因数分解算法</vt:lpstr>
      <vt:lpstr>因数分解问题</vt:lpstr>
      <vt:lpstr>PowerPoint 演示文稿</vt:lpstr>
      <vt:lpstr>PowerPoint 演示文稿</vt:lpstr>
      <vt:lpstr>PowerPoint 演示文稿</vt:lpstr>
      <vt:lpstr>量子的因数分解算法</vt:lpstr>
      <vt:lpstr>来看看具体的实现</vt:lpstr>
      <vt:lpstr>来看看具体的实现</vt:lpstr>
      <vt:lpstr>来看看具体的实现</vt:lpstr>
      <vt:lpstr>来看看具体的实现</vt:lpstr>
      <vt:lpstr>来看看具体的实现</vt:lpstr>
      <vt:lpstr>Shor相位估计算法推导的一些说明</vt:lpstr>
      <vt:lpstr>Shor相位估计算法的最后</vt:lpstr>
      <vt:lpstr>第五部分  (Harrow-Hassidim-Lloyd) HHL算法</vt:lpstr>
      <vt:lpstr>HHL算法</vt:lpstr>
      <vt:lpstr>HHL 的目标</vt:lpstr>
      <vt:lpstr>HHL 算法的结构</vt:lpstr>
      <vt:lpstr>HHL 的基本流程</vt:lpstr>
      <vt:lpstr>HHL 的基本流程</vt:lpstr>
      <vt:lpstr>HHL 的基本流程</vt:lpstr>
      <vt:lpstr>HHL 的基本流程</vt:lpstr>
      <vt:lpstr>谢谢大家</vt:lpstr>
      <vt:lpstr>附录</vt:lpstr>
      <vt:lpstr>Shor算法</vt:lpstr>
      <vt:lpstr>Shor算法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孟 则霖</dc:creator>
  <cp:lastModifiedBy>yulezhang</cp:lastModifiedBy>
  <cp:revision>944</cp:revision>
  <dcterms:created xsi:type="dcterms:W3CDTF">2018-08-22T02:28:18Z</dcterms:created>
  <dcterms:modified xsi:type="dcterms:W3CDTF">2021-03-16T13:16:11Z</dcterms:modified>
</cp:coreProperties>
</file>