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6"/>
  </p:notesMasterIdLst>
  <p:handoutMasterIdLst>
    <p:handoutMasterId r:id="rId37"/>
  </p:handoutMasterIdLst>
  <p:sldIdLst>
    <p:sldId id="264" r:id="rId5"/>
    <p:sldId id="266" r:id="rId6"/>
    <p:sldId id="270" r:id="rId7"/>
    <p:sldId id="275" r:id="rId8"/>
    <p:sldId id="276" r:id="rId9"/>
    <p:sldId id="314"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315" r:id="rId25"/>
    <p:sldId id="291" r:id="rId26"/>
    <p:sldId id="292" r:id="rId27"/>
    <p:sldId id="293" r:id="rId28"/>
    <p:sldId id="316" r:id="rId29"/>
    <p:sldId id="317" r:id="rId30"/>
    <p:sldId id="294" r:id="rId31"/>
    <p:sldId id="295" r:id="rId32"/>
    <p:sldId id="296" r:id="rId33"/>
    <p:sldId id="297" r:id="rId34"/>
    <p:sldId id="300" r:id="rId35"/>
  </p:sldIdLst>
  <p:sldSz cx="12188825" cy="6858000"/>
  <p:notesSz cx="6858000" cy="9144000"/>
  <p:defaultTextStyle>
    <a:defPPr rtl="0">
      <a:defRPr lang="zh-cn"/>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14" d="100"/>
          <a:sy n="114" d="100"/>
        </p:scale>
        <p:origin x="474" y="120"/>
      </p:cViewPr>
      <p:guideLst>
        <p:guide pos="3839"/>
        <p:guide orient="horz" pos="2160"/>
      </p:guideLst>
    </p:cSldViewPr>
  </p:slideViewPr>
  <p:notesTextViewPr>
    <p:cViewPr>
      <p:scale>
        <a:sx n="1" d="1"/>
        <a:sy n="1" d="1"/>
      </p:scale>
      <p:origin x="0" y="0"/>
    </p:cViewPr>
  </p:notesTextViewPr>
  <p:notesViewPr>
    <p:cSldViewPr>
      <p:cViewPr varScale="1">
        <p:scale>
          <a:sx n="87" d="100"/>
          <a:sy n="87"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178B13D-69C5-48FF-B4BC-F91E5DF1D623}" type="datetime1">
              <a:rPr lang="zh-CN" altLang="en-US" smtClean="0">
                <a:solidFill>
                  <a:schemeClr val="tx2"/>
                </a:solidFill>
                <a:latin typeface="微软雅黑" panose="020B0503020204020204" pitchFamily="34" charset="-122"/>
                <a:ea typeface="微软雅黑" panose="020B0503020204020204" pitchFamily="34" charset="-122"/>
              </a:rPr>
              <a:pPr algn="r" rtl="0"/>
              <a:t>2021/3/17</a:t>
            </a:fld>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CN" smtClean="0">
                <a:solidFill>
                  <a:schemeClr val="tx2"/>
                </a:solidFill>
                <a:latin typeface="微软雅黑" panose="020B0503020204020204" pitchFamily="34" charset="-122"/>
                <a:ea typeface="微软雅黑" panose="020B0503020204020204" pitchFamily="34" charset="-122"/>
              </a:rPr>
              <a:pPr algn="r" rtl="0"/>
              <a:t>‹#›</a:t>
            </a:fld>
            <a:endParaRPr lang="zh-CN" altLang="en-US"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latin typeface="微软雅黑" panose="020B0503020204020204" pitchFamily="34" charset="-122"/>
                <a:ea typeface="微软雅黑" panose="020B0503020204020204" pitchFamily="34" charset="-122"/>
              </a:defRPr>
            </a:lvl1pPr>
          </a:lstStyle>
          <a:p>
            <a:fld id="{06B449BB-9F99-43EE-A1AA-ED1E313F74C2}" type="datetime1">
              <a:rPr lang="zh-CN" altLang="en-US" smtClean="0"/>
              <a:pPr/>
              <a:t>2021/3/17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latin typeface="微软雅黑" panose="020B0503020204020204" pitchFamily="34" charset="-122"/>
                <a:ea typeface="微软雅黑" panose="020B0503020204020204" pitchFamily="34" charset="-122"/>
              </a:defRPr>
            </a:lvl1pPr>
          </a:lstStyle>
          <a:p>
            <a:fld id="{B8796F01-7154-41E0-B48B-A6921757531A}" type="slidenum">
              <a:rPr lang="en-US" altLang="zh-CN" smtClean="0"/>
              <a:pPr/>
              <a:t>‹#›</a:t>
            </a:fld>
            <a:endParaRPr lang="zh-CN"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1pPr>
    <a:lvl2pPr marL="609493" algn="l" defTabSz="1218987"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2pPr>
    <a:lvl3pPr marL="1218987" algn="l" defTabSz="1218987"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3pPr>
    <a:lvl4pPr marL="1828480" algn="l" defTabSz="1218987"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4pPr>
    <a:lvl5pPr marL="2437973" algn="l" defTabSz="1218987"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CN" altLang="en-US" noProof="0"/>
              <a:t>单击此处编辑母版副标题样式</a:t>
            </a:r>
            <a:endParaRPr lang="zh-CN"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55677D0B-F53C-4787-A85A-18D33BC3BEA1}" type="datetime1">
              <a:rPr lang="zh-CN" altLang="en-US" smtClean="0"/>
              <a:pPr/>
              <a:t>2021/3/17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591C5AD9-787D-40FA-8A4D-16A055B9AF81}" type="slidenum">
              <a:rPr lang="en-US" altLang="zh-CN" noProof="0" smtClean="0"/>
              <a:t>‹#›</a:t>
            </a:fld>
            <a:endParaRPr lang="zh-CN" altLang="en-U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852633" y="274638"/>
            <a:ext cx="1422030" cy="5897561"/>
          </a:xfrm>
        </p:spPr>
        <p:txBody>
          <a:bodyPr vert="eaVert"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a:xfrm>
            <a:off x="1117309" y="274638"/>
            <a:ext cx="8532178" cy="5897561"/>
          </a:xfrm>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54B89B6B-C640-4814-94E3-C138F9C73EE7}" type="datetime1">
              <a:rPr lang="zh-CN" altLang="en-US" smtClean="0"/>
              <a:pPr/>
              <a:t>2021/3/17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591C5AD9-787D-40FA-8A4D-16A055B9AF81}" type="slidenum">
              <a:rPr lang="en-US" altLang="zh-CN" noProof="0" smtClean="0"/>
              <a:t>‹#›</a:t>
            </a:fld>
            <a:endParaRPr lang="zh-CN" altLang="en-U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3D2BB3D5-B3F4-4256-B6ED-4B874E5DE258}" type="datetime1">
              <a:rPr lang="zh-CN" altLang="en-US" smtClean="0"/>
              <a:pPr/>
              <a:t>2021/3/17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DA60BA0E-20D0-4E7C-B286-26C960A6788F}" type="slidenum">
              <a:rPr lang="en-US" altLang="zh-CN" noProof="0" smtClean="0"/>
              <a:t>‹#›</a:t>
            </a:fld>
            <a:endParaRPr lang="en-US" altLang="zh-CN"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CN" altLang="en-US" noProof="0"/>
              <a:t>单击此处编辑母版文本样式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内容占位符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日期占位符 4"/>
          <p:cNvSpPr>
            <a:spLocks noGrp="1"/>
          </p:cNvSpPr>
          <p:nvPr>
            <p:ph type="dt" sz="half" idx="10"/>
          </p:nvPr>
        </p:nvSpPr>
        <p:spPr/>
        <p:txBody>
          <a:bodyPr rtlCol="0"/>
          <a:lstStyle>
            <a:lvl1pPr>
              <a:defRPr/>
            </a:lvl1pPr>
          </a:lstStyle>
          <a:p>
            <a:fld id="{109DE028-75A5-419A-B395-C2EDFBD58642}" type="datetime1">
              <a:rPr lang="zh-CN" altLang="en-US" smtClean="0"/>
              <a:pPr/>
              <a:t>2021/3/17</a:t>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EB37DED6-D4C7-42EE-AB49-D2E39E64FDE4}" type="slidenum">
              <a:rPr lang="en-US" altLang="zh-CN" noProof="0" smtClean="0"/>
              <a:t>‹#›</a:t>
            </a:fld>
            <a:endParaRPr lang="en-US" altLang="zh-CN"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lgn="l" rtl="0">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CN" altLang="en-US" noProof="0"/>
              <a:t>单击此处编辑母版文本样式</a:t>
            </a:r>
          </a:p>
        </p:txBody>
      </p:sp>
      <p:sp>
        <p:nvSpPr>
          <p:cNvPr id="4" name="内容占位符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CN" altLang="en-US" noProof="0"/>
              <a:t>单击此处编辑母版文本样式</a:t>
            </a:r>
          </a:p>
        </p:txBody>
      </p:sp>
      <p:sp>
        <p:nvSpPr>
          <p:cNvPr id="6" name="内容占位符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7" name="日期占位符 6"/>
          <p:cNvSpPr>
            <a:spLocks noGrp="1"/>
          </p:cNvSpPr>
          <p:nvPr>
            <p:ph type="dt" sz="half" idx="10"/>
          </p:nvPr>
        </p:nvSpPr>
        <p:spPr/>
        <p:txBody>
          <a:bodyPr rtlCol="0"/>
          <a:lstStyle>
            <a:lvl1pPr>
              <a:defRPr/>
            </a:lvl1pPr>
          </a:lstStyle>
          <a:p>
            <a:fld id="{6DB54F77-3742-4919-9EAD-96757A014E94}" type="datetime1">
              <a:rPr lang="zh-CN" altLang="en-US" smtClean="0"/>
              <a:pPr/>
              <a:t>2021/3/17</a:t>
            </a:fld>
            <a:endParaRPr lang="zh-CN" altLang="en-US"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9" name="灯片编号占位符 8"/>
          <p:cNvSpPr>
            <a:spLocks noGrp="1"/>
          </p:cNvSpPr>
          <p:nvPr>
            <p:ph type="sldNum" sz="quarter" idx="12"/>
          </p:nvPr>
        </p:nvSpPr>
        <p:spPr/>
        <p:txBody>
          <a:bodyPr rtlCol="0"/>
          <a:lstStyle/>
          <a:p>
            <a:pPr rtl="0"/>
            <a:fld id="{EB37DED6-D4C7-42EE-AB49-D2E39E64FDE4}" type="slidenum">
              <a:rPr lang="en-US" altLang="zh-CN" noProof="0" smtClean="0"/>
              <a:t>‹#›</a:t>
            </a:fld>
            <a:endParaRPr lang="en-US" altLang="zh-CN"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9C6EB163-526A-4855-8844-4C6501B96975}" type="datetime1">
              <a:rPr lang="zh-CN" altLang="en-US" smtClean="0"/>
              <a:pPr/>
              <a:t>2021/3/17</a:t>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p>
            <a:pPr rtl="0"/>
            <a:fld id="{EB37DED6-D4C7-42EE-AB49-D2E39E64FDE4}" type="slidenum">
              <a:rPr lang="en-US" altLang="zh-CN" noProof="0" smtClean="0"/>
              <a:t>‹#›</a:t>
            </a:fld>
            <a:endParaRPr lang="zh-CN" altLang="en-U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4E9B638C-251D-44EC-B8B2-08EC45208A21}" type="datetime1">
              <a:rPr lang="zh-CN" altLang="en-US" smtClean="0"/>
              <a:pPr/>
              <a:t>2021/3/17</a:t>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p>
            <a:pPr rtl="0"/>
            <a:fld id="{EB37DED6-D4C7-42EE-AB49-D2E39E64FDE4}" type="slidenum">
              <a:rPr lang="en-US" altLang="zh-CN" noProof="0" smtClean="0"/>
              <a:t>‹#›</a:t>
            </a:fld>
            <a:endParaRPr lang="zh-CN"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304721" y="1701800"/>
            <a:ext cx="3351927" cy="2844800"/>
          </a:xfrm>
        </p:spPr>
        <p:txBody>
          <a:bodyPr rtlCol="0" anchor="b">
            <a:normAutofit/>
          </a:bodyPr>
          <a:lstStyle>
            <a:lvl1pPr algn="l" rtl="0">
              <a:defRPr sz="2000" b="1">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4469236" y="482600"/>
            <a:ext cx="6805427" cy="5892800"/>
          </a:xfrm>
        </p:spPr>
        <p:txBody>
          <a:bodyPr rtlCol="0">
            <a:normAutofit/>
          </a:bodyPr>
          <a:lstStyle>
            <a:lvl1pPr algn="l" rtl="0">
              <a:defRPr sz="2400">
                <a:latin typeface="微软雅黑" panose="020B0503020204020204" pitchFamily="34" charset="-122"/>
                <a:ea typeface="微软雅黑" panose="020B0503020204020204" pitchFamily="34" charset="-122"/>
              </a:defRPr>
            </a:lvl1pPr>
            <a:lvl2pPr algn="l" rtl="0">
              <a:defRPr sz="2000">
                <a:latin typeface="微软雅黑" panose="020B0503020204020204" pitchFamily="34" charset="-122"/>
                <a:ea typeface="微软雅黑" panose="020B0503020204020204" pitchFamily="34" charset="-122"/>
              </a:defRPr>
            </a:lvl2pPr>
            <a:lvl3pPr algn="l" rtl="0">
              <a:defRPr sz="1800">
                <a:latin typeface="微软雅黑" panose="020B0503020204020204" pitchFamily="34" charset="-122"/>
                <a:ea typeface="微软雅黑" panose="020B0503020204020204" pitchFamily="34" charset="-122"/>
              </a:defRPr>
            </a:lvl3pPr>
            <a:lvl4pPr algn="l" rtl="0">
              <a:defRPr sz="1800">
                <a:latin typeface="微软雅黑" panose="020B0503020204020204" pitchFamily="34" charset="-122"/>
                <a:ea typeface="微软雅黑" panose="020B0503020204020204" pitchFamily="34" charset="-122"/>
              </a:defRPr>
            </a:lvl4pPr>
            <a:lvl5pPr algn="l" rtl="0">
              <a:defRPr sz="1800">
                <a:latin typeface="微软雅黑" panose="020B0503020204020204" pitchFamily="34" charset="-122"/>
                <a:ea typeface="微软雅黑" panose="020B0503020204020204" pitchFamily="34" charset="-122"/>
              </a:defRPr>
            </a:lvl5pPr>
            <a:lvl6pPr algn="l" rtl="0">
              <a:defRPr sz="1800"/>
            </a:lvl6pPr>
            <a:lvl7pPr algn="l" rtl="0">
              <a:defRPr sz="1800"/>
            </a:lvl7pPr>
            <a:lvl8pPr algn="l" rtl="0">
              <a:defRPr sz="1800"/>
            </a:lvl8pPr>
            <a:lvl9pPr algn="l" rtl="0">
              <a:defRPr sz="18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微软雅黑" panose="020B0503020204020204" pitchFamily="34" charset="-122"/>
                <a:ea typeface="微软雅黑" panose="020B0503020204020204" pitchFamily="34" charset="-122"/>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CN" altLang="en-US" noProof="0"/>
              <a:t>单击此处编辑母版文本样式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D005F57-EA56-4A95-B718-20B6AA09091F}" type="datetime1">
              <a:rPr lang="zh-CN" altLang="en-US" smtClean="0"/>
              <a:pPr/>
              <a:t>2021/3/17</a:t>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DFBB78A-01B4-41F2-96B0-677A4A282832}" type="slidenum">
              <a:rPr lang="en-US" altLang="zh-CN" smtClean="0"/>
              <a:pPr/>
              <a:t>‹#›</a:t>
            </a:fld>
            <a:endParaRPr lang="zh-CN" altLang="en-US"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437765" y="4800600"/>
            <a:ext cx="7313295" cy="762000"/>
          </a:xfrm>
        </p:spPr>
        <p:txBody>
          <a:bodyPr rtlCol="0" anchor="b">
            <a:normAutofit/>
          </a:bodyPr>
          <a:lstStyle>
            <a:lvl1pPr algn="l" rtl="0">
              <a:defRPr sz="2000" b="1">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图片占位符 2"/>
          <p:cNvSpPr>
            <a:spLocks noGrp="1"/>
          </p:cNvSpPr>
          <p:nvPr>
            <p:ph type="pic" idx="1"/>
          </p:nvPr>
        </p:nvSpPr>
        <p:spPr>
          <a:xfrm>
            <a:off x="2437765" y="279401"/>
            <a:ext cx="7313295" cy="4448175"/>
          </a:xfrm>
        </p:spPr>
        <p:txBody>
          <a:bodyPr rtlCol="0">
            <a:normAutofit/>
          </a:bodyPr>
          <a:lstStyle>
            <a:lvl1pPr marL="0" indent="0" algn="l" rtl="0">
              <a:buNone/>
              <a:defRPr sz="2800">
                <a:latin typeface="微软雅黑" panose="020B0503020204020204" pitchFamily="34" charset="-122"/>
                <a:ea typeface="微软雅黑" panose="020B0503020204020204" pitchFamily="34" charset="-122"/>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微软雅黑" panose="020B0503020204020204" pitchFamily="34" charset="-122"/>
                <a:ea typeface="微软雅黑" panose="020B0503020204020204" pitchFamily="34" charset="-122"/>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CN" altLang="en-US" noProof="0"/>
              <a:t>单击此处编辑母版文本样式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6F99FFF-1AD8-41BA-A4C2-05782CB95A16}" type="datetime1">
              <a:rPr lang="zh-CN" altLang="en-US" smtClean="0"/>
              <a:pPr/>
              <a:t>2021/3/17</a:t>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DFBB78A-01B4-41F2-96B0-677A4A282832}" type="slidenum">
              <a:rPr lang="en-US" altLang="zh-CN" noProof="0" smtClean="0"/>
              <a:pPr/>
              <a:t>‹#›</a:t>
            </a:fld>
            <a:endParaRPr lang="zh-CN"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fld id="{474EC2AD-E193-40F2-8E09-6DD726A8C215}" type="datetime1">
              <a:rPr lang="zh-CN" altLang="en-US" smtClean="0"/>
              <a:pPr/>
              <a:t>2021/3/17</a:t>
            </a:fld>
            <a:endParaRPr lang="zh-CN" altLang="en-US" dirty="0"/>
          </a:p>
        </p:txBody>
      </p:sp>
      <p:sp>
        <p:nvSpPr>
          <p:cNvPr id="5" name="页脚占位符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fld id="{EB37DED6-D4C7-42EE-AB49-D2E39E64FDE4}" type="slidenum">
              <a:rPr lang="en-US" altLang="zh-CN" smtClean="0"/>
              <a:pPr/>
              <a:t>‹#›</a:t>
            </a:fld>
            <a:endParaRPr lang="zh-CN"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微软雅黑" panose="020B0503020204020204" pitchFamily="34" charset="-122"/>
          <a:ea typeface="微软雅黑" panose="020B0503020204020204" pitchFamily="34" charset="-122"/>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2.jpe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6.jpeg"/><Relationship Id="rId5" Type="http://schemas.openxmlformats.org/officeDocument/2006/relationships/image" Target="../media/image66.png"/><Relationship Id="rId10" Type="http://schemas.openxmlformats.org/officeDocument/2006/relationships/image" Target="../media/image65.jpeg"/><Relationship Id="rId4" Type="http://schemas.openxmlformats.org/officeDocument/2006/relationships/image" Target="../media/image63.jpe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89.png"/></Relationships>
</file>

<file path=ppt/slides/_rels/slide25.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91.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92.png"/><Relationship Id="rId4" Type="http://schemas.openxmlformats.org/officeDocument/2006/relationships/image" Target="../media/image520.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580.png"/><Relationship Id="rId7" Type="http://schemas.openxmlformats.org/officeDocument/2006/relationships/image" Target="../media/image97.png"/><Relationship Id="rId2" Type="http://schemas.openxmlformats.org/officeDocument/2006/relationships/image" Target="../media/image570.png"/><Relationship Id="rId1" Type="http://schemas.openxmlformats.org/officeDocument/2006/relationships/slideLayout" Target="../slideLayouts/slideLayout9.xml"/><Relationship Id="rId6" Type="http://schemas.openxmlformats.org/officeDocument/2006/relationships/image" Target="../media/image93.png"/><Relationship Id="rId5" Type="http://schemas.openxmlformats.org/officeDocument/2006/relationships/image" Target="../media/image600.png"/><Relationship Id="rId4" Type="http://schemas.openxmlformats.org/officeDocument/2006/relationships/image" Target="../media/image590.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6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88.pn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70B722E-D008-4063-9161-ADCDFD6377BA}"/>
              </a:ext>
            </a:extLst>
          </p:cNvPr>
          <p:cNvSpPr/>
          <p:nvPr/>
        </p:nvSpPr>
        <p:spPr>
          <a:xfrm>
            <a:off x="4438228" y="1484784"/>
            <a:ext cx="5570756" cy="1015663"/>
          </a:xfrm>
          <a:prstGeom prst="rect">
            <a:avLst/>
          </a:prstGeom>
        </p:spPr>
        <p:txBody>
          <a:bodyPr wrap="none">
            <a:spAutoFit/>
          </a:bodyPr>
          <a:lstStyle/>
          <a:p>
            <a:r>
              <a:rPr lang="zh-CN" altLang="en-US" sz="6000" dirty="0">
                <a:latin typeface="黑体" panose="02010609060101010101" pitchFamily="49" charset="-122"/>
                <a:ea typeface="黑体" panose="02010609060101010101" pitchFamily="49" charset="-122"/>
              </a:rPr>
              <a:t>矩阵的低秩近似</a:t>
            </a:r>
          </a:p>
        </p:txBody>
      </p:sp>
      <p:sp>
        <p:nvSpPr>
          <p:cNvPr id="9" name="文本框 8">
            <a:extLst>
              <a:ext uri="{FF2B5EF4-FFF2-40B4-BE49-F238E27FC236}">
                <a16:creationId xmlns:a16="http://schemas.microsoft.com/office/drawing/2014/main" id="{75E973FA-07DA-4437-9881-7B80F29FAEF2}"/>
              </a:ext>
            </a:extLst>
          </p:cNvPr>
          <p:cNvSpPr txBox="1"/>
          <p:nvPr/>
        </p:nvSpPr>
        <p:spPr>
          <a:xfrm>
            <a:off x="3358108" y="2636912"/>
            <a:ext cx="8830717" cy="2109232"/>
          </a:xfrm>
          <a:prstGeom prst="rect">
            <a:avLst/>
          </a:prstGeom>
          <a:noFill/>
        </p:spPr>
        <p:txBody>
          <a:bodyPr wrap="square" rtlCol="0">
            <a:spAutoFit/>
          </a:bodyPr>
          <a:lstStyle/>
          <a:p>
            <a:pPr>
              <a:lnSpc>
                <a:spcPct val="200000"/>
              </a:lnSpc>
            </a:pPr>
            <a:r>
              <a:rPr lang="zh-CN" altLang="en-US" sz="3600" dirty="0">
                <a:latin typeface="黑体" panose="02010609060101010101" pitchFamily="49" charset="-122"/>
                <a:ea typeface="黑体" panose="02010609060101010101" pitchFamily="49" charset="-122"/>
              </a:rPr>
              <a:t>第一部分 矩阵的低秩近似常用方法</a:t>
            </a:r>
            <a:endParaRPr lang="en-US" altLang="zh-CN" sz="3600" dirty="0">
              <a:latin typeface="黑体" panose="02010609060101010101" pitchFamily="49" charset="-122"/>
              <a:ea typeface="黑体" panose="02010609060101010101" pitchFamily="49" charset="-122"/>
            </a:endParaRPr>
          </a:p>
          <a:p>
            <a:pPr>
              <a:lnSpc>
                <a:spcPct val="200000"/>
              </a:lnSpc>
            </a:pPr>
            <a:r>
              <a:rPr lang="zh-CN" altLang="en-US" sz="3600" dirty="0">
                <a:latin typeface="黑体" panose="02010609060101010101" pitchFamily="49" charset="-122"/>
                <a:ea typeface="黑体" panose="02010609060101010101" pitchFamily="49" charset="-122"/>
              </a:rPr>
              <a:t>第二部分 基于量子相位估计的奇异值分解</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2E0422-036A-4B02-AF9D-51A9142BDD11}"/>
              </a:ext>
            </a:extLst>
          </p:cNvPr>
          <p:cNvSpPr txBox="1"/>
          <p:nvPr/>
        </p:nvSpPr>
        <p:spPr>
          <a:xfrm>
            <a:off x="549796" y="332656"/>
            <a:ext cx="3528392"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三、奇异值分解</a:t>
            </a:r>
          </a:p>
        </p:txBody>
      </p:sp>
      <p:sp>
        <p:nvSpPr>
          <p:cNvPr id="3" name="文本框 2">
            <a:extLst>
              <a:ext uri="{FF2B5EF4-FFF2-40B4-BE49-F238E27FC236}">
                <a16:creationId xmlns:a16="http://schemas.microsoft.com/office/drawing/2014/main" id="{C2FBAD99-3E92-4635-A2D2-EB2DF44E9816}"/>
              </a:ext>
            </a:extLst>
          </p:cNvPr>
          <p:cNvSpPr txBox="1"/>
          <p:nvPr/>
        </p:nvSpPr>
        <p:spPr>
          <a:xfrm>
            <a:off x="549796" y="1196752"/>
            <a:ext cx="3168352" cy="461665"/>
          </a:xfrm>
          <a:prstGeom prst="rect">
            <a:avLst/>
          </a:prstGeom>
          <a:noFill/>
        </p:spPr>
        <p:txBody>
          <a:bodyPr wrap="square" rtlCol="0">
            <a:spAutoFit/>
          </a:bodyPr>
          <a:lstStyle/>
          <a:p>
            <a:r>
              <a:rPr lang="zh-CN" altLang="en-US" dirty="0"/>
              <a:t>为什么那么喜欢</a:t>
            </a:r>
            <a:r>
              <a:rPr lang="en-US" altLang="zh-CN" dirty="0"/>
              <a:t>SVD</a:t>
            </a:r>
            <a:r>
              <a:rPr lang="zh-CN" altLang="en-US" dirty="0"/>
              <a:t>？</a:t>
            </a:r>
          </a:p>
        </p:txBody>
      </p:sp>
      <p:sp>
        <p:nvSpPr>
          <p:cNvPr id="4" name="文本框 3">
            <a:extLst>
              <a:ext uri="{FF2B5EF4-FFF2-40B4-BE49-F238E27FC236}">
                <a16:creationId xmlns:a16="http://schemas.microsoft.com/office/drawing/2014/main" id="{6FAEAEFF-D299-43C0-8F02-D00E79A484EC}"/>
              </a:ext>
            </a:extLst>
          </p:cNvPr>
          <p:cNvSpPr txBox="1"/>
          <p:nvPr/>
        </p:nvSpPr>
        <p:spPr>
          <a:xfrm>
            <a:off x="549796" y="1772816"/>
            <a:ext cx="4896544" cy="461665"/>
          </a:xfrm>
          <a:prstGeom prst="rect">
            <a:avLst/>
          </a:prstGeom>
          <a:noFill/>
        </p:spPr>
        <p:txBody>
          <a:bodyPr wrap="square" rtlCol="0">
            <a:spAutoFit/>
          </a:bodyPr>
          <a:lstStyle/>
          <a:p>
            <a:r>
              <a:rPr lang="zh-CN" altLang="en-US" dirty="0"/>
              <a:t>牛逼哄哄的数学家说的。三个定理</a:t>
            </a:r>
          </a:p>
        </p:txBody>
      </p:sp>
      <p:sp>
        <p:nvSpPr>
          <p:cNvPr id="5" name="文本框 4">
            <a:extLst>
              <a:ext uri="{FF2B5EF4-FFF2-40B4-BE49-F238E27FC236}">
                <a16:creationId xmlns:a16="http://schemas.microsoft.com/office/drawing/2014/main" id="{34F302DF-738E-43E4-965E-2C7A222FC2CE}"/>
              </a:ext>
            </a:extLst>
          </p:cNvPr>
          <p:cNvSpPr txBox="1"/>
          <p:nvPr/>
        </p:nvSpPr>
        <p:spPr>
          <a:xfrm>
            <a:off x="559046" y="2266315"/>
            <a:ext cx="7623598" cy="830997"/>
          </a:xfrm>
          <a:prstGeom prst="rect">
            <a:avLst/>
          </a:prstGeom>
          <a:noFill/>
        </p:spPr>
        <p:txBody>
          <a:bodyPr wrap="square" rtlCol="0">
            <a:spAutoFit/>
          </a:bodyPr>
          <a:lstStyle/>
          <a:p>
            <a:r>
              <a:rPr lang="zh-CN" altLang="en-US" dirty="0"/>
              <a:t>①</a:t>
            </a:r>
            <a:r>
              <a:rPr lang="en-US" altLang="zh-CN" dirty="0"/>
              <a:t>SVD </a:t>
            </a:r>
            <a:r>
              <a:rPr lang="zh-CN" altLang="en-US" dirty="0"/>
              <a:t>的稳定性（</a:t>
            </a:r>
            <a:r>
              <a:rPr lang="zh-CN" altLang="en-US" sz="2000" dirty="0"/>
              <a:t>地震面前稳得起</a:t>
            </a:r>
            <a:r>
              <a:rPr lang="zh-CN" altLang="en-US" dirty="0"/>
              <a:t>）</a:t>
            </a:r>
            <a:endParaRPr lang="en-US" altLang="zh-CN" dirty="0"/>
          </a:p>
          <a:p>
            <a:r>
              <a:rPr lang="zh-CN" altLang="en-US" dirty="0"/>
              <a:t>两个矩阵</a:t>
            </a:r>
            <a:r>
              <a:rPr lang="en-US" altLang="zh-CN" dirty="0"/>
              <a:t>A(</a:t>
            </a:r>
            <a:r>
              <a:rPr lang="zh-CN" altLang="en-US" sz="2000" dirty="0"/>
              <a:t>地震前</a:t>
            </a:r>
            <a:r>
              <a:rPr lang="en-US" altLang="zh-CN" dirty="0"/>
              <a:t>)</a:t>
            </a:r>
            <a:r>
              <a:rPr lang="zh-CN" altLang="en-US" dirty="0"/>
              <a:t>、</a:t>
            </a:r>
            <a:r>
              <a:rPr lang="en-US" altLang="zh-CN" dirty="0"/>
              <a:t>B(</a:t>
            </a:r>
            <a:r>
              <a:rPr lang="zh-CN" altLang="en-US" sz="2000" dirty="0"/>
              <a:t>地震后</a:t>
            </a:r>
            <a:r>
              <a:rPr lang="en-US" altLang="zh-CN" dirty="0"/>
              <a:t>)</a:t>
            </a:r>
            <a:r>
              <a:rPr lang="zh-CN" altLang="en-US" dirty="0"/>
              <a:t>对应奇异值：</a:t>
            </a:r>
          </a:p>
        </p:txBody>
      </p:sp>
      <p:pic>
        <p:nvPicPr>
          <p:cNvPr id="6" name="图片 5">
            <a:extLst>
              <a:ext uri="{FF2B5EF4-FFF2-40B4-BE49-F238E27FC236}">
                <a16:creationId xmlns:a16="http://schemas.microsoft.com/office/drawing/2014/main" id="{FF386EF3-1ED8-41A5-A0BA-4A941A469FEA}"/>
              </a:ext>
            </a:extLst>
          </p:cNvPr>
          <p:cNvPicPr>
            <a:picLocks noChangeAspect="1"/>
          </p:cNvPicPr>
          <p:nvPr/>
        </p:nvPicPr>
        <p:blipFill>
          <a:blip r:embed="rId2"/>
          <a:stretch>
            <a:fillRect/>
          </a:stretch>
        </p:blipFill>
        <p:spPr>
          <a:xfrm>
            <a:off x="693812" y="3212976"/>
            <a:ext cx="4968552" cy="687829"/>
          </a:xfrm>
          <a:prstGeom prst="rect">
            <a:avLst/>
          </a:prstGeom>
        </p:spPr>
      </p:pic>
      <p:sp>
        <p:nvSpPr>
          <p:cNvPr id="9" name="文本框 8">
            <a:extLst>
              <a:ext uri="{FF2B5EF4-FFF2-40B4-BE49-F238E27FC236}">
                <a16:creationId xmlns:a16="http://schemas.microsoft.com/office/drawing/2014/main" id="{14F3B24F-EEA3-4D22-A78C-2D05E3623727}"/>
              </a:ext>
            </a:extLst>
          </p:cNvPr>
          <p:cNvSpPr txBox="1"/>
          <p:nvPr/>
        </p:nvSpPr>
        <p:spPr>
          <a:xfrm>
            <a:off x="671501" y="4025597"/>
            <a:ext cx="4414799" cy="461665"/>
          </a:xfrm>
          <a:prstGeom prst="rect">
            <a:avLst/>
          </a:prstGeom>
          <a:noFill/>
        </p:spPr>
        <p:txBody>
          <a:bodyPr wrap="square" rtlCol="0">
            <a:spAutoFit/>
          </a:bodyPr>
          <a:lstStyle/>
          <a:p>
            <a:r>
              <a:rPr lang="zh-CN" altLang="en-US" dirty="0"/>
              <a:t>对于任意一个范数而言，都有：</a:t>
            </a:r>
          </a:p>
        </p:txBody>
      </p:sp>
      <p:pic>
        <p:nvPicPr>
          <p:cNvPr id="10" name="图片 9">
            <a:extLst>
              <a:ext uri="{FF2B5EF4-FFF2-40B4-BE49-F238E27FC236}">
                <a16:creationId xmlns:a16="http://schemas.microsoft.com/office/drawing/2014/main" id="{2D99F505-3BC3-4013-BD4C-845C487FD593}"/>
              </a:ext>
            </a:extLst>
          </p:cNvPr>
          <p:cNvPicPr>
            <a:picLocks noChangeAspect="1"/>
          </p:cNvPicPr>
          <p:nvPr/>
        </p:nvPicPr>
        <p:blipFill>
          <a:blip r:embed="rId3"/>
          <a:stretch>
            <a:fillRect/>
          </a:stretch>
        </p:blipFill>
        <p:spPr>
          <a:xfrm>
            <a:off x="549796" y="4757280"/>
            <a:ext cx="4968552" cy="777752"/>
          </a:xfrm>
          <a:prstGeom prst="rect">
            <a:avLst/>
          </a:prstGeom>
        </p:spPr>
      </p:pic>
      <p:sp>
        <p:nvSpPr>
          <p:cNvPr id="11" name="文本框 10">
            <a:extLst>
              <a:ext uri="{FF2B5EF4-FFF2-40B4-BE49-F238E27FC236}">
                <a16:creationId xmlns:a16="http://schemas.microsoft.com/office/drawing/2014/main" id="{39583871-2BDD-4D93-AE96-C87C0A55A961}"/>
              </a:ext>
            </a:extLst>
          </p:cNvPr>
          <p:cNvSpPr txBox="1"/>
          <p:nvPr/>
        </p:nvSpPr>
        <p:spPr>
          <a:xfrm>
            <a:off x="559046" y="5805264"/>
            <a:ext cx="3159102" cy="461665"/>
          </a:xfrm>
          <a:prstGeom prst="rect">
            <a:avLst/>
          </a:prstGeom>
          <a:noFill/>
        </p:spPr>
        <p:txBody>
          <a:bodyPr wrap="square" rtlCol="0">
            <a:spAutoFit/>
          </a:bodyPr>
          <a:lstStyle/>
          <a:p>
            <a:r>
              <a:rPr lang="zh-CN" altLang="en-US" dirty="0"/>
              <a:t>举个例子说人话：</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151A9AE-80D4-4129-AD7A-5DB24E21175E}"/>
                  </a:ext>
                </a:extLst>
              </p:cNvPr>
              <p:cNvSpPr txBox="1"/>
              <p:nvPr/>
            </p:nvSpPr>
            <p:spPr>
              <a:xfrm>
                <a:off x="6850496" y="375514"/>
                <a:ext cx="2664296" cy="461665"/>
              </a:xfrm>
              <a:prstGeom prst="rect">
                <a:avLst/>
              </a:prstGeom>
              <a:noFill/>
            </p:spPr>
            <p:txBody>
              <a:bodyPr wrap="square" rtlCol="0">
                <a:spAutoFit/>
              </a:bodyPr>
              <a:lstStyle/>
              <a:p>
                <a:r>
                  <a:rPr lang="zh-CN" altLang="en-US" dirty="0"/>
                  <a:t>对于</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i="1">
                            <a:latin typeface="Cambria Math" panose="02040503050406030204" pitchFamily="18" charset="0"/>
                          </a:rPr>
                          <m:t>2</m:t>
                        </m:r>
                      </m:sub>
                    </m:sSub>
                    <m:r>
                      <a:rPr lang="zh-CN" altLang="en-US" i="1">
                        <a:latin typeface="Cambria Math" panose="02040503050406030204" pitchFamily="18" charset="0"/>
                      </a:rPr>
                      <m:t>范数</m:t>
                    </m:r>
                  </m:oMath>
                </a14:m>
                <a:r>
                  <a:rPr lang="zh-CN" altLang="en-US" dirty="0"/>
                  <a:t>而言：</a:t>
                </a:r>
              </a:p>
            </p:txBody>
          </p:sp>
        </mc:Choice>
        <mc:Fallback xmlns="">
          <p:sp>
            <p:nvSpPr>
              <p:cNvPr id="12" name="文本框 11">
                <a:extLst>
                  <a:ext uri="{FF2B5EF4-FFF2-40B4-BE49-F238E27FC236}">
                    <a16:creationId xmlns:a16="http://schemas.microsoft.com/office/drawing/2014/main" id="{6151A9AE-80D4-4129-AD7A-5DB24E21175E}"/>
                  </a:ext>
                </a:extLst>
              </p:cNvPr>
              <p:cNvSpPr txBox="1">
                <a:spLocks noRot="1" noChangeAspect="1" noMove="1" noResize="1" noEditPoints="1" noAdjustHandles="1" noChangeArrowheads="1" noChangeShapeType="1" noTextEdit="1"/>
              </p:cNvSpPr>
              <p:nvPr/>
            </p:nvSpPr>
            <p:spPr>
              <a:xfrm>
                <a:off x="6850496" y="375514"/>
                <a:ext cx="2664296" cy="461665"/>
              </a:xfrm>
              <a:prstGeom prst="rect">
                <a:avLst/>
              </a:prstGeom>
              <a:blipFill>
                <a:blip r:embed="rId4"/>
                <a:stretch>
                  <a:fillRect l="-3661" t="-14667" b="-26667"/>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5A3A6A0E-DFBB-45D6-899B-AF72CC266673}"/>
              </a:ext>
            </a:extLst>
          </p:cNvPr>
          <p:cNvPicPr>
            <a:picLocks noChangeAspect="1"/>
          </p:cNvPicPr>
          <p:nvPr/>
        </p:nvPicPr>
        <p:blipFill>
          <a:blip r:embed="rId5"/>
          <a:stretch>
            <a:fillRect/>
          </a:stretch>
        </p:blipFill>
        <p:spPr>
          <a:xfrm>
            <a:off x="6670476" y="1058050"/>
            <a:ext cx="4464496" cy="768885"/>
          </a:xfrm>
          <a:prstGeom prst="rect">
            <a:avLst/>
          </a:prstGeom>
        </p:spPr>
      </p:pic>
      <p:sp>
        <p:nvSpPr>
          <p:cNvPr id="15" name="文本框 14">
            <a:extLst>
              <a:ext uri="{FF2B5EF4-FFF2-40B4-BE49-F238E27FC236}">
                <a16:creationId xmlns:a16="http://schemas.microsoft.com/office/drawing/2014/main" id="{A948998B-A46D-4FB1-BC93-EEC550AC64F8}"/>
              </a:ext>
            </a:extLst>
          </p:cNvPr>
          <p:cNvSpPr txBox="1"/>
          <p:nvPr/>
        </p:nvSpPr>
        <p:spPr>
          <a:xfrm>
            <a:off x="6670476" y="2085448"/>
            <a:ext cx="4536504" cy="3046988"/>
          </a:xfrm>
          <a:prstGeom prst="rect">
            <a:avLst/>
          </a:prstGeom>
          <a:noFill/>
        </p:spPr>
        <p:txBody>
          <a:bodyPr wrap="square" rtlCol="0">
            <a:spAutoFit/>
          </a:bodyPr>
          <a:lstStyle/>
          <a:p>
            <a:r>
              <a:rPr lang="zh-CN" altLang="en-US" dirty="0"/>
              <a:t>矩阵</a:t>
            </a:r>
            <a:r>
              <a:rPr lang="en-US" altLang="zh-CN" dirty="0"/>
              <a:t>A</a:t>
            </a:r>
            <a:r>
              <a:rPr lang="zh-CN" altLang="en-US" dirty="0"/>
              <a:t>、</a:t>
            </a:r>
            <a:r>
              <a:rPr lang="en-US" altLang="zh-CN" dirty="0"/>
              <a:t>B</a:t>
            </a:r>
            <a:r>
              <a:rPr lang="zh-CN" altLang="en-US" dirty="0"/>
              <a:t>是近似的，小地震前后你还是你。它们奇异值之间的差异，一定不超过这两个矩阵 </a:t>
            </a:r>
            <a:r>
              <a:rPr lang="en-US" altLang="zh-CN" dirty="0"/>
              <a:t>A </a:t>
            </a:r>
            <a:r>
              <a:rPr lang="zh-CN" altLang="en-US" dirty="0"/>
              <a:t>和 </a:t>
            </a:r>
            <a:r>
              <a:rPr lang="en-US" altLang="zh-CN" dirty="0"/>
              <a:t>B </a:t>
            </a:r>
            <a:r>
              <a:rPr lang="zh-CN" altLang="en-US" dirty="0"/>
              <a:t>任意一个范数之间的差异。把这个性质应用在人脸识别中，使用合适的分类器就可以把同一个人的</a:t>
            </a:r>
            <a:r>
              <a:rPr lang="zh-CN" altLang="en-US" dirty="0">
                <a:solidFill>
                  <a:srgbClr val="FF0000"/>
                </a:solidFill>
              </a:rPr>
              <a:t>不同姿态，表情的图像矩阵归为一类</a:t>
            </a:r>
            <a:r>
              <a:rPr lang="en-US" altLang="zh-CN" dirty="0">
                <a:solidFill>
                  <a:srgbClr val="FF0000"/>
                </a:solidFill>
              </a:rPr>
              <a:t>(</a:t>
            </a:r>
            <a:r>
              <a:rPr lang="zh-CN" altLang="en-US" dirty="0">
                <a:solidFill>
                  <a:srgbClr val="FF0000"/>
                </a:solidFill>
              </a:rPr>
              <a:t>高容错性</a:t>
            </a:r>
            <a:r>
              <a:rPr lang="en-US" altLang="zh-CN" dirty="0">
                <a:solidFill>
                  <a:srgbClr val="FF0000"/>
                </a:solidFill>
              </a:rPr>
              <a:t>)</a:t>
            </a:r>
            <a:r>
              <a:rPr lang="zh-CN" altLang="en-US" dirty="0"/>
              <a:t>。</a:t>
            </a:r>
          </a:p>
        </p:txBody>
      </p:sp>
    </p:spTree>
    <p:extLst>
      <p:ext uri="{BB962C8B-B14F-4D97-AF65-F5344CB8AC3E}">
        <p14:creationId xmlns:p14="http://schemas.microsoft.com/office/powerpoint/2010/main" val="35080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in)">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C59C16F-2548-48AD-8577-4A6EDFBB63EF}"/>
              </a:ext>
            </a:extLst>
          </p:cNvPr>
          <p:cNvSpPr txBox="1"/>
          <p:nvPr/>
        </p:nvSpPr>
        <p:spPr>
          <a:xfrm>
            <a:off x="2263833" y="528817"/>
            <a:ext cx="3096344" cy="461665"/>
          </a:xfrm>
          <a:prstGeom prst="rect">
            <a:avLst/>
          </a:prstGeom>
          <a:noFill/>
        </p:spPr>
        <p:txBody>
          <a:bodyPr wrap="square" rtlCol="0">
            <a:spAutoFit/>
          </a:bodyPr>
          <a:lstStyle/>
          <a:p>
            <a:r>
              <a:rPr lang="zh-CN" altLang="en-US" dirty="0"/>
              <a:t>②</a:t>
            </a:r>
            <a:r>
              <a:rPr lang="en-US" altLang="zh-CN" dirty="0"/>
              <a:t>SVD </a:t>
            </a:r>
            <a:r>
              <a:rPr lang="zh-CN" altLang="en-US" dirty="0"/>
              <a:t>的比例不变性</a:t>
            </a:r>
          </a:p>
        </p:txBody>
      </p:sp>
      <p:sp>
        <p:nvSpPr>
          <p:cNvPr id="3" name="文本框 2">
            <a:extLst>
              <a:ext uri="{FF2B5EF4-FFF2-40B4-BE49-F238E27FC236}">
                <a16:creationId xmlns:a16="http://schemas.microsoft.com/office/drawing/2014/main" id="{2056E74A-CCAF-4AD4-A53F-F1EA664B8D22}"/>
              </a:ext>
            </a:extLst>
          </p:cNvPr>
          <p:cNvSpPr txBox="1"/>
          <p:nvPr/>
        </p:nvSpPr>
        <p:spPr>
          <a:xfrm>
            <a:off x="2407849" y="1176889"/>
            <a:ext cx="4968552" cy="461665"/>
          </a:xfrm>
          <a:prstGeom prst="rect">
            <a:avLst/>
          </a:prstGeom>
          <a:noFill/>
        </p:spPr>
        <p:txBody>
          <a:bodyPr wrap="square" rtlCol="0">
            <a:spAutoFit/>
          </a:bodyPr>
          <a:lstStyle/>
          <a:p>
            <a:r>
              <a:rPr lang="zh-CN" altLang="en-US" dirty="0"/>
              <a:t>矩阵</a:t>
            </a:r>
            <a:r>
              <a:rPr lang="en-US" altLang="zh-CN" dirty="0"/>
              <a:t>A</a:t>
            </a:r>
            <a:r>
              <a:rPr lang="zh-CN" altLang="en-US" dirty="0"/>
              <a:t>的奇异值：</a:t>
            </a:r>
          </a:p>
        </p:txBody>
      </p:sp>
      <p:pic>
        <p:nvPicPr>
          <p:cNvPr id="4" name="图片 3">
            <a:extLst>
              <a:ext uri="{FF2B5EF4-FFF2-40B4-BE49-F238E27FC236}">
                <a16:creationId xmlns:a16="http://schemas.microsoft.com/office/drawing/2014/main" id="{54619C80-6375-4794-80E9-E5020EC04A09}"/>
              </a:ext>
            </a:extLst>
          </p:cNvPr>
          <p:cNvPicPr>
            <a:picLocks noChangeAspect="1"/>
          </p:cNvPicPr>
          <p:nvPr/>
        </p:nvPicPr>
        <p:blipFill>
          <a:blip r:embed="rId2"/>
          <a:stretch>
            <a:fillRect/>
          </a:stretch>
        </p:blipFill>
        <p:spPr>
          <a:xfrm>
            <a:off x="4784113" y="1218587"/>
            <a:ext cx="2100939" cy="576064"/>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56AB203-12D3-417B-A826-680774C815B7}"/>
                  </a:ext>
                </a:extLst>
              </p:cNvPr>
              <p:cNvSpPr txBox="1"/>
              <p:nvPr/>
            </p:nvSpPr>
            <p:spPr>
              <a:xfrm>
                <a:off x="2407849" y="1968977"/>
                <a:ext cx="4392488" cy="461665"/>
              </a:xfrm>
              <a:prstGeom prst="rect">
                <a:avLst/>
              </a:prstGeom>
              <a:noFill/>
            </p:spPr>
            <p:txBody>
              <a:bodyPr wrap="square" rtlCol="0">
                <a:spAutoFit/>
              </a:bodyPr>
              <a:lstStyle/>
              <a:p>
                <a:r>
                  <a:rPr lang="zh-CN" altLang="en-US" dirty="0"/>
                  <a:t>来了个系数</a:t>
                </a:r>
                <a:r>
                  <a:rPr lang="en-US" altLang="zh-CN" dirty="0"/>
                  <a:t>a</a:t>
                </a:r>
                <a:r>
                  <a:rPr lang="zh-CN" altLang="en-US" dirty="0"/>
                  <a:t>，</a:t>
                </a:r>
                <a14:m>
                  <m:oMath xmlns:m="http://schemas.openxmlformats.org/officeDocument/2006/math">
                    <m:r>
                      <a:rPr lang="en-US" altLang="zh-CN" i="1" dirty="0" smtClean="0">
                        <a:latin typeface="Cambria Math" panose="02040503050406030204" pitchFamily="18" charset="0"/>
                      </a:rPr>
                      <m:t>𝑎𝐴</m:t>
                    </m:r>
                  </m:oMath>
                </a14:m>
                <a:r>
                  <a:rPr lang="zh-CN" altLang="en-US" dirty="0"/>
                  <a:t>的奇异值：</a:t>
                </a:r>
              </a:p>
            </p:txBody>
          </p:sp>
        </mc:Choice>
        <mc:Fallback xmlns="">
          <p:sp>
            <p:nvSpPr>
              <p:cNvPr id="5" name="文本框 4">
                <a:extLst>
                  <a:ext uri="{FF2B5EF4-FFF2-40B4-BE49-F238E27FC236}">
                    <a16:creationId xmlns:a16="http://schemas.microsoft.com/office/drawing/2014/main" id="{956AB203-12D3-417B-A826-680774C815B7}"/>
                  </a:ext>
                </a:extLst>
              </p:cNvPr>
              <p:cNvSpPr txBox="1">
                <a:spLocks noRot="1" noChangeAspect="1" noMove="1" noResize="1" noEditPoints="1" noAdjustHandles="1" noChangeArrowheads="1" noChangeShapeType="1" noTextEdit="1"/>
              </p:cNvSpPr>
              <p:nvPr/>
            </p:nvSpPr>
            <p:spPr>
              <a:xfrm>
                <a:off x="2407849" y="1968977"/>
                <a:ext cx="4392488" cy="461665"/>
              </a:xfrm>
              <a:prstGeom prst="rect">
                <a:avLst/>
              </a:prstGeom>
              <a:blipFill>
                <a:blip r:embed="rId3"/>
                <a:stretch>
                  <a:fillRect l="-2219" t="-14474" b="-2894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2BE455D4-62F0-46B6-BE7F-E6F4F93BFD4B}"/>
              </a:ext>
            </a:extLst>
          </p:cNvPr>
          <p:cNvPicPr>
            <a:picLocks noChangeAspect="1"/>
          </p:cNvPicPr>
          <p:nvPr/>
        </p:nvPicPr>
        <p:blipFill>
          <a:blip r:embed="rId4"/>
          <a:stretch>
            <a:fillRect/>
          </a:stretch>
        </p:blipFill>
        <p:spPr>
          <a:xfrm>
            <a:off x="6368289" y="1883425"/>
            <a:ext cx="2236928" cy="576065"/>
          </a:xfrm>
          <a:prstGeom prst="rect">
            <a:avLst/>
          </a:prstGeom>
        </p:spPr>
      </p:pic>
      <p:pic>
        <p:nvPicPr>
          <p:cNvPr id="7" name="图片 6">
            <a:extLst>
              <a:ext uri="{FF2B5EF4-FFF2-40B4-BE49-F238E27FC236}">
                <a16:creationId xmlns:a16="http://schemas.microsoft.com/office/drawing/2014/main" id="{ECBD360D-9F82-47C2-9598-29926F39BBFF}"/>
              </a:ext>
            </a:extLst>
          </p:cNvPr>
          <p:cNvPicPr>
            <a:picLocks noChangeAspect="1"/>
          </p:cNvPicPr>
          <p:nvPr/>
        </p:nvPicPr>
        <p:blipFill>
          <a:blip r:embed="rId5"/>
          <a:stretch>
            <a:fillRect/>
          </a:stretch>
        </p:blipFill>
        <p:spPr>
          <a:xfrm>
            <a:off x="2782044" y="2648973"/>
            <a:ext cx="5823173" cy="780027"/>
          </a:xfrm>
          <a:prstGeom prst="rect">
            <a:avLst/>
          </a:prstGeom>
        </p:spPr>
      </p:pic>
      <p:sp>
        <p:nvSpPr>
          <p:cNvPr id="8" name="矩形 7">
            <a:extLst>
              <a:ext uri="{FF2B5EF4-FFF2-40B4-BE49-F238E27FC236}">
                <a16:creationId xmlns:a16="http://schemas.microsoft.com/office/drawing/2014/main" id="{10007D7E-4800-491A-A73E-8F8BCFE162E0}"/>
              </a:ext>
            </a:extLst>
          </p:cNvPr>
          <p:cNvSpPr/>
          <p:nvPr/>
        </p:nvSpPr>
        <p:spPr>
          <a:xfrm>
            <a:off x="2510595" y="3647331"/>
            <a:ext cx="6647974" cy="1569660"/>
          </a:xfrm>
          <a:prstGeom prst="rect">
            <a:avLst/>
          </a:prstGeom>
        </p:spPr>
        <p:txBody>
          <a:bodyPr wrap="none">
            <a:spAutoFit/>
          </a:bodyPr>
          <a:lstStyle/>
          <a:p>
            <a:r>
              <a:rPr lang="zh-CN" altLang="en-US" dirty="0"/>
              <a:t>矩阵进行数乘变换，奇异值也成比例变化。</a:t>
            </a:r>
            <a:endParaRPr lang="en-US" altLang="zh-CN" dirty="0"/>
          </a:p>
          <a:p>
            <a:r>
              <a:rPr lang="zh-CN" altLang="en-US" dirty="0"/>
              <a:t>同一个人脸在光线明暗不同情况的图像识别中，</a:t>
            </a:r>
            <a:endParaRPr lang="en-US" altLang="zh-CN" dirty="0"/>
          </a:p>
          <a:p>
            <a:r>
              <a:rPr lang="zh-CN" altLang="en-US" dirty="0"/>
              <a:t>它们的矩阵奇异值是成比例变化的。</a:t>
            </a:r>
            <a:endParaRPr lang="en-US" altLang="zh-CN" dirty="0"/>
          </a:p>
          <a:p>
            <a:r>
              <a:rPr lang="zh-CN" altLang="en-US" dirty="0"/>
              <a:t>奇异值向量归一化后可以视为一类</a:t>
            </a:r>
            <a:endParaRPr lang="en-US" altLang="zh-CN" dirty="0"/>
          </a:p>
        </p:txBody>
      </p:sp>
    </p:spTree>
    <p:extLst>
      <p:ext uri="{BB962C8B-B14F-4D97-AF65-F5344CB8AC3E}">
        <p14:creationId xmlns:p14="http://schemas.microsoft.com/office/powerpoint/2010/main" val="671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B131273-D9A8-498E-8169-0C05F2457DE8}"/>
              </a:ext>
            </a:extLst>
          </p:cNvPr>
          <p:cNvSpPr txBox="1"/>
          <p:nvPr/>
        </p:nvSpPr>
        <p:spPr>
          <a:xfrm>
            <a:off x="1989956" y="774120"/>
            <a:ext cx="1440160" cy="461665"/>
          </a:xfrm>
          <a:prstGeom prst="rect">
            <a:avLst/>
          </a:prstGeom>
          <a:noFill/>
        </p:spPr>
        <p:txBody>
          <a:bodyPr wrap="square" rtlCol="0">
            <a:spAutoFit/>
          </a:bodyPr>
          <a:lstStyle/>
          <a:p>
            <a:r>
              <a:rPr lang="zh-CN" altLang="en-US" dirty="0"/>
              <a:t>③容易找</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F3D3C404-0E23-4DAC-BEEE-DE35E02D1A0B}"/>
                  </a:ext>
                </a:extLst>
              </p:cNvPr>
              <p:cNvSpPr/>
              <p:nvPr/>
            </p:nvSpPr>
            <p:spPr>
              <a:xfrm>
                <a:off x="1989956" y="1484784"/>
                <a:ext cx="6092825" cy="2094291"/>
              </a:xfrm>
              <a:prstGeom prst="rect">
                <a:avLst/>
              </a:prstGeom>
            </p:spPr>
            <p:txBody>
              <a:bodyPr>
                <a:spAutoFit/>
              </a:bodyPr>
              <a:lstStyle/>
              <a:p>
                <a:r>
                  <a:rPr lang="zh-CN" altLang="en-US" dirty="0"/>
                  <a:t>用幂方法找到矩阵近似最大奇异值和对应的奇异向量的概率不低于</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9</m:t>
                        </m:r>
                      </m:num>
                      <m:den>
                        <m:r>
                          <a:rPr lang="en-US" altLang="zh-CN" b="0" i="1" smtClean="0">
                            <a:latin typeface="Cambria Math" panose="02040503050406030204" pitchFamily="18" charset="0"/>
                          </a:rPr>
                          <m:t>10</m:t>
                        </m:r>
                      </m:den>
                    </m:f>
                  </m:oMath>
                </a14:m>
                <a:endParaRPr lang="en-US" altLang="zh-CN" b="0" dirty="0"/>
              </a:p>
              <a:p>
                <a:r>
                  <a:rPr lang="zh-CN" altLang="en-US" dirty="0"/>
                  <a:t>优点：用幂方法只需要找到矩阵的前几个大的特征值即可，方法简单</a:t>
                </a:r>
                <a:endParaRPr lang="en-US" altLang="zh-CN" dirty="0"/>
              </a:p>
              <a:p>
                <a:r>
                  <a:rPr lang="zh-CN" altLang="en-US" dirty="0"/>
                  <a:t>缺点：通过迭代计算，计算复杂度较高</a:t>
                </a:r>
                <a:endParaRPr lang="en-US" altLang="zh-CN" b="0" dirty="0"/>
              </a:p>
            </p:txBody>
          </p:sp>
        </mc:Choice>
        <mc:Fallback xmlns="">
          <p:sp>
            <p:nvSpPr>
              <p:cNvPr id="3" name="矩形 2">
                <a:extLst>
                  <a:ext uri="{FF2B5EF4-FFF2-40B4-BE49-F238E27FC236}">
                    <a16:creationId xmlns:a16="http://schemas.microsoft.com/office/drawing/2014/main" id="{F3D3C404-0E23-4DAC-BEEE-DE35E02D1A0B}"/>
                  </a:ext>
                </a:extLst>
              </p:cNvPr>
              <p:cNvSpPr>
                <a:spLocks noRot="1" noChangeAspect="1" noMove="1" noResize="1" noEditPoints="1" noAdjustHandles="1" noChangeArrowheads="1" noChangeShapeType="1" noTextEdit="1"/>
              </p:cNvSpPr>
              <p:nvPr/>
            </p:nvSpPr>
            <p:spPr>
              <a:xfrm>
                <a:off x="1989956" y="1484784"/>
                <a:ext cx="6092825" cy="2094291"/>
              </a:xfrm>
              <a:prstGeom prst="rect">
                <a:avLst/>
              </a:prstGeom>
              <a:blipFill>
                <a:blip r:embed="rId2"/>
                <a:stretch>
                  <a:fillRect l="-1500" t="-2332" b="-5248"/>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4E6DA211-C1F3-4AA0-9188-E59110676FC7}"/>
              </a:ext>
            </a:extLst>
          </p:cNvPr>
          <p:cNvSpPr txBox="1"/>
          <p:nvPr/>
        </p:nvSpPr>
        <p:spPr>
          <a:xfrm>
            <a:off x="1989956" y="4077072"/>
            <a:ext cx="7776864" cy="1569660"/>
          </a:xfrm>
          <a:prstGeom prst="rect">
            <a:avLst/>
          </a:prstGeom>
          <a:noFill/>
        </p:spPr>
        <p:txBody>
          <a:bodyPr wrap="square" rtlCol="0">
            <a:spAutoFit/>
          </a:bodyPr>
          <a:lstStyle/>
          <a:p>
            <a:pPr marL="342900" indent="-342900">
              <a:buFont typeface="Arial" panose="020B0604020202020204" pitchFamily="34" charset="0"/>
              <a:buChar char="•"/>
            </a:pPr>
            <a:r>
              <a:rPr lang="zh-CN" altLang="en-US" dirty="0"/>
              <a:t>优缺点：</a:t>
            </a:r>
            <a:endParaRPr lang="en-US" altLang="zh-CN" dirty="0"/>
          </a:p>
          <a:p>
            <a:r>
              <a:rPr lang="zh-CN" altLang="en-US" dirty="0"/>
              <a:t>优点：作用于非方阵 </a:t>
            </a:r>
            <a:r>
              <a:rPr lang="en-US" altLang="zh-CN" dirty="0"/>
              <a:t>&amp;  </a:t>
            </a:r>
            <a:r>
              <a:rPr lang="zh-CN" altLang="en-US" dirty="0"/>
              <a:t>①②③  </a:t>
            </a:r>
            <a:r>
              <a:rPr lang="en-US" altLang="zh-CN" dirty="0"/>
              <a:t>&amp;  </a:t>
            </a:r>
            <a:r>
              <a:rPr lang="zh-CN" altLang="en-US" dirty="0"/>
              <a:t>正交变换，去相关性比较好</a:t>
            </a:r>
            <a:endParaRPr lang="en-US" altLang="zh-CN" dirty="0"/>
          </a:p>
          <a:p>
            <a:r>
              <a:rPr lang="zh-CN" altLang="en-US" dirty="0"/>
              <a:t>缺点：要算特征值特征向量，计算量很大啊！！！</a:t>
            </a:r>
          </a:p>
        </p:txBody>
      </p:sp>
    </p:spTree>
    <p:extLst>
      <p:ext uri="{BB962C8B-B14F-4D97-AF65-F5344CB8AC3E}">
        <p14:creationId xmlns:p14="http://schemas.microsoft.com/office/powerpoint/2010/main" val="31372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9599F29-59C3-4B36-B1D9-0C615F75BE14}"/>
              </a:ext>
            </a:extLst>
          </p:cNvPr>
          <p:cNvSpPr txBox="1"/>
          <p:nvPr/>
        </p:nvSpPr>
        <p:spPr>
          <a:xfrm>
            <a:off x="549796" y="332656"/>
            <a:ext cx="7560840"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四、非负矩阵分解</a:t>
            </a:r>
            <a:r>
              <a:rPr lang="en-US" altLang="zh-CN" sz="3600" dirty="0">
                <a:latin typeface="黑体" panose="02010609060101010101" pitchFamily="49" charset="-122"/>
                <a:ea typeface="黑体" panose="02010609060101010101" pitchFamily="49" charset="-122"/>
              </a:rPr>
              <a:t>NMF+</a:t>
            </a:r>
            <a:r>
              <a:rPr lang="zh-CN" altLang="en-US" sz="3600" dirty="0">
                <a:latin typeface="黑体" panose="02010609060101010101" pitchFamily="49" charset="-122"/>
                <a:ea typeface="黑体" panose="02010609060101010101" pitchFamily="49" charset="-122"/>
              </a:rPr>
              <a:t>低秩矩阵恢复</a:t>
            </a:r>
          </a:p>
        </p:txBody>
      </p:sp>
      <p:sp>
        <p:nvSpPr>
          <p:cNvPr id="3" name="文本框 2">
            <a:extLst>
              <a:ext uri="{FF2B5EF4-FFF2-40B4-BE49-F238E27FC236}">
                <a16:creationId xmlns:a16="http://schemas.microsoft.com/office/drawing/2014/main" id="{2ABD2423-3A27-4ECA-AE7B-775837AE41E7}"/>
              </a:ext>
            </a:extLst>
          </p:cNvPr>
          <p:cNvSpPr txBox="1"/>
          <p:nvPr/>
        </p:nvSpPr>
        <p:spPr>
          <a:xfrm>
            <a:off x="574838" y="1124744"/>
            <a:ext cx="2207206" cy="461665"/>
          </a:xfrm>
          <a:prstGeom prst="rect">
            <a:avLst/>
          </a:prstGeom>
          <a:noFill/>
        </p:spPr>
        <p:txBody>
          <a:bodyPr wrap="square" rtlCol="0">
            <a:spAutoFit/>
          </a:bodyPr>
          <a:lstStyle/>
          <a:p>
            <a:r>
              <a:rPr lang="en-US" altLang="zh-CN" dirty="0"/>
              <a:t>0</a:t>
            </a:r>
            <a:r>
              <a:rPr lang="zh-CN" altLang="en-US" dirty="0"/>
              <a:t>、回顾</a:t>
            </a:r>
            <a:r>
              <a:rPr lang="en-US" altLang="zh-CN" dirty="0"/>
              <a:t>NMF</a:t>
            </a:r>
            <a:endParaRPr lang="zh-CN" altLang="en-US" dirty="0"/>
          </a:p>
        </p:txBody>
      </p:sp>
      <p:pic>
        <p:nvPicPr>
          <p:cNvPr id="4" name="Picture 2">
            <a:extLst>
              <a:ext uri="{FF2B5EF4-FFF2-40B4-BE49-F238E27FC236}">
                <a16:creationId xmlns:a16="http://schemas.microsoft.com/office/drawing/2014/main" id="{65DD190A-01A6-491C-8B14-34C87E8DB8AE}"/>
              </a:ext>
            </a:extLst>
          </p:cNvPr>
          <p:cNvPicPr/>
          <p:nvPr/>
        </p:nvPicPr>
        <p:blipFill rotWithShape="1">
          <a:blip r:embed="rId2">
            <a:extLst>
              <a:ext uri="{28A0092B-C50C-407E-A947-70E740481C1C}">
                <a14:useLocalDpi xmlns:a14="http://schemas.microsoft.com/office/drawing/2010/main" val="0"/>
              </a:ext>
            </a:extLst>
          </a:blip>
          <a:srcRect l="3755" b="10881"/>
          <a:stretch/>
        </p:blipFill>
        <p:spPr bwMode="auto">
          <a:xfrm>
            <a:off x="546229" y="1772816"/>
            <a:ext cx="5202671" cy="1953811"/>
          </a:xfrm>
          <a:prstGeom prst="rect">
            <a:avLst/>
          </a:prstGeom>
          <a:noFill/>
        </p:spPr>
      </p:pic>
      <p:pic>
        <p:nvPicPr>
          <p:cNvPr id="5" name="图片 4">
            <a:extLst>
              <a:ext uri="{FF2B5EF4-FFF2-40B4-BE49-F238E27FC236}">
                <a16:creationId xmlns:a16="http://schemas.microsoft.com/office/drawing/2014/main" id="{00E08032-25F6-4EB2-B942-0DA42698CA9B}"/>
              </a:ext>
            </a:extLst>
          </p:cNvPr>
          <p:cNvPicPr>
            <a:picLocks noChangeAspect="1"/>
          </p:cNvPicPr>
          <p:nvPr/>
        </p:nvPicPr>
        <p:blipFill>
          <a:blip r:embed="rId3"/>
          <a:stretch>
            <a:fillRect/>
          </a:stretch>
        </p:blipFill>
        <p:spPr>
          <a:xfrm>
            <a:off x="5977036" y="2286000"/>
            <a:ext cx="4267200" cy="1143000"/>
          </a:xfrm>
          <a:prstGeom prst="rect">
            <a:avLst/>
          </a:prstGeom>
        </p:spPr>
      </p:pic>
      <p:sp>
        <p:nvSpPr>
          <p:cNvPr id="6" name="文本框 5">
            <a:extLst>
              <a:ext uri="{FF2B5EF4-FFF2-40B4-BE49-F238E27FC236}">
                <a16:creationId xmlns:a16="http://schemas.microsoft.com/office/drawing/2014/main" id="{31F7E898-0553-4FDC-A006-623CC161DD74}"/>
              </a:ext>
            </a:extLst>
          </p:cNvPr>
          <p:cNvSpPr txBox="1"/>
          <p:nvPr/>
        </p:nvSpPr>
        <p:spPr>
          <a:xfrm>
            <a:off x="546228" y="3726627"/>
            <a:ext cx="6556296" cy="830997"/>
          </a:xfrm>
          <a:prstGeom prst="rect">
            <a:avLst/>
          </a:prstGeom>
          <a:noFill/>
        </p:spPr>
        <p:txBody>
          <a:bodyPr wrap="square" rtlCol="0">
            <a:spAutoFit/>
          </a:bodyPr>
          <a:lstStyle/>
          <a:p>
            <a:r>
              <a:rPr lang="en-US" altLang="zh-CN" dirty="0"/>
              <a:t>1</a:t>
            </a:r>
            <a:r>
              <a:rPr lang="zh-CN" altLang="en-US" dirty="0"/>
              <a:t>、思想来源</a:t>
            </a:r>
            <a:endParaRPr lang="en-US" altLang="zh-CN" dirty="0"/>
          </a:p>
          <a:p>
            <a:r>
              <a:rPr lang="zh-CN" altLang="en-US" dirty="0"/>
              <a:t>低秩矩阵恢复的缺点：</a:t>
            </a:r>
            <a:r>
              <a:rPr lang="zh-CN" altLang="en-US" dirty="0">
                <a:solidFill>
                  <a:srgbClr val="FF0000"/>
                </a:solidFill>
              </a:rPr>
              <a:t>高阶，计算复杂度高</a:t>
            </a:r>
          </a:p>
        </p:txBody>
      </p:sp>
      <p:sp>
        <p:nvSpPr>
          <p:cNvPr id="8" name="矩形 7">
            <a:extLst>
              <a:ext uri="{FF2B5EF4-FFF2-40B4-BE49-F238E27FC236}">
                <a16:creationId xmlns:a16="http://schemas.microsoft.com/office/drawing/2014/main" id="{53AC5C8D-55AE-4AD2-A5F1-B13A33EB12E9}"/>
              </a:ext>
            </a:extLst>
          </p:cNvPr>
          <p:cNvSpPr/>
          <p:nvPr/>
        </p:nvSpPr>
        <p:spPr>
          <a:xfrm>
            <a:off x="576221" y="4557624"/>
            <a:ext cx="10225136" cy="1200329"/>
          </a:xfrm>
          <a:prstGeom prst="rect">
            <a:avLst/>
          </a:prstGeom>
        </p:spPr>
        <p:txBody>
          <a:bodyPr wrap="square">
            <a:spAutoFit/>
          </a:bodyPr>
          <a:lstStyle/>
          <a:p>
            <a:pPr algn="just">
              <a:spcAft>
                <a:spcPts val="0"/>
              </a:spcAft>
            </a:pPr>
            <a:r>
              <a:rPr lang="zh-CN" altLang="zh-CN" kern="100" dirty="0">
                <a:latin typeface="幼圆" panose="02010509060101010101" pitchFamily="49" charset="-122"/>
                <a:ea typeface="幼圆" panose="02010509060101010101" pitchFamily="49" charset="-122"/>
                <a:cs typeface="Times New Roman" panose="02020603050405020304" pitchFamily="18" charset="0"/>
              </a:rPr>
              <a:t>把非负矩阵分解运用到低秩矩阵恢复中，不但可以保持原始数据的局部特征，而且避免求解大规模矩阵核范数的奇异值分解问题。</a:t>
            </a:r>
            <a:r>
              <a:rPr lang="zh-CN" altLang="en-US" kern="100" dirty="0">
                <a:latin typeface="幼圆" panose="02010509060101010101" pitchFamily="49" charset="-122"/>
                <a:ea typeface="幼圆" panose="02010509060101010101" pitchFamily="49" charset="-122"/>
                <a:cs typeface="Times New Roman" panose="02020603050405020304" pitchFamily="18" charset="0"/>
              </a:rPr>
              <a:t>简单来说：</a:t>
            </a:r>
            <a:r>
              <a:rPr lang="zh-CN" altLang="en-US" kern="100" dirty="0">
                <a:solidFill>
                  <a:srgbClr val="FF0000"/>
                </a:solidFill>
                <a:latin typeface="幼圆" panose="02010509060101010101" pitchFamily="49" charset="-122"/>
                <a:ea typeface="幼圆" panose="02010509060101010101" pitchFamily="49" charset="-122"/>
                <a:cs typeface="Times New Roman" panose="02020603050405020304" pitchFamily="18" charset="0"/>
              </a:rPr>
              <a:t>先降维，再求解</a:t>
            </a:r>
            <a:endParaRPr lang="zh-CN" altLang="zh-CN" kern="100" dirty="0">
              <a:solidFill>
                <a:srgbClr val="FF0000"/>
              </a:solidFill>
              <a:latin typeface="幼圆" panose="02010509060101010101" pitchFamily="49" charset="-122"/>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3002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down)">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8143173-202A-4331-B0D3-026302E744C3}"/>
              </a:ext>
            </a:extLst>
          </p:cNvPr>
          <p:cNvSpPr txBox="1"/>
          <p:nvPr/>
        </p:nvSpPr>
        <p:spPr>
          <a:xfrm>
            <a:off x="621804" y="260648"/>
            <a:ext cx="2160240" cy="461665"/>
          </a:xfrm>
          <a:prstGeom prst="rect">
            <a:avLst/>
          </a:prstGeom>
          <a:noFill/>
        </p:spPr>
        <p:txBody>
          <a:bodyPr wrap="square" rtlCol="0">
            <a:spAutoFit/>
          </a:bodyPr>
          <a:lstStyle/>
          <a:p>
            <a:r>
              <a:rPr lang="en-US" altLang="zh-CN" dirty="0"/>
              <a:t>2</a:t>
            </a:r>
            <a:r>
              <a:rPr lang="zh-CN" altLang="en-US" dirty="0"/>
              <a:t>、数学模型</a:t>
            </a:r>
          </a:p>
        </p:txBody>
      </p:sp>
      <p:sp>
        <p:nvSpPr>
          <p:cNvPr id="3" name="矩形 2">
            <a:extLst>
              <a:ext uri="{FF2B5EF4-FFF2-40B4-BE49-F238E27FC236}">
                <a16:creationId xmlns:a16="http://schemas.microsoft.com/office/drawing/2014/main" id="{BBAFD3E1-A609-49F4-831B-4352DEC1F6B6}"/>
              </a:ext>
            </a:extLst>
          </p:cNvPr>
          <p:cNvSpPr/>
          <p:nvPr/>
        </p:nvSpPr>
        <p:spPr>
          <a:xfrm>
            <a:off x="621804" y="723539"/>
            <a:ext cx="4801314" cy="461665"/>
          </a:xfrm>
          <a:prstGeom prst="rect">
            <a:avLst/>
          </a:prstGeom>
        </p:spPr>
        <p:txBody>
          <a:bodyPr wrap="none">
            <a:spAutoFit/>
          </a:bodyPr>
          <a:lstStyle/>
          <a:p>
            <a:pPr algn="just">
              <a:spcAft>
                <a:spcPts val="0"/>
              </a:spcAft>
            </a:pPr>
            <a:r>
              <a:rPr lang="zh-CN" altLang="zh-CN" kern="100" dirty="0">
                <a:latin typeface="+mn-ea"/>
                <a:cs typeface="Times New Roman" panose="02020603050405020304" pitchFamily="18" charset="0"/>
              </a:rPr>
              <a:t>原始的</a:t>
            </a:r>
            <a:r>
              <a:rPr lang="zh-CN" altLang="en-US" kern="100" dirty="0">
                <a:latin typeface="+mn-ea"/>
                <a:cs typeface="Times New Roman" panose="02020603050405020304" pitchFamily="18" charset="0"/>
              </a:rPr>
              <a:t>低秩矩阵恢复</a:t>
            </a:r>
            <a:r>
              <a:rPr lang="zh-CN" altLang="zh-CN" kern="100" dirty="0">
                <a:latin typeface="+mn-ea"/>
                <a:cs typeface="Times New Roman" panose="02020603050405020304" pitchFamily="18" charset="0"/>
              </a:rPr>
              <a:t>算法转换为：</a:t>
            </a:r>
          </a:p>
        </p:txBody>
      </p:sp>
      <p:pic>
        <p:nvPicPr>
          <p:cNvPr id="4" name="图片 3">
            <a:extLst>
              <a:ext uri="{FF2B5EF4-FFF2-40B4-BE49-F238E27FC236}">
                <a16:creationId xmlns:a16="http://schemas.microsoft.com/office/drawing/2014/main" id="{7BC18963-31C3-4347-B0BC-05978D1929CB}"/>
              </a:ext>
            </a:extLst>
          </p:cNvPr>
          <p:cNvPicPr/>
          <p:nvPr/>
        </p:nvPicPr>
        <p:blipFill>
          <a:blip r:embed="rId2"/>
          <a:stretch>
            <a:fillRect/>
          </a:stretch>
        </p:blipFill>
        <p:spPr>
          <a:xfrm>
            <a:off x="5458026" y="362886"/>
            <a:ext cx="2576306" cy="2088232"/>
          </a:xfrm>
          <a:prstGeom prst="rect">
            <a:avLst/>
          </a:prstGeom>
        </p:spPr>
      </p:pic>
      <p:sp>
        <p:nvSpPr>
          <p:cNvPr id="5" name="文本框 4">
            <a:extLst>
              <a:ext uri="{FF2B5EF4-FFF2-40B4-BE49-F238E27FC236}">
                <a16:creationId xmlns:a16="http://schemas.microsoft.com/office/drawing/2014/main" id="{A37D38E5-34B1-4BA5-9AA1-CA14B9439A3B}"/>
              </a:ext>
            </a:extLst>
          </p:cNvPr>
          <p:cNvSpPr txBox="1"/>
          <p:nvPr/>
        </p:nvSpPr>
        <p:spPr>
          <a:xfrm>
            <a:off x="620229" y="2355046"/>
            <a:ext cx="2448272" cy="461665"/>
          </a:xfrm>
          <a:prstGeom prst="rect">
            <a:avLst/>
          </a:prstGeom>
          <a:noFill/>
        </p:spPr>
        <p:txBody>
          <a:bodyPr wrap="square" rtlCol="0">
            <a:spAutoFit/>
          </a:bodyPr>
          <a:lstStyle/>
          <a:p>
            <a:r>
              <a:rPr lang="en-US" altLang="zh-CN" dirty="0"/>
              <a:t>3</a:t>
            </a:r>
            <a:r>
              <a:rPr lang="zh-CN" altLang="en-US" dirty="0"/>
              <a:t>、求解方法</a:t>
            </a:r>
          </a:p>
        </p:txBody>
      </p:sp>
      <p:sp>
        <p:nvSpPr>
          <p:cNvPr id="6" name="矩形 5">
            <a:extLst>
              <a:ext uri="{FF2B5EF4-FFF2-40B4-BE49-F238E27FC236}">
                <a16:creationId xmlns:a16="http://schemas.microsoft.com/office/drawing/2014/main" id="{6458E112-7D0E-4FB8-A471-B393121893F4}"/>
              </a:ext>
            </a:extLst>
          </p:cNvPr>
          <p:cNvSpPr/>
          <p:nvPr/>
        </p:nvSpPr>
        <p:spPr>
          <a:xfrm>
            <a:off x="620229" y="2873911"/>
            <a:ext cx="10823277" cy="830997"/>
          </a:xfrm>
          <a:prstGeom prst="rect">
            <a:avLst/>
          </a:prstGeom>
        </p:spPr>
        <p:txBody>
          <a:bodyPr wrap="square">
            <a:spAutoFit/>
          </a:bodyPr>
          <a:lstStyle/>
          <a:p>
            <a:pPr algn="just">
              <a:spcAft>
                <a:spcPts val="0"/>
              </a:spcAft>
            </a:pPr>
            <a:r>
              <a:rPr lang="zh-CN" altLang="zh-CN" kern="100" dirty="0">
                <a:latin typeface="+mn-ea"/>
                <a:cs typeface="Times New Roman" panose="02020603050405020304" pitchFamily="18" charset="0"/>
              </a:rPr>
              <a:t>这里又增加了两个变量。没事，照样是拉格朗日</a:t>
            </a:r>
            <a:r>
              <a:rPr lang="en-US" altLang="zh-CN" kern="100" dirty="0">
                <a:latin typeface="+mn-ea"/>
                <a:cs typeface="Times New Roman" panose="02020603050405020304" pitchFamily="18" charset="0"/>
              </a:rPr>
              <a:t>+</a:t>
            </a:r>
            <a:r>
              <a:rPr lang="zh-CN" altLang="zh-CN" kern="100" dirty="0">
                <a:latin typeface="+mn-ea"/>
                <a:cs typeface="Times New Roman" panose="02020603050405020304" pitchFamily="18" charset="0"/>
              </a:rPr>
              <a:t>交替优化（这也太能打了）</a:t>
            </a:r>
          </a:p>
          <a:p>
            <a:r>
              <a:rPr lang="zh-CN" altLang="zh-CN" dirty="0">
                <a:latin typeface="+mn-ea"/>
                <a:cs typeface="Times New Roman" panose="02020603050405020304" pitchFamily="18" charset="0"/>
              </a:rPr>
              <a:t>增广拉格朗日函数</a:t>
            </a:r>
            <a:r>
              <a:rPr lang="zh-CN" altLang="en-US" dirty="0">
                <a:latin typeface="+mn-ea"/>
                <a:cs typeface="Times New Roman" panose="02020603050405020304" pitchFamily="18" charset="0"/>
              </a:rPr>
              <a:t>：</a:t>
            </a:r>
            <a:endParaRPr lang="zh-CN" altLang="en-US" dirty="0">
              <a:latin typeface="+mn-ea"/>
            </a:endParaRPr>
          </a:p>
        </p:txBody>
      </p:sp>
      <p:pic>
        <p:nvPicPr>
          <p:cNvPr id="7" name="图片 6">
            <a:extLst>
              <a:ext uri="{FF2B5EF4-FFF2-40B4-BE49-F238E27FC236}">
                <a16:creationId xmlns:a16="http://schemas.microsoft.com/office/drawing/2014/main" id="{980FD2B5-3F7B-42BF-816C-42C05BE1CA31}"/>
              </a:ext>
            </a:extLst>
          </p:cNvPr>
          <p:cNvPicPr/>
          <p:nvPr/>
        </p:nvPicPr>
        <p:blipFill>
          <a:blip r:embed="rId3"/>
          <a:stretch>
            <a:fillRect/>
          </a:stretch>
        </p:blipFill>
        <p:spPr>
          <a:xfrm>
            <a:off x="3363575" y="3429000"/>
            <a:ext cx="5749705" cy="2684815"/>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71262C3D-C9CE-4BB2-B4CB-74B662D815C9}"/>
                  </a:ext>
                </a:extLst>
              </p:cNvPr>
              <p:cNvSpPr/>
              <p:nvPr/>
            </p:nvSpPr>
            <p:spPr>
              <a:xfrm>
                <a:off x="1269876" y="4094412"/>
                <a:ext cx="1944216" cy="1938992"/>
              </a:xfrm>
              <a:prstGeom prst="rect">
                <a:avLst/>
              </a:prstGeom>
            </p:spPr>
            <p:txBody>
              <a:bodyPr wrap="square">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i="1">
                            <a:latin typeface="Cambria Math" panose="02040503050406030204" pitchFamily="18" charset="0"/>
                          </a:rPr>
                          <m:t>1</m:t>
                        </m:r>
                      </m:sub>
                    </m:sSub>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2</m:t>
                        </m:r>
                      </m:sub>
                    </m:sSub>
                  </m:oMath>
                </a14:m>
                <a:r>
                  <a:rPr lang="zh-CN" altLang="en-US" dirty="0"/>
                  <a:t>为两个拉格朗日乘子，</a:t>
                </a:r>
                <a14:m>
                  <m:oMath xmlns:m="http://schemas.openxmlformats.org/officeDocument/2006/math">
                    <m:r>
                      <a:rPr lang="zh-CN" altLang="en-US" i="1" smtClean="0">
                        <a:latin typeface="Cambria Math" panose="02040503050406030204" pitchFamily="18" charset="0"/>
                      </a:rPr>
                      <m:t>𝜇</m:t>
                    </m:r>
                  </m:oMath>
                </a14:m>
                <a:r>
                  <a:rPr lang="zh-CN" altLang="en-US" dirty="0"/>
                  <a:t>为惩罚因子</a:t>
                </a:r>
                <a:r>
                  <a:rPr lang="en-US" altLang="zh-CN" dirty="0"/>
                  <a:t>(</a:t>
                </a:r>
                <a:r>
                  <a:rPr lang="zh-CN" altLang="en-US" dirty="0"/>
                  <a:t>约束项</a:t>
                </a:r>
                <a:r>
                  <a:rPr lang="en-US" altLang="zh-CN" dirty="0"/>
                  <a:t>)</a:t>
                </a:r>
                <a:endParaRPr lang="zh-CN" altLang="en-US" dirty="0"/>
              </a:p>
            </p:txBody>
          </p:sp>
        </mc:Choice>
        <mc:Fallback xmlns="">
          <p:sp>
            <p:nvSpPr>
              <p:cNvPr id="8" name="矩形 7">
                <a:extLst>
                  <a:ext uri="{FF2B5EF4-FFF2-40B4-BE49-F238E27FC236}">
                    <a16:creationId xmlns:a16="http://schemas.microsoft.com/office/drawing/2014/main" id="{71262C3D-C9CE-4BB2-B4CB-74B662D815C9}"/>
                  </a:ext>
                </a:extLst>
              </p:cNvPr>
              <p:cNvSpPr>
                <a:spLocks noRot="1" noChangeAspect="1" noMove="1" noResize="1" noEditPoints="1" noAdjustHandles="1" noChangeArrowheads="1" noChangeShapeType="1" noTextEdit="1"/>
              </p:cNvSpPr>
              <p:nvPr/>
            </p:nvSpPr>
            <p:spPr>
              <a:xfrm>
                <a:off x="1269876" y="4094412"/>
                <a:ext cx="1944216" cy="1938992"/>
              </a:xfrm>
              <a:prstGeom prst="rect">
                <a:avLst/>
              </a:prstGeom>
              <a:blipFill>
                <a:blip r:embed="rId4"/>
                <a:stretch>
                  <a:fillRect l="-4702" t="-3459" r="-1881" b="-62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2D1158E-1E0C-426D-A653-943289CAA7C8}"/>
                  </a:ext>
                </a:extLst>
              </p:cNvPr>
              <p:cNvSpPr/>
              <p:nvPr/>
            </p:nvSpPr>
            <p:spPr>
              <a:xfrm>
                <a:off x="9262763" y="4005064"/>
                <a:ext cx="2636992" cy="1561133"/>
              </a:xfrm>
              <a:prstGeom prst="rect">
                <a:avLst/>
              </a:prstGeom>
            </p:spPr>
            <p:txBody>
              <a:bodyPr wrap="square">
                <a:spAutoFit/>
              </a:bodyPr>
              <a:lstStyle/>
              <a:p>
                <a:pPr algn="just">
                  <a:spcAft>
                    <a:spcPts val="0"/>
                  </a:spcAft>
                </a:pPr>
                <a:r>
                  <a:rPr lang="zh-CN" altLang="zh-CN" kern="100" dirty="0">
                    <a:latin typeface="+mn-ea"/>
                    <a:cs typeface="Times New Roman" panose="02020603050405020304" pitchFamily="18" charset="0"/>
                  </a:rPr>
                  <a:t>然后再对</a:t>
                </a:r>
                <a:endParaRPr lang="en-US" altLang="zh-CN" kern="100" dirty="0">
                  <a:latin typeface="+mn-ea"/>
                  <a:cs typeface="Times New Roman" panose="02020603050405020304" pitchFamily="18" charset="0"/>
                </a:endParaRPr>
              </a:p>
              <a:p>
                <a:pPr algn="just">
                  <a:spcAft>
                    <a:spcPts val="0"/>
                  </a:spcAft>
                </a:pPr>
                <a14:m>
                  <m:oMath xmlns:m="http://schemas.openxmlformats.org/officeDocument/2006/math">
                    <m:r>
                      <a:rPr lang="en-US" altLang="zh-CN" i="1" kern="100" dirty="0" smtClean="0">
                        <a:latin typeface="Cambria Math" panose="02040503050406030204" pitchFamily="18" charset="0"/>
                        <a:cs typeface="Times New Roman" panose="02020603050405020304" pitchFamily="18" charset="0"/>
                      </a:rPr>
                      <m:t>𝑍</m:t>
                    </m:r>
                    <m:r>
                      <a:rPr lang="zh-CN" altLang="zh-CN" i="1" kern="100" dirty="0">
                        <a:latin typeface="Cambria Math" panose="02040503050406030204" pitchFamily="18" charset="0"/>
                        <a:cs typeface="Times New Roman" panose="02020603050405020304" pitchFamily="18" charset="0"/>
                      </a:rPr>
                      <m:t>、</m:t>
                    </m:r>
                    <m:r>
                      <a:rPr lang="en-US" altLang="zh-CN" i="1" kern="100" dirty="0">
                        <a:latin typeface="Cambria Math" panose="02040503050406030204" pitchFamily="18" charset="0"/>
                        <a:cs typeface="Times New Roman" panose="02020603050405020304" pitchFamily="18" charset="0"/>
                      </a:rPr>
                      <m:t>𝐸</m:t>
                    </m:r>
                    <m:r>
                      <a:rPr lang="zh-CN" altLang="zh-CN" i="1" kern="100" dirty="0">
                        <a:latin typeface="Cambria Math" panose="02040503050406030204" pitchFamily="18" charset="0"/>
                        <a:cs typeface="Times New Roman" panose="02020603050405020304" pitchFamily="18" charset="0"/>
                      </a:rPr>
                      <m:t>、</m:t>
                    </m:r>
                    <m:r>
                      <a:rPr lang="en-US" altLang="zh-CN" i="1" kern="100" dirty="0">
                        <a:latin typeface="Cambria Math" panose="02040503050406030204" pitchFamily="18" charset="0"/>
                        <a:cs typeface="Times New Roman" panose="02020603050405020304" pitchFamily="18" charset="0"/>
                      </a:rPr>
                      <m:t>𝑊</m:t>
                    </m:r>
                    <m:r>
                      <a:rPr lang="zh-CN" altLang="zh-CN" i="1" kern="100" dirty="0">
                        <a:latin typeface="Cambria Math" panose="02040503050406030204" pitchFamily="18" charset="0"/>
                        <a:cs typeface="Times New Roman" panose="02020603050405020304" pitchFamily="18" charset="0"/>
                      </a:rPr>
                      <m:t>、</m:t>
                    </m:r>
                    <m:r>
                      <a:rPr lang="en-US" altLang="zh-CN" i="1" kern="100" dirty="0">
                        <a:latin typeface="Cambria Math" panose="02040503050406030204" pitchFamily="18" charset="0"/>
                        <a:cs typeface="Times New Roman" panose="02020603050405020304" pitchFamily="18" charset="0"/>
                      </a:rPr>
                      <m:t>𝐻</m:t>
                    </m:r>
                    <m:r>
                      <a:rPr lang="zh-CN" altLang="zh-CN" i="1" kern="100" dirty="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𝑌</m:t>
                        </m:r>
                      </m:e>
                      <m:sub>
                        <m:r>
                          <a:rPr lang="en-US" altLang="zh-CN" i="1" kern="100">
                            <a:latin typeface="Cambria Math" panose="02040503050406030204" pitchFamily="18" charset="0"/>
                            <a:cs typeface="Times New Roman" panose="02020603050405020304" pitchFamily="18" charset="0"/>
                          </a:rPr>
                          <m:t>1</m:t>
                        </m:r>
                      </m:sub>
                    </m:sSub>
                    <m:r>
                      <a:rPr lang="zh-CN" altLang="zh-CN" i="1" kern="100" dirty="0" smtClean="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𝑌</m:t>
                        </m:r>
                      </m:e>
                      <m:sub>
                        <m:r>
                          <a:rPr lang="en-US" altLang="zh-CN" i="1" kern="100">
                            <a:latin typeface="Cambria Math" panose="02040503050406030204" pitchFamily="18" charset="0"/>
                            <a:cs typeface="Times New Roman" panose="02020603050405020304" pitchFamily="18" charset="0"/>
                          </a:rPr>
                          <m:t>2</m:t>
                        </m:r>
                      </m:sub>
                    </m:sSub>
                  </m:oMath>
                </a14:m>
                <a:r>
                  <a:rPr lang="zh-CN" altLang="zh-CN" kern="100" dirty="0">
                    <a:latin typeface="+mn-ea"/>
                    <a:cs typeface="Times New Roman" panose="02020603050405020304" pitchFamily="18" charset="0"/>
                  </a:rPr>
                  <a:t>逐一进行交替优化</a:t>
                </a:r>
              </a:p>
            </p:txBody>
          </p:sp>
        </mc:Choice>
        <mc:Fallback xmlns="">
          <p:sp>
            <p:nvSpPr>
              <p:cNvPr id="9" name="矩形 8">
                <a:extLst>
                  <a:ext uri="{FF2B5EF4-FFF2-40B4-BE49-F238E27FC236}">
                    <a16:creationId xmlns:a16="http://schemas.microsoft.com/office/drawing/2014/main" id="{A2D1158E-1E0C-426D-A653-943289CAA7C8}"/>
                  </a:ext>
                </a:extLst>
              </p:cNvPr>
              <p:cNvSpPr>
                <a:spLocks noRot="1" noChangeAspect="1" noMove="1" noResize="1" noEditPoints="1" noAdjustHandles="1" noChangeArrowheads="1" noChangeShapeType="1" noTextEdit="1"/>
              </p:cNvSpPr>
              <p:nvPr/>
            </p:nvSpPr>
            <p:spPr>
              <a:xfrm>
                <a:off x="9262763" y="4005064"/>
                <a:ext cx="2636992" cy="1561133"/>
              </a:xfrm>
              <a:prstGeom prst="rect">
                <a:avLst/>
              </a:prstGeom>
              <a:blipFill>
                <a:blip r:embed="rId5"/>
                <a:stretch>
                  <a:fillRect l="-3464" t="-3125" r="-3464" b="-78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44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9D82D1-225E-475C-A5E2-5F582F8E5C26}"/>
              </a:ext>
            </a:extLst>
          </p:cNvPr>
          <p:cNvSpPr txBox="1"/>
          <p:nvPr/>
        </p:nvSpPr>
        <p:spPr>
          <a:xfrm>
            <a:off x="1341884" y="242103"/>
            <a:ext cx="1656184" cy="461665"/>
          </a:xfrm>
          <a:prstGeom prst="rect">
            <a:avLst/>
          </a:prstGeom>
          <a:noFill/>
        </p:spPr>
        <p:txBody>
          <a:bodyPr wrap="square" rtlCol="0">
            <a:spAutoFit/>
          </a:bodyPr>
          <a:lstStyle/>
          <a:p>
            <a:r>
              <a:rPr lang="en-US" altLang="zh-CN" dirty="0"/>
              <a:t>4</a:t>
            </a:r>
            <a:r>
              <a:rPr lang="zh-CN" altLang="en-US" dirty="0"/>
              <a:t>、优点</a:t>
            </a:r>
          </a:p>
        </p:txBody>
      </p:sp>
      <p:sp>
        <p:nvSpPr>
          <p:cNvPr id="3" name="文本框 2">
            <a:extLst>
              <a:ext uri="{FF2B5EF4-FFF2-40B4-BE49-F238E27FC236}">
                <a16:creationId xmlns:a16="http://schemas.microsoft.com/office/drawing/2014/main" id="{8BC2B1AD-52B4-4DC9-AE1E-97CAC67EC983}"/>
              </a:ext>
            </a:extLst>
          </p:cNvPr>
          <p:cNvSpPr txBox="1"/>
          <p:nvPr/>
        </p:nvSpPr>
        <p:spPr>
          <a:xfrm>
            <a:off x="1485900" y="890175"/>
            <a:ext cx="6912768" cy="461665"/>
          </a:xfrm>
          <a:prstGeom prst="rect">
            <a:avLst/>
          </a:prstGeom>
          <a:noFill/>
        </p:spPr>
        <p:txBody>
          <a:bodyPr wrap="square" rtlCol="0">
            <a:spAutoFit/>
          </a:bodyPr>
          <a:lstStyle/>
          <a:p>
            <a:r>
              <a:rPr lang="zh-CN" altLang="en-US" dirty="0"/>
              <a:t>思考：为什么采取的分解方式是</a:t>
            </a:r>
            <a:r>
              <a:rPr lang="en-US" altLang="zh-CN" dirty="0"/>
              <a:t>NMF</a:t>
            </a:r>
            <a:r>
              <a:rPr lang="zh-CN" altLang="en-US" dirty="0"/>
              <a:t>而不是其他？</a:t>
            </a:r>
          </a:p>
        </p:txBody>
      </p:sp>
      <p:sp>
        <p:nvSpPr>
          <p:cNvPr id="4" name="文本框 3">
            <a:extLst>
              <a:ext uri="{FF2B5EF4-FFF2-40B4-BE49-F238E27FC236}">
                <a16:creationId xmlns:a16="http://schemas.microsoft.com/office/drawing/2014/main" id="{1853DCAE-5A76-4A13-9673-F1565D0883FB}"/>
              </a:ext>
            </a:extLst>
          </p:cNvPr>
          <p:cNvSpPr txBox="1"/>
          <p:nvPr/>
        </p:nvSpPr>
        <p:spPr>
          <a:xfrm>
            <a:off x="1485900" y="1376748"/>
            <a:ext cx="8568952" cy="1681229"/>
          </a:xfrm>
          <a:prstGeom prst="rect">
            <a:avLst/>
          </a:prstGeom>
          <a:noFill/>
        </p:spPr>
        <p:txBody>
          <a:bodyPr wrap="square" rtlCol="0">
            <a:spAutoFit/>
          </a:bodyPr>
          <a:lstStyle/>
          <a:p>
            <a:pPr>
              <a:lnSpc>
                <a:spcPct val="150000"/>
              </a:lnSpc>
            </a:pPr>
            <a:r>
              <a:rPr lang="zh-CN" altLang="en-US" dirty="0"/>
              <a:t>①本身简单有效，</a:t>
            </a:r>
            <a:r>
              <a:rPr lang="zh-CN" altLang="zh-CN" dirty="0"/>
              <a:t>相较于</a:t>
            </a:r>
            <a:r>
              <a:rPr lang="en-US" altLang="zh-CN" dirty="0"/>
              <a:t>PCA</a:t>
            </a:r>
            <a:r>
              <a:rPr lang="zh-CN" altLang="zh-CN" dirty="0"/>
              <a:t>、</a:t>
            </a:r>
            <a:r>
              <a:rPr lang="en-US" altLang="zh-CN" dirty="0"/>
              <a:t>SVM</a:t>
            </a:r>
            <a:r>
              <a:rPr lang="zh-CN" altLang="zh-CN" dirty="0"/>
              <a:t>、聚类来说</a:t>
            </a:r>
            <a:endParaRPr lang="en-US" altLang="zh-CN" dirty="0"/>
          </a:p>
          <a:p>
            <a:pPr>
              <a:lnSpc>
                <a:spcPct val="150000"/>
              </a:lnSpc>
            </a:pPr>
            <a:r>
              <a:rPr lang="zh-CN" altLang="en-US" dirty="0"/>
              <a:t>②</a:t>
            </a:r>
            <a:r>
              <a:rPr lang="zh-CN" altLang="zh-CN" dirty="0"/>
              <a:t>这种分解它不会破坏原始算法</a:t>
            </a:r>
            <a:r>
              <a:rPr lang="en-US" altLang="zh-CN" dirty="0"/>
              <a:t>(</a:t>
            </a:r>
            <a:r>
              <a:rPr lang="zh-CN" altLang="en-US" dirty="0"/>
              <a:t>低秩矩阵恢复</a:t>
            </a:r>
            <a:r>
              <a:rPr lang="en-US" altLang="zh-CN" dirty="0"/>
              <a:t>)</a:t>
            </a:r>
            <a:r>
              <a:rPr lang="zh-CN" altLang="zh-CN" dirty="0"/>
              <a:t>的结构</a:t>
            </a:r>
            <a:r>
              <a:rPr lang="zh-CN" altLang="en-US" dirty="0"/>
              <a:t>。低秩矩阵分解和</a:t>
            </a:r>
            <a:r>
              <a:rPr lang="en-US" altLang="zh-CN" dirty="0"/>
              <a:t>NMF</a:t>
            </a:r>
            <a:r>
              <a:rPr lang="zh-CN" altLang="en-US" dirty="0"/>
              <a:t>的求解方法都是拉格朗日</a:t>
            </a:r>
            <a:r>
              <a:rPr lang="en-US" altLang="zh-CN" dirty="0"/>
              <a:t>+</a:t>
            </a:r>
            <a:r>
              <a:rPr lang="zh-CN" altLang="en-US" dirty="0"/>
              <a:t>交替优化</a:t>
            </a:r>
          </a:p>
        </p:txBody>
      </p:sp>
      <p:pic>
        <p:nvPicPr>
          <p:cNvPr id="5" name="图片 4">
            <a:extLst>
              <a:ext uri="{FF2B5EF4-FFF2-40B4-BE49-F238E27FC236}">
                <a16:creationId xmlns:a16="http://schemas.microsoft.com/office/drawing/2014/main" id="{A562D0AB-E15F-4611-A636-6F6BE75DA7A6}"/>
              </a:ext>
            </a:extLst>
          </p:cNvPr>
          <p:cNvPicPr/>
          <p:nvPr/>
        </p:nvPicPr>
        <p:blipFill>
          <a:blip r:embed="rId2"/>
          <a:stretch>
            <a:fillRect/>
          </a:stretch>
        </p:blipFill>
        <p:spPr>
          <a:xfrm>
            <a:off x="576265" y="3140231"/>
            <a:ext cx="4104071" cy="1797030"/>
          </a:xfrm>
          <a:prstGeom prst="rect">
            <a:avLst/>
          </a:prstGeom>
        </p:spPr>
      </p:pic>
      <p:pic>
        <p:nvPicPr>
          <p:cNvPr id="6" name="图片 5">
            <a:extLst>
              <a:ext uri="{FF2B5EF4-FFF2-40B4-BE49-F238E27FC236}">
                <a16:creationId xmlns:a16="http://schemas.microsoft.com/office/drawing/2014/main" id="{84E54926-486D-4A25-AF3C-F8AE79963E0A}"/>
              </a:ext>
            </a:extLst>
          </p:cNvPr>
          <p:cNvPicPr/>
          <p:nvPr/>
        </p:nvPicPr>
        <p:blipFill>
          <a:blip r:embed="rId3"/>
          <a:stretch>
            <a:fillRect/>
          </a:stretch>
        </p:blipFill>
        <p:spPr>
          <a:xfrm>
            <a:off x="4896745" y="3569109"/>
            <a:ext cx="7003846" cy="781105"/>
          </a:xfrm>
          <a:prstGeom prst="rect">
            <a:avLst/>
          </a:prstGeom>
        </p:spPr>
      </p:pic>
      <p:sp>
        <p:nvSpPr>
          <p:cNvPr id="7" name="矩形 6">
            <a:extLst>
              <a:ext uri="{FF2B5EF4-FFF2-40B4-BE49-F238E27FC236}">
                <a16:creationId xmlns:a16="http://schemas.microsoft.com/office/drawing/2014/main" id="{B109A7C4-1F2A-41FD-877B-265B269081CE}"/>
              </a:ext>
            </a:extLst>
          </p:cNvPr>
          <p:cNvSpPr/>
          <p:nvPr/>
        </p:nvSpPr>
        <p:spPr>
          <a:xfrm>
            <a:off x="837828" y="5085184"/>
            <a:ext cx="10729192" cy="1200329"/>
          </a:xfrm>
          <a:prstGeom prst="rect">
            <a:avLst/>
          </a:prstGeom>
        </p:spPr>
        <p:txBody>
          <a:bodyPr wrap="square">
            <a:spAutoFit/>
          </a:bodyPr>
          <a:lstStyle/>
          <a:p>
            <a:r>
              <a:rPr lang="zh-CN" altLang="zh-CN" dirty="0">
                <a:latin typeface="+mn-ea"/>
                <a:cs typeface="Times New Roman" panose="02020603050405020304" pitchFamily="18" charset="0"/>
              </a:rPr>
              <a:t>引入</a:t>
            </a:r>
            <a:r>
              <a:rPr lang="en-US" altLang="zh-CN" dirty="0">
                <a:latin typeface="+mn-ea"/>
              </a:rPr>
              <a:t>NMF</a:t>
            </a:r>
            <a:r>
              <a:rPr lang="zh-CN" altLang="zh-CN" dirty="0">
                <a:latin typeface="+mn-ea"/>
                <a:cs typeface="Times New Roman" panose="02020603050405020304" pitchFamily="18" charset="0"/>
              </a:rPr>
              <a:t>这种降维方法呢，只是增加了需要优化的变量的个数而已，他俩整体的求解方法是完全一模一样的。所以引入以后不需要改整体算法的结构，只需增加变量个数。这用同一种算法，牺牲空间复杂度，来节省时间复杂度</a:t>
            </a:r>
            <a:endParaRPr lang="zh-CN" altLang="en-US" dirty="0">
              <a:latin typeface="+mn-ea"/>
            </a:endParaRPr>
          </a:p>
        </p:txBody>
      </p:sp>
    </p:spTree>
    <p:extLst>
      <p:ext uri="{BB962C8B-B14F-4D97-AF65-F5344CB8AC3E}">
        <p14:creationId xmlns:p14="http://schemas.microsoft.com/office/powerpoint/2010/main" val="18656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55D5630-C4D9-44B5-B037-B43373BFA74C}"/>
              </a:ext>
            </a:extLst>
          </p:cNvPr>
          <p:cNvSpPr txBox="1"/>
          <p:nvPr/>
        </p:nvSpPr>
        <p:spPr>
          <a:xfrm>
            <a:off x="621804" y="153506"/>
            <a:ext cx="6840760"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五、</a:t>
            </a:r>
            <a:r>
              <a:rPr lang="en-US" altLang="zh-CN" sz="3600" dirty="0">
                <a:latin typeface="黑体" panose="02010609060101010101" pitchFamily="49" charset="-122"/>
                <a:ea typeface="黑体" panose="02010609060101010101" pitchFamily="49" charset="-122"/>
              </a:rPr>
              <a:t>2D-KPCA(</a:t>
            </a:r>
            <a:r>
              <a:rPr lang="zh-CN" altLang="en-US" sz="3600" dirty="0">
                <a:latin typeface="黑体" panose="02010609060101010101" pitchFamily="49" charset="-122"/>
                <a:ea typeface="黑体" panose="02010609060101010101" pitchFamily="49" charset="-122"/>
              </a:rPr>
              <a:t>二维核主成分分析</a:t>
            </a:r>
            <a:r>
              <a:rPr lang="en-US" altLang="zh-CN" sz="3600" dirty="0">
                <a:latin typeface="黑体" panose="02010609060101010101" pitchFamily="49" charset="-122"/>
                <a:ea typeface="黑体" panose="02010609060101010101" pitchFamily="49" charset="-122"/>
              </a:rPr>
              <a:t>)</a:t>
            </a:r>
            <a:endParaRPr lang="zh-CN" altLang="en-US" sz="3600" dirty="0">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60CC2C5B-1012-4041-B948-CB15C98A0EF7}"/>
              </a:ext>
            </a:extLst>
          </p:cNvPr>
          <p:cNvSpPr txBox="1"/>
          <p:nvPr/>
        </p:nvSpPr>
        <p:spPr>
          <a:xfrm>
            <a:off x="621804" y="980728"/>
            <a:ext cx="1872208" cy="461665"/>
          </a:xfrm>
          <a:prstGeom prst="rect">
            <a:avLst/>
          </a:prstGeom>
          <a:noFill/>
        </p:spPr>
        <p:txBody>
          <a:bodyPr wrap="square" rtlCol="0">
            <a:spAutoFit/>
          </a:bodyPr>
          <a:lstStyle/>
          <a:p>
            <a:r>
              <a:rPr lang="en-US" altLang="zh-CN" dirty="0"/>
              <a:t>0</a:t>
            </a:r>
            <a:r>
              <a:rPr lang="zh-CN" altLang="en-US" dirty="0"/>
              <a:t>、核函数</a:t>
            </a:r>
          </a:p>
        </p:txBody>
      </p:sp>
      <p:pic>
        <p:nvPicPr>
          <p:cNvPr id="2050" name="Picture 2">
            <a:extLst>
              <a:ext uri="{FF2B5EF4-FFF2-40B4-BE49-F238E27FC236}">
                <a16:creationId xmlns:a16="http://schemas.microsoft.com/office/drawing/2014/main" id="{472214A6-F8EE-4DBC-A258-BAA132EA14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51" t="5790" r="25850" b="3579"/>
          <a:stretch/>
        </p:blipFill>
        <p:spPr bwMode="auto">
          <a:xfrm>
            <a:off x="405780" y="1772816"/>
            <a:ext cx="4608512" cy="4294297"/>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形状 4">
            <a:extLst>
              <a:ext uri="{FF2B5EF4-FFF2-40B4-BE49-F238E27FC236}">
                <a16:creationId xmlns:a16="http://schemas.microsoft.com/office/drawing/2014/main" id="{B41D7372-652F-47B8-A18D-485BD348D86A}"/>
              </a:ext>
            </a:extLst>
          </p:cNvPr>
          <p:cNvSpPr/>
          <p:nvPr/>
        </p:nvSpPr>
        <p:spPr>
          <a:xfrm>
            <a:off x="665825" y="1482571"/>
            <a:ext cx="4643022" cy="2834638"/>
          </a:xfrm>
          <a:custGeom>
            <a:avLst/>
            <a:gdLst>
              <a:gd name="connsiteX0" fmla="*/ 0 w 4643022"/>
              <a:gd name="connsiteY0" fmla="*/ 150920 h 2834638"/>
              <a:gd name="connsiteX1" fmla="*/ 239697 w 4643022"/>
              <a:gd name="connsiteY1" fmla="*/ 976544 h 2834638"/>
              <a:gd name="connsiteX2" fmla="*/ 834501 w 4643022"/>
              <a:gd name="connsiteY2" fmla="*/ 1606858 h 2834638"/>
              <a:gd name="connsiteX3" fmla="*/ 1447060 w 4643022"/>
              <a:gd name="connsiteY3" fmla="*/ 2565646 h 2834638"/>
              <a:gd name="connsiteX4" fmla="*/ 1242874 w 4643022"/>
              <a:gd name="connsiteY4" fmla="*/ 2414726 h 2834638"/>
              <a:gd name="connsiteX5" fmla="*/ 1970843 w 4643022"/>
              <a:gd name="connsiteY5" fmla="*/ 2778711 h 2834638"/>
              <a:gd name="connsiteX6" fmla="*/ 2707690 w 4643022"/>
              <a:gd name="connsiteY6" fmla="*/ 2778711 h 2834638"/>
              <a:gd name="connsiteX7" fmla="*/ 3071674 w 4643022"/>
              <a:gd name="connsiteY7" fmla="*/ 2254928 h 2834638"/>
              <a:gd name="connsiteX8" fmla="*/ 3604334 w 4643022"/>
              <a:gd name="connsiteY8" fmla="*/ 1660124 h 2834638"/>
              <a:gd name="connsiteX9" fmla="*/ 4057095 w 4643022"/>
              <a:gd name="connsiteY9" fmla="*/ 1020932 h 2834638"/>
              <a:gd name="connsiteX10" fmla="*/ 4643022 w 4643022"/>
              <a:gd name="connsiteY10" fmla="*/ 0 h 2834638"/>
              <a:gd name="connsiteX11" fmla="*/ 4643022 w 4643022"/>
              <a:gd name="connsiteY11" fmla="*/ 0 h 28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3022" h="2834638">
                <a:moveTo>
                  <a:pt x="0" y="150920"/>
                </a:moveTo>
                <a:cubicBezTo>
                  <a:pt x="50306" y="442404"/>
                  <a:pt x="100613" y="733888"/>
                  <a:pt x="239697" y="976544"/>
                </a:cubicBezTo>
                <a:cubicBezTo>
                  <a:pt x="378781" y="1219200"/>
                  <a:pt x="633274" y="1342008"/>
                  <a:pt x="834501" y="1606858"/>
                </a:cubicBezTo>
                <a:cubicBezTo>
                  <a:pt x="1035728" y="1871708"/>
                  <a:pt x="1378998" y="2431001"/>
                  <a:pt x="1447060" y="2565646"/>
                </a:cubicBezTo>
                <a:cubicBezTo>
                  <a:pt x="1515122" y="2700291"/>
                  <a:pt x="1155577" y="2379215"/>
                  <a:pt x="1242874" y="2414726"/>
                </a:cubicBezTo>
                <a:cubicBezTo>
                  <a:pt x="1330171" y="2450237"/>
                  <a:pt x="1726707" y="2718047"/>
                  <a:pt x="1970843" y="2778711"/>
                </a:cubicBezTo>
                <a:cubicBezTo>
                  <a:pt x="2214979" y="2839375"/>
                  <a:pt x="2524218" y="2866008"/>
                  <a:pt x="2707690" y="2778711"/>
                </a:cubicBezTo>
                <a:cubicBezTo>
                  <a:pt x="2891162" y="2691414"/>
                  <a:pt x="2922233" y="2441359"/>
                  <a:pt x="3071674" y="2254928"/>
                </a:cubicBezTo>
                <a:cubicBezTo>
                  <a:pt x="3221115" y="2068497"/>
                  <a:pt x="3440097" y="1865790"/>
                  <a:pt x="3604334" y="1660124"/>
                </a:cubicBezTo>
                <a:cubicBezTo>
                  <a:pt x="3768571" y="1454458"/>
                  <a:pt x="3883980" y="1297619"/>
                  <a:pt x="4057095" y="1020932"/>
                </a:cubicBezTo>
                <a:cubicBezTo>
                  <a:pt x="4230210" y="744245"/>
                  <a:pt x="4643022" y="0"/>
                  <a:pt x="4643022" y="0"/>
                </a:cubicBezTo>
                <a:lnTo>
                  <a:pt x="4643022"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6" name="矩形 5">
            <a:extLst>
              <a:ext uri="{FF2B5EF4-FFF2-40B4-BE49-F238E27FC236}">
                <a16:creationId xmlns:a16="http://schemas.microsoft.com/office/drawing/2014/main" id="{120A4B9A-8943-402E-9BF9-ABAAC8FDE65C}"/>
              </a:ext>
            </a:extLst>
          </p:cNvPr>
          <p:cNvSpPr/>
          <p:nvPr/>
        </p:nvSpPr>
        <p:spPr>
          <a:xfrm>
            <a:off x="5554352" y="1020906"/>
            <a:ext cx="2339102" cy="461665"/>
          </a:xfrm>
          <a:prstGeom prst="rect">
            <a:avLst/>
          </a:prstGeom>
        </p:spPr>
        <p:txBody>
          <a:bodyPr wrap="none">
            <a:spAutoFit/>
          </a:bodyPr>
          <a:lstStyle/>
          <a:p>
            <a:r>
              <a:rPr lang="zh-CN" altLang="en-US" dirty="0">
                <a:solidFill>
                  <a:srgbClr val="1A1A1A"/>
                </a:solidFill>
                <a:latin typeface="-apple-system"/>
              </a:rPr>
              <a:t>考虑一种核函数</a:t>
            </a:r>
            <a:endParaRPr lang="zh-CN" altLang="en-US" dirty="0"/>
          </a:p>
        </p:txBody>
      </p:sp>
      <p:pic>
        <p:nvPicPr>
          <p:cNvPr id="7" name="图片 6">
            <a:extLst>
              <a:ext uri="{FF2B5EF4-FFF2-40B4-BE49-F238E27FC236}">
                <a16:creationId xmlns:a16="http://schemas.microsoft.com/office/drawing/2014/main" id="{46F434E1-BC86-4D5F-B3C2-6D5F4DF8A6D1}"/>
              </a:ext>
            </a:extLst>
          </p:cNvPr>
          <p:cNvPicPr>
            <a:picLocks noChangeAspect="1"/>
          </p:cNvPicPr>
          <p:nvPr/>
        </p:nvPicPr>
        <p:blipFill>
          <a:blip r:embed="rId3"/>
          <a:stretch>
            <a:fillRect/>
          </a:stretch>
        </p:blipFill>
        <p:spPr>
          <a:xfrm>
            <a:off x="5554352" y="1496145"/>
            <a:ext cx="3816424" cy="582957"/>
          </a:xfrm>
          <a:prstGeom prst="rect">
            <a:avLst/>
          </a:prstGeom>
        </p:spPr>
      </p:pic>
      <p:sp>
        <p:nvSpPr>
          <p:cNvPr id="8" name="文本框 7">
            <a:extLst>
              <a:ext uri="{FF2B5EF4-FFF2-40B4-BE49-F238E27FC236}">
                <a16:creationId xmlns:a16="http://schemas.microsoft.com/office/drawing/2014/main" id="{A528D7A8-A8BA-4D38-A408-D7567A369F6B}"/>
              </a:ext>
            </a:extLst>
          </p:cNvPr>
          <p:cNvSpPr txBox="1"/>
          <p:nvPr/>
        </p:nvSpPr>
        <p:spPr>
          <a:xfrm>
            <a:off x="9838828" y="1556792"/>
            <a:ext cx="1440160" cy="461665"/>
          </a:xfrm>
          <a:prstGeom prst="rect">
            <a:avLst/>
          </a:prstGeom>
          <a:noFill/>
        </p:spPr>
        <p:txBody>
          <a:bodyPr wrap="square" rtlCol="0">
            <a:spAutoFit/>
          </a:bodyPr>
          <a:lstStyle/>
          <a:p>
            <a:r>
              <a:rPr lang="zh-CN" altLang="en-US" dirty="0"/>
              <a:t>内积平方</a:t>
            </a:r>
          </a:p>
        </p:txBody>
      </p:sp>
      <p:pic>
        <p:nvPicPr>
          <p:cNvPr id="9" name="图片 8">
            <a:extLst>
              <a:ext uri="{FF2B5EF4-FFF2-40B4-BE49-F238E27FC236}">
                <a16:creationId xmlns:a16="http://schemas.microsoft.com/office/drawing/2014/main" id="{E345F4EE-1FDF-4459-93A7-4A6FF3E058D1}"/>
              </a:ext>
            </a:extLst>
          </p:cNvPr>
          <p:cNvPicPr>
            <a:picLocks noChangeAspect="1"/>
          </p:cNvPicPr>
          <p:nvPr/>
        </p:nvPicPr>
        <p:blipFill>
          <a:blip r:embed="rId4"/>
          <a:stretch>
            <a:fillRect/>
          </a:stretch>
        </p:blipFill>
        <p:spPr>
          <a:xfrm>
            <a:off x="5554352" y="2092676"/>
            <a:ext cx="4643022" cy="541412"/>
          </a:xfrm>
          <a:prstGeom prst="rect">
            <a:avLst/>
          </a:prstGeom>
        </p:spPr>
      </p:pic>
      <p:sp>
        <p:nvSpPr>
          <p:cNvPr id="11" name="文本框 10">
            <a:extLst>
              <a:ext uri="{FF2B5EF4-FFF2-40B4-BE49-F238E27FC236}">
                <a16:creationId xmlns:a16="http://schemas.microsoft.com/office/drawing/2014/main" id="{EB52180B-520B-4F22-81F0-91045F944862}"/>
              </a:ext>
            </a:extLst>
          </p:cNvPr>
          <p:cNvSpPr txBox="1"/>
          <p:nvPr/>
        </p:nvSpPr>
        <p:spPr>
          <a:xfrm>
            <a:off x="10197374" y="2172423"/>
            <a:ext cx="1440160" cy="461665"/>
          </a:xfrm>
          <a:prstGeom prst="rect">
            <a:avLst/>
          </a:prstGeom>
          <a:noFill/>
        </p:spPr>
        <p:txBody>
          <a:bodyPr wrap="square" rtlCol="0">
            <a:spAutoFit/>
          </a:bodyPr>
          <a:lstStyle/>
          <a:p>
            <a:r>
              <a:rPr lang="zh-CN" altLang="en-US" dirty="0"/>
              <a:t>点坐标</a:t>
            </a:r>
          </a:p>
        </p:txBody>
      </p:sp>
      <p:sp>
        <p:nvSpPr>
          <p:cNvPr id="10" name="矩形 9">
            <a:extLst>
              <a:ext uri="{FF2B5EF4-FFF2-40B4-BE49-F238E27FC236}">
                <a16:creationId xmlns:a16="http://schemas.microsoft.com/office/drawing/2014/main" id="{1B94E021-B18B-4FCE-BC39-B65047F1D846}"/>
              </a:ext>
            </a:extLst>
          </p:cNvPr>
          <p:cNvSpPr/>
          <p:nvPr/>
        </p:nvSpPr>
        <p:spPr>
          <a:xfrm>
            <a:off x="5430175" y="2663044"/>
            <a:ext cx="6207359" cy="830997"/>
          </a:xfrm>
          <a:prstGeom prst="rect">
            <a:avLst/>
          </a:prstGeom>
        </p:spPr>
        <p:txBody>
          <a:bodyPr wrap="square">
            <a:spAutoFit/>
          </a:bodyPr>
          <a:lstStyle/>
          <a:p>
            <a:r>
              <a:rPr lang="zh-CN" altLang="en-US" dirty="0">
                <a:solidFill>
                  <a:srgbClr val="1A1A1A"/>
                </a:solidFill>
                <a:latin typeface="-apple-system"/>
              </a:rPr>
              <a:t>这个核函数对应着一个二维空间到三维空间的映射</a:t>
            </a:r>
            <a:endParaRPr lang="zh-CN" altLang="en-US" dirty="0"/>
          </a:p>
        </p:txBody>
      </p:sp>
      <p:pic>
        <p:nvPicPr>
          <p:cNvPr id="12" name="图片 11">
            <a:extLst>
              <a:ext uri="{FF2B5EF4-FFF2-40B4-BE49-F238E27FC236}">
                <a16:creationId xmlns:a16="http://schemas.microsoft.com/office/drawing/2014/main" id="{2001A8D2-92C2-444E-92FB-DEAA2A6384E6}"/>
              </a:ext>
            </a:extLst>
          </p:cNvPr>
          <p:cNvPicPr>
            <a:picLocks noChangeAspect="1"/>
          </p:cNvPicPr>
          <p:nvPr/>
        </p:nvPicPr>
        <p:blipFill>
          <a:blip r:embed="rId5"/>
          <a:stretch>
            <a:fillRect/>
          </a:stretch>
        </p:blipFill>
        <p:spPr>
          <a:xfrm>
            <a:off x="6526460" y="3135243"/>
            <a:ext cx="3892277" cy="587514"/>
          </a:xfrm>
          <a:prstGeom prst="rect">
            <a:avLst/>
          </a:prstGeom>
        </p:spPr>
      </p:pic>
      <p:pic>
        <p:nvPicPr>
          <p:cNvPr id="13" name="图片 12">
            <a:extLst>
              <a:ext uri="{FF2B5EF4-FFF2-40B4-BE49-F238E27FC236}">
                <a16:creationId xmlns:a16="http://schemas.microsoft.com/office/drawing/2014/main" id="{7294F375-C041-4036-B732-03DC740D0695}"/>
              </a:ext>
            </a:extLst>
          </p:cNvPr>
          <p:cNvPicPr>
            <a:picLocks noChangeAspect="1"/>
          </p:cNvPicPr>
          <p:nvPr/>
        </p:nvPicPr>
        <p:blipFill>
          <a:blip r:embed="rId6"/>
          <a:stretch>
            <a:fillRect/>
          </a:stretch>
        </p:blipFill>
        <p:spPr>
          <a:xfrm>
            <a:off x="5329961" y="3743735"/>
            <a:ext cx="6682512" cy="1861557"/>
          </a:xfrm>
          <a:prstGeom prst="rect">
            <a:avLst/>
          </a:prstGeom>
        </p:spPr>
      </p:pic>
      <p:pic>
        <p:nvPicPr>
          <p:cNvPr id="2052" name="Picture 4" descr="preview">
            <a:extLst>
              <a:ext uri="{FF2B5EF4-FFF2-40B4-BE49-F238E27FC236}">
                <a16:creationId xmlns:a16="http://schemas.microsoft.com/office/drawing/2014/main" id="{FFDDE11A-89BD-4ACA-82A3-39053D0E32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623" t="6224" r="1944" b="-1"/>
          <a:stretch/>
        </p:blipFill>
        <p:spPr bwMode="auto">
          <a:xfrm>
            <a:off x="3501809" y="1725594"/>
            <a:ext cx="8502603" cy="423483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434588EC-8A9A-4F37-B4DA-B5DCCC0340F9}"/>
              </a:ext>
            </a:extLst>
          </p:cNvPr>
          <p:cNvSpPr/>
          <p:nvPr/>
        </p:nvSpPr>
        <p:spPr>
          <a:xfrm>
            <a:off x="275337" y="5928285"/>
            <a:ext cx="11003651" cy="830997"/>
          </a:xfrm>
          <a:prstGeom prst="rect">
            <a:avLst/>
          </a:prstGeom>
        </p:spPr>
        <p:txBody>
          <a:bodyPr wrap="square">
            <a:spAutoFit/>
          </a:bodyPr>
          <a:lstStyle/>
          <a:p>
            <a:r>
              <a:rPr lang="zh-CN" altLang="en-US" dirty="0">
                <a:solidFill>
                  <a:srgbClr val="FF0000"/>
                </a:solidFill>
                <a:latin typeface="-apple-system"/>
              </a:rPr>
              <a:t>核函数的作用：隐含着一个从低维空间到高维空间的映射，而这个映射可以把低维空间中线性不可分的两类点变成线性可分的。</a:t>
            </a:r>
            <a:endParaRPr lang="zh-CN" altLang="en-US" dirty="0">
              <a:solidFill>
                <a:srgbClr val="FF0000"/>
              </a:solidFill>
            </a:endParaRPr>
          </a:p>
        </p:txBody>
      </p:sp>
    </p:spTree>
    <p:extLst>
      <p:ext uri="{BB962C8B-B14F-4D97-AF65-F5344CB8AC3E}">
        <p14:creationId xmlns:p14="http://schemas.microsoft.com/office/powerpoint/2010/main" val="201301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052"/>
                                        </p:tgtEl>
                                        <p:attrNameLst>
                                          <p:attrName>style.visibility</p:attrName>
                                        </p:attrNameLst>
                                      </p:cBhvr>
                                      <p:to>
                                        <p:strVal val="visible"/>
                                      </p:to>
                                    </p:set>
                                    <p:animEffect transition="in" filter="circle(in)">
                                      <p:cBhvr>
                                        <p:cTn id="69" dur="2000"/>
                                        <p:tgtEl>
                                          <p:spTgt spid="205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8" grpId="0"/>
      <p:bldP spid="11"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36980A0-F976-4127-97D7-9B37376EFEBA}"/>
              </a:ext>
            </a:extLst>
          </p:cNvPr>
          <p:cNvSpPr txBox="1"/>
          <p:nvPr/>
        </p:nvSpPr>
        <p:spPr>
          <a:xfrm>
            <a:off x="405780" y="260648"/>
            <a:ext cx="2016224" cy="461665"/>
          </a:xfrm>
          <a:prstGeom prst="rect">
            <a:avLst/>
          </a:prstGeom>
          <a:noFill/>
        </p:spPr>
        <p:txBody>
          <a:bodyPr wrap="square" rtlCol="0">
            <a:spAutoFit/>
          </a:bodyPr>
          <a:lstStyle/>
          <a:p>
            <a:r>
              <a:rPr lang="en-US" altLang="zh-CN" dirty="0"/>
              <a:t>1</a:t>
            </a:r>
            <a:r>
              <a:rPr lang="zh-CN" altLang="en-US" dirty="0"/>
              <a:t>、思想来源</a:t>
            </a:r>
          </a:p>
        </p:txBody>
      </p:sp>
      <p:sp>
        <p:nvSpPr>
          <p:cNvPr id="3" name="矩形 2">
            <a:extLst>
              <a:ext uri="{FF2B5EF4-FFF2-40B4-BE49-F238E27FC236}">
                <a16:creationId xmlns:a16="http://schemas.microsoft.com/office/drawing/2014/main" id="{DBD87964-83C7-48C4-A71B-65F215E0D952}"/>
              </a:ext>
            </a:extLst>
          </p:cNvPr>
          <p:cNvSpPr/>
          <p:nvPr/>
        </p:nvSpPr>
        <p:spPr>
          <a:xfrm>
            <a:off x="405780" y="745246"/>
            <a:ext cx="6984776" cy="461665"/>
          </a:xfrm>
          <a:prstGeom prst="rect">
            <a:avLst/>
          </a:prstGeom>
        </p:spPr>
        <p:txBody>
          <a:bodyPr wrap="square">
            <a:spAutoFit/>
          </a:bodyPr>
          <a:lstStyle/>
          <a:p>
            <a:r>
              <a:rPr lang="zh-CN" altLang="en-US" dirty="0"/>
              <a:t>非线性问题转化为更高维度空间上的线性可分方法</a:t>
            </a:r>
          </a:p>
        </p:txBody>
      </p:sp>
      <p:pic>
        <p:nvPicPr>
          <p:cNvPr id="5" name="图片 4">
            <a:extLst>
              <a:ext uri="{FF2B5EF4-FFF2-40B4-BE49-F238E27FC236}">
                <a16:creationId xmlns:a16="http://schemas.microsoft.com/office/drawing/2014/main" id="{3C8D1B3A-809D-484A-9407-37BBE83176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956" y="1227128"/>
            <a:ext cx="7142624" cy="2351063"/>
          </a:xfrm>
          <a:prstGeom prst="rect">
            <a:avLst/>
          </a:prstGeom>
          <a:noFill/>
          <a:ln>
            <a:noFill/>
          </a:ln>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06DD026-8B7A-4DCB-89ED-E6E7D00AA9F1}"/>
                  </a:ext>
                </a:extLst>
              </p:cNvPr>
              <p:cNvSpPr txBox="1"/>
              <p:nvPr/>
            </p:nvSpPr>
            <p:spPr>
              <a:xfrm>
                <a:off x="405780" y="3578191"/>
                <a:ext cx="11305256" cy="2789225"/>
              </a:xfrm>
              <a:prstGeom prst="rect">
                <a:avLst/>
              </a:prstGeom>
              <a:noFill/>
            </p:spPr>
            <p:txBody>
              <a:bodyPr wrap="square" rtlCol="0">
                <a:spAutoFit/>
              </a:bodyPr>
              <a:lstStyle/>
              <a:p>
                <a:pPr>
                  <a:lnSpc>
                    <a:spcPct val="150000"/>
                  </a:lnSpc>
                </a:pPr>
                <a:r>
                  <a:rPr lang="en-US" altLang="zh-CN" dirty="0"/>
                  <a:t>2</a:t>
                </a:r>
                <a:r>
                  <a:rPr lang="zh-CN" altLang="en-US" dirty="0"/>
                  <a:t>、</a:t>
                </a:r>
                <a:r>
                  <a:rPr lang="zh-CN" altLang="zh-CN" dirty="0"/>
                  <a:t>与</a:t>
                </a:r>
                <a:r>
                  <a:rPr lang="en-US" altLang="zh-CN" dirty="0"/>
                  <a:t>PCA</a:t>
                </a:r>
                <a:r>
                  <a:rPr lang="zh-CN" altLang="zh-CN" dirty="0"/>
                  <a:t>相比的创新部分：</a:t>
                </a:r>
                <a:endParaRPr lang="en-US" altLang="zh-CN" dirty="0"/>
              </a:p>
              <a:p>
                <a:pPr>
                  <a:lnSpc>
                    <a:spcPct val="150000"/>
                  </a:lnSpc>
                </a:pPr>
                <a:r>
                  <a:rPr lang="zh-CN" altLang="en-US" dirty="0"/>
                  <a:t>①</a:t>
                </a:r>
                <a:r>
                  <a:rPr lang="zh-CN" altLang="zh-CN" dirty="0"/>
                  <a:t>为了更好地处理非线性数据，引入非线性映射函数</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Φ</m:t>
                    </m:r>
                  </m:oMath>
                </a14:m>
                <a:r>
                  <a:rPr lang="zh-CN" altLang="en-US" dirty="0"/>
                  <a:t>，</a:t>
                </a:r>
                <a:r>
                  <a:rPr lang="zh-CN" altLang="zh-CN" dirty="0"/>
                  <a:t>将原空间中的数据映射到高维空间，这个</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Φ</m:t>
                    </m:r>
                  </m:oMath>
                </a14:m>
                <a:r>
                  <a:rPr lang="zh-CN" altLang="en-US" dirty="0"/>
                  <a:t>可以</a:t>
                </a:r>
                <a:r>
                  <a:rPr lang="zh-CN" altLang="zh-CN" dirty="0"/>
                  <a:t>是隐性的，我们不知道，也不需要知道它的具体形式是啥。</a:t>
                </a:r>
                <a:endParaRPr lang="en-US" altLang="zh-CN" dirty="0"/>
              </a:p>
              <a:p>
                <a:pPr>
                  <a:lnSpc>
                    <a:spcPct val="150000"/>
                  </a:lnSpc>
                </a:pPr>
                <a:r>
                  <a:rPr lang="zh-CN" altLang="en-US" dirty="0"/>
                  <a:t>②</a:t>
                </a:r>
                <a:r>
                  <a:rPr lang="zh-CN" altLang="zh-CN" dirty="0"/>
                  <a:t>引入了一个定理：</a:t>
                </a:r>
                <a:r>
                  <a:rPr lang="zh-CN" altLang="zh-CN" dirty="0">
                    <a:solidFill>
                      <a:srgbClr val="FF0000"/>
                    </a:solidFill>
                  </a:rPr>
                  <a:t>空间中的任一向量（哪怕是基向量），都可以由该空间中的所有样本线性表示，这点对</a:t>
                </a:r>
                <a:r>
                  <a:rPr lang="en-US" altLang="zh-CN" dirty="0">
                    <a:solidFill>
                      <a:srgbClr val="FF0000"/>
                    </a:solidFill>
                  </a:rPr>
                  <a:t>KPCA</a:t>
                </a:r>
                <a:r>
                  <a:rPr lang="zh-CN" altLang="zh-CN" dirty="0">
                    <a:solidFill>
                      <a:srgbClr val="FF0000"/>
                    </a:solidFill>
                  </a:rPr>
                  <a:t>很重要</a:t>
                </a:r>
                <a:r>
                  <a:rPr lang="zh-CN" altLang="en-US" dirty="0">
                    <a:solidFill>
                      <a:srgbClr val="FF0000"/>
                    </a:solidFill>
                  </a:rPr>
                  <a:t>！</a:t>
                </a:r>
                <a:r>
                  <a:rPr lang="en-US" altLang="zh-CN" dirty="0">
                    <a:solidFill>
                      <a:srgbClr val="FF0000"/>
                    </a:solidFill>
                  </a:rPr>
                  <a:t>(</a:t>
                </a:r>
                <a:r>
                  <a:rPr lang="zh-CN" altLang="en-US" dirty="0">
                    <a:solidFill>
                      <a:srgbClr val="FF0000"/>
                    </a:solidFill>
                  </a:rPr>
                  <a:t>敲黑板</a:t>
                </a:r>
                <a:r>
                  <a:rPr lang="en-US" altLang="zh-CN" dirty="0">
                    <a:solidFill>
                      <a:srgbClr val="FF0000"/>
                    </a:solidFill>
                  </a:rPr>
                  <a:t>)</a:t>
                </a:r>
                <a:endParaRPr lang="zh-CN" altLang="zh-CN" dirty="0">
                  <a:solidFill>
                    <a:srgbClr val="FF0000"/>
                  </a:solidFill>
                </a:endParaRPr>
              </a:p>
            </p:txBody>
          </p:sp>
        </mc:Choice>
        <mc:Fallback xmlns="">
          <p:sp>
            <p:nvSpPr>
              <p:cNvPr id="6" name="文本框 5">
                <a:extLst>
                  <a:ext uri="{FF2B5EF4-FFF2-40B4-BE49-F238E27FC236}">
                    <a16:creationId xmlns:a16="http://schemas.microsoft.com/office/drawing/2014/main" id="{806DD026-8B7A-4DCB-89ED-E6E7D00AA9F1}"/>
                  </a:ext>
                </a:extLst>
              </p:cNvPr>
              <p:cNvSpPr txBox="1">
                <a:spLocks noRot="1" noChangeAspect="1" noMove="1" noResize="1" noEditPoints="1" noAdjustHandles="1" noChangeArrowheads="1" noChangeShapeType="1" noTextEdit="1"/>
              </p:cNvSpPr>
              <p:nvPr/>
            </p:nvSpPr>
            <p:spPr>
              <a:xfrm>
                <a:off x="405780" y="3578191"/>
                <a:ext cx="11305256" cy="2789225"/>
              </a:xfrm>
              <a:prstGeom prst="rect">
                <a:avLst/>
              </a:prstGeom>
              <a:blipFill>
                <a:blip r:embed="rId3"/>
                <a:stretch>
                  <a:fillRect l="-863" b="-41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6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arn(inVertic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down)">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0DA3996-96EE-457C-A0A9-330E9F3FC757}"/>
              </a:ext>
            </a:extLst>
          </p:cNvPr>
          <p:cNvSpPr txBox="1"/>
          <p:nvPr/>
        </p:nvSpPr>
        <p:spPr>
          <a:xfrm>
            <a:off x="405780" y="260648"/>
            <a:ext cx="1944216" cy="461665"/>
          </a:xfrm>
          <a:prstGeom prst="rect">
            <a:avLst/>
          </a:prstGeom>
          <a:noFill/>
        </p:spPr>
        <p:txBody>
          <a:bodyPr wrap="square" rtlCol="0">
            <a:spAutoFit/>
          </a:bodyPr>
          <a:lstStyle/>
          <a:p>
            <a:r>
              <a:rPr lang="en-US" altLang="zh-CN" dirty="0"/>
              <a:t>3</a:t>
            </a:r>
            <a:r>
              <a:rPr lang="zh-CN" altLang="en-US" dirty="0"/>
              <a:t>、数学模型</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F57A1A-0461-4B53-AA82-59EF648FC00D}"/>
                  </a:ext>
                </a:extLst>
              </p:cNvPr>
              <p:cNvSpPr/>
              <p:nvPr/>
            </p:nvSpPr>
            <p:spPr>
              <a:xfrm>
                <a:off x="405780" y="727492"/>
                <a:ext cx="11161240" cy="830997"/>
              </a:xfrm>
              <a:prstGeom prst="rect">
                <a:avLst/>
              </a:prstGeom>
            </p:spPr>
            <p:txBody>
              <a:bodyPr wrap="square">
                <a:spAutoFit/>
              </a:bodyPr>
              <a:lstStyle/>
              <a:p>
                <a:r>
                  <a:rPr lang="zh-CN" altLang="zh-CN" dirty="0">
                    <a:latin typeface="+mn-ea"/>
                    <a:cs typeface="Times New Roman" panose="02020603050405020304" pitchFamily="18" charset="0"/>
                  </a:rPr>
                  <a:t>假设中心化后的样本集合</a:t>
                </a:r>
                <a:r>
                  <a:rPr lang="en-US" altLang="zh-CN" dirty="0">
                    <a:latin typeface="+mn-ea"/>
                  </a:rPr>
                  <a:t>X</a:t>
                </a:r>
                <a:r>
                  <a:rPr lang="zh-CN" altLang="zh-CN" dirty="0">
                    <a:latin typeface="+mn-ea"/>
                    <a:cs typeface="Times New Roman" panose="02020603050405020304" pitchFamily="18" charset="0"/>
                  </a:rPr>
                  <a:t>（</a:t>
                </a:r>
                <a:r>
                  <a:rPr lang="en-US" altLang="zh-CN" dirty="0">
                    <a:latin typeface="+mn-ea"/>
                  </a:rPr>
                  <a:t>d*N</a:t>
                </a:r>
                <a:r>
                  <a:rPr lang="zh-CN" altLang="zh-CN" dirty="0">
                    <a:latin typeface="+mn-ea"/>
                    <a:cs typeface="Times New Roman" panose="02020603050405020304" pitchFamily="18" charset="0"/>
                  </a:rPr>
                  <a:t>，</a:t>
                </a:r>
                <a:r>
                  <a:rPr lang="en-US" altLang="zh-CN" dirty="0">
                    <a:latin typeface="+mn-ea"/>
                  </a:rPr>
                  <a:t>N</a:t>
                </a:r>
                <a:r>
                  <a:rPr lang="zh-CN" altLang="zh-CN" dirty="0">
                    <a:latin typeface="+mn-ea"/>
                    <a:cs typeface="Times New Roman" panose="02020603050405020304" pitchFamily="18" charset="0"/>
                  </a:rPr>
                  <a:t>个样本，维数</a:t>
                </a:r>
                <a:r>
                  <a:rPr lang="en-US" altLang="zh-CN" dirty="0">
                    <a:latin typeface="+mn-ea"/>
                  </a:rPr>
                  <a:t>d</a:t>
                </a:r>
                <a:r>
                  <a:rPr lang="zh-CN" altLang="zh-CN" dirty="0">
                    <a:latin typeface="+mn-ea"/>
                    <a:cs typeface="Times New Roman" panose="02020603050405020304" pitchFamily="18" charset="0"/>
                  </a:rPr>
                  <a:t>维，样本按列排），现将</a:t>
                </a:r>
                <a:r>
                  <a:rPr lang="en-US" altLang="zh-CN" dirty="0">
                    <a:latin typeface="+mn-ea"/>
                  </a:rPr>
                  <a:t>X</a:t>
                </a:r>
                <a:r>
                  <a:rPr lang="zh-CN" altLang="zh-CN" dirty="0">
                    <a:latin typeface="+mn-ea"/>
                    <a:cs typeface="Times New Roman" panose="02020603050405020304" pitchFamily="18" charset="0"/>
                  </a:rPr>
                  <a:t>映射到高维空间，得到</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cs typeface="Times New Roman" panose="02020603050405020304" pitchFamily="18" charset="0"/>
                      </a:rPr>
                      <m:t>Φ</m:t>
                    </m:r>
                    <m:d>
                      <m:d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𝑥</m:t>
                        </m:r>
                      </m:e>
                    </m:d>
                  </m:oMath>
                </a14:m>
                <a:r>
                  <a:rPr lang="en-US" altLang="zh-CN" dirty="0">
                    <a:latin typeface="+mn-ea"/>
                  </a:rPr>
                  <a:t>,</a:t>
                </a:r>
                <a:r>
                  <a:rPr lang="zh-CN" altLang="zh-CN" dirty="0"/>
                  <a:t>即由：</a:t>
                </a:r>
                <a:endParaRPr lang="zh-CN" altLang="en-US" dirty="0">
                  <a:latin typeface="+mn-ea"/>
                </a:endParaRPr>
              </a:p>
            </p:txBody>
          </p:sp>
        </mc:Choice>
        <mc:Fallback xmlns="">
          <p:sp>
            <p:nvSpPr>
              <p:cNvPr id="5" name="矩形 4">
                <a:extLst>
                  <a:ext uri="{FF2B5EF4-FFF2-40B4-BE49-F238E27FC236}">
                    <a16:creationId xmlns:a16="http://schemas.microsoft.com/office/drawing/2014/main" id="{CDF57A1A-0461-4B53-AA82-59EF648FC00D}"/>
                  </a:ext>
                </a:extLst>
              </p:cNvPr>
              <p:cNvSpPr>
                <a:spLocks noRot="1" noChangeAspect="1" noMove="1" noResize="1" noEditPoints="1" noAdjustHandles="1" noChangeArrowheads="1" noChangeShapeType="1" noTextEdit="1"/>
              </p:cNvSpPr>
              <p:nvPr/>
            </p:nvSpPr>
            <p:spPr>
              <a:xfrm>
                <a:off x="405780" y="727492"/>
                <a:ext cx="11161240" cy="830997"/>
              </a:xfrm>
              <a:prstGeom prst="rect">
                <a:avLst/>
              </a:prstGeom>
              <a:blipFill>
                <a:blip r:embed="rId2"/>
                <a:stretch>
                  <a:fillRect l="-874" t="-5839" b="-1313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4A688FC2-4CCF-496C-9B31-1C52E212ABEA}"/>
              </a:ext>
            </a:extLst>
          </p:cNvPr>
          <p:cNvPicPr/>
          <p:nvPr/>
        </p:nvPicPr>
        <p:blipFill>
          <a:blip r:embed="rId3"/>
          <a:stretch>
            <a:fillRect/>
          </a:stretch>
        </p:blipFill>
        <p:spPr>
          <a:xfrm>
            <a:off x="765820" y="1700808"/>
            <a:ext cx="3638886" cy="666934"/>
          </a:xfrm>
          <a:prstGeom prst="rect">
            <a:avLst/>
          </a:prstGeom>
        </p:spPr>
      </p:pic>
      <p:cxnSp>
        <p:nvCxnSpPr>
          <p:cNvPr id="8" name="直接箭头连接符 7">
            <a:extLst>
              <a:ext uri="{FF2B5EF4-FFF2-40B4-BE49-F238E27FC236}">
                <a16:creationId xmlns:a16="http://schemas.microsoft.com/office/drawing/2014/main" id="{6DB62CB5-E217-4C35-9AE9-C21B95C20ACB}"/>
              </a:ext>
            </a:extLst>
          </p:cNvPr>
          <p:cNvCxnSpPr/>
          <p:nvPr/>
        </p:nvCxnSpPr>
        <p:spPr>
          <a:xfrm>
            <a:off x="4510236" y="205424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5908FCC1-CB2C-4D5A-B7E0-13F7E1427AFA}"/>
              </a:ext>
            </a:extLst>
          </p:cNvPr>
          <p:cNvPicPr/>
          <p:nvPr/>
        </p:nvPicPr>
        <p:blipFill>
          <a:blip r:embed="rId4"/>
          <a:stretch>
            <a:fillRect/>
          </a:stretch>
        </p:blipFill>
        <p:spPr>
          <a:xfrm>
            <a:off x="5541411" y="1653077"/>
            <a:ext cx="6192688" cy="762396"/>
          </a:xfrm>
          <a:prstGeom prst="rect">
            <a:avLst/>
          </a:prstGeom>
        </p:spPr>
      </p:pic>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58604F5F-F966-43A8-B983-F1B3861F2953}"/>
                  </a:ext>
                </a:extLst>
              </p:cNvPr>
              <p:cNvSpPr/>
              <p:nvPr/>
            </p:nvSpPr>
            <p:spPr>
              <a:xfrm>
                <a:off x="405780" y="2435436"/>
                <a:ext cx="11270649" cy="830997"/>
              </a:xfrm>
              <a:prstGeom prst="rect">
                <a:avLst/>
              </a:prstGeom>
            </p:spPr>
            <p:txBody>
              <a:bodyPr wrap="none">
                <a:spAutoFit/>
              </a:bodyPr>
              <a:lstStyle/>
              <a:p>
                <a:r>
                  <a:rPr lang="zh-CN" altLang="zh-CN" dirty="0">
                    <a:latin typeface="+mn-ea"/>
                    <a:cs typeface="Times New Roman" panose="02020603050405020304" pitchFamily="18" charset="0"/>
                  </a:rPr>
                  <a:t>假设</a:t>
                </a:r>
                <a:r>
                  <a:rPr lang="en-US" altLang="zh-CN" dirty="0">
                    <a:latin typeface="+mn-ea"/>
                  </a:rPr>
                  <a:t>D</a:t>
                </a:r>
                <a:r>
                  <a:rPr lang="zh-CN" altLang="zh-CN" dirty="0">
                    <a:latin typeface="+mn-ea"/>
                    <a:cs typeface="Times New Roman" panose="02020603050405020304" pitchFamily="18" charset="0"/>
                  </a:rPr>
                  <a:t>（</a:t>
                </a:r>
                <a:r>
                  <a:rPr lang="en-US" altLang="zh-CN" dirty="0">
                    <a:latin typeface="+mn-ea"/>
                  </a:rPr>
                  <a:t>D &gt;&gt; d</a:t>
                </a:r>
                <a:r>
                  <a:rPr lang="zh-CN" altLang="zh-CN" dirty="0">
                    <a:latin typeface="+mn-ea"/>
                    <a:cs typeface="Times New Roman" panose="02020603050405020304" pitchFamily="18" charset="0"/>
                  </a:rPr>
                  <a:t>）维向量</a:t>
                </a:r>
                <a:r>
                  <a:rPr lang="zh-CN" altLang="en-US" dirty="0">
                    <a:latin typeface="+mn-ea"/>
                    <a:cs typeface="Times New Roman" panose="02020603050405020304" pitchFamily="18" charset="0"/>
                  </a:rPr>
                  <a:t>，</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𝑤</m:t>
                        </m:r>
                      </m:e>
                      <m:sub>
                        <m:r>
                          <a:rPr lang="en-US" altLang="zh-CN" b="0" i="1" smtClean="0">
                            <a:latin typeface="Cambria Math" panose="02040503050406030204" pitchFamily="18" charset="0"/>
                            <a:cs typeface="Times New Roman" panose="02020603050405020304" pitchFamily="18" charset="0"/>
                          </a:rPr>
                          <m:t>𝑖</m:t>
                        </m:r>
                      </m:sub>
                    </m:sSub>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𝑖</m:t>
                    </m:r>
                    <m:r>
                      <a:rPr lang="en-US" altLang="zh-CN" b="0" i="1" smtClean="0">
                        <a:latin typeface="Cambria Math" panose="02040503050406030204" pitchFamily="18" charset="0"/>
                        <a:cs typeface="Times New Roman" panose="02020603050405020304" pitchFamily="18" charset="0"/>
                      </a:rPr>
                      <m:t>=1,…,</m:t>
                    </m:r>
                    <m:r>
                      <a:rPr lang="en-US" altLang="zh-CN" b="0" i="1" smtClean="0">
                        <a:latin typeface="Cambria Math" panose="02040503050406030204" pitchFamily="18" charset="0"/>
                        <a:cs typeface="Times New Roman" panose="02020603050405020304" pitchFamily="18" charset="0"/>
                      </a:rPr>
                      <m:t>𝑑</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mn-ea"/>
                  </a:rPr>
                  <a:t>,</a:t>
                </a:r>
                <a:r>
                  <a:rPr lang="zh-CN" altLang="zh-CN" dirty="0"/>
                  <a:t>为高维空间中的特征向量</a:t>
                </a:r>
                <a:r>
                  <a:rPr lang="en-US" altLang="zh-CN" dirty="0"/>
                  <a:t>,</a:t>
                </a:r>
                <a:r>
                  <a:rPr lang="en-US" altLang="zh-CN" dirty="0">
                    <a:cs typeface="Times New Roman" panose="02020603050405020304" pitchFamily="18" charset="0"/>
                  </a:rPr>
                  <a:t>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zh-CN" altLang="en-US" i="1" smtClean="0">
                            <a:latin typeface="Cambria Math" panose="02040503050406030204" pitchFamily="18" charset="0"/>
                            <a:cs typeface="Times New Roman" panose="02020603050405020304" pitchFamily="18" charset="0"/>
                          </a:rPr>
                          <m:t>𝜆</m:t>
                        </m:r>
                      </m:e>
                      <m:sub>
                        <m:r>
                          <a:rPr lang="en-US" altLang="zh-CN" i="1">
                            <a:latin typeface="Cambria Math" panose="02040503050406030204" pitchFamily="18" charset="0"/>
                            <a:cs typeface="Times New Roman" panose="02020603050405020304" pitchFamily="18" charset="0"/>
                          </a:rPr>
                          <m:t>𝑖</m:t>
                        </m:r>
                      </m:sub>
                    </m:sSub>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𝑖</m:t>
                    </m:r>
                    <m:r>
                      <a:rPr lang="en-US" altLang="zh-CN" i="1">
                        <a:latin typeface="Cambria Math" panose="02040503050406030204" pitchFamily="18" charset="0"/>
                        <a:cs typeface="Times New Roman" panose="02020603050405020304" pitchFamily="18" charset="0"/>
                      </a:rPr>
                      <m:t>=1,…,</m:t>
                    </m:r>
                    <m:r>
                      <a:rPr lang="en-US" altLang="zh-CN" i="1">
                        <a:latin typeface="Cambria Math" panose="02040503050406030204" pitchFamily="18" charset="0"/>
                        <a:cs typeface="Times New Roman" panose="02020603050405020304" pitchFamily="18" charset="0"/>
                      </a:rPr>
                      <m:t>𝑑</m:t>
                    </m:r>
                    <m:r>
                      <a:rPr lang="en-US" altLang="zh-CN" i="1">
                        <a:latin typeface="Cambria Math" panose="02040503050406030204" pitchFamily="18" charset="0"/>
                        <a:cs typeface="Times New Roman" panose="02020603050405020304" pitchFamily="18" charset="0"/>
                      </a:rPr>
                      <m:t>)</m:t>
                    </m:r>
                  </m:oMath>
                </a14:m>
                <a:endParaRPr lang="en-US" altLang="zh-CN" dirty="0"/>
              </a:p>
              <a:p>
                <a:r>
                  <a:rPr lang="zh-CN" altLang="zh-CN" dirty="0"/>
                  <a:t>为对应的特征值，高维空间中的</a:t>
                </a:r>
                <a:r>
                  <a:rPr lang="en-US" altLang="zh-CN" dirty="0"/>
                  <a:t>PCA</a:t>
                </a:r>
                <a:r>
                  <a:rPr lang="zh-CN" altLang="zh-CN" dirty="0"/>
                  <a:t>如下：</a:t>
                </a:r>
                <a:endParaRPr lang="zh-CN" altLang="en-US" dirty="0">
                  <a:latin typeface="+mn-ea"/>
                </a:endParaRPr>
              </a:p>
            </p:txBody>
          </p:sp>
        </mc:Choice>
        <mc:Fallback xmlns="">
          <p:sp>
            <p:nvSpPr>
              <p:cNvPr id="16" name="矩形 15">
                <a:extLst>
                  <a:ext uri="{FF2B5EF4-FFF2-40B4-BE49-F238E27FC236}">
                    <a16:creationId xmlns:a16="http://schemas.microsoft.com/office/drawing/2014/main" id="{58604F5F-F966-43A8-B983-F1B3861F2953}"/>
                  </a:ext>
                </a:extLst>
              </p:cNvPr>
              <p:cNvSpPr>
                <a:spLocks noRot="1" noChangeAspect="1" noMove="1" noResize="1" noEditPoints="1" noAdjustHandles="1" noChangeArrowheads="1" noChangeShapeType="1" noTextEdit="1"/>
              </p:cNvSpPr>
              <p:nvPr/>
            </p:nvSpPr>
            <p:spPr>
              <a:xfrm>
                <a:off x="405780" y="2435436"/>
                <a:ext cx="11270649" cy="830997"/>
              </a:xfrm>
              <a:prstGeom prst="rect">
                <a:avLst/>
              </a:prstGeom>
              <a:blipFill>
                <a:blip r:embed="rId5"/>
                <a:stretch>
                  <a:fillRect l="-866" t="-8088" b="-16176"/>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00F99E05-4439-4BAD-BE9A-C1BA59B8996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02124" y="3282072"/>
            <a:ext cx="4271380" cy="618991"/>
          </a:xfrm>
          <a:prstGeom prst="rect">
            <a:avLst/>
          </a:prstGeom>
          <a:noFill/>
          <a:ln>
            <a:noFill/>
          </a:ln>
        </p:spPr>
      </p:pic>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E3D5CA2A-158A-45B8-953F-5F64DDE23EE4}"/>
                  </a:ext>
                </a:extLst>
              </p:cNvPr>
              <p:cNvSpPr/>
              <p:nvPr/>
            </p:nvSpPr>
            <p:spPr>
              <a:xfrm>
                <a:off x="415438" y="4005064"/>
                <a:ext cx="11338938" cy="1200329"/>
              </a:xfrm>
              <a:prstGeom prst="rect">
                <a:avLst/>
              </a:prstGeom>
            </p:spPr>
            <p:txBody>
              <a:bodyPr wrap="none">
                <a:spAutoFit/>
              </a:bodyPr>
              <a:lstStyle/>
              <a:p>
                <a:r>
                  <a:rPr lang="zh-CN" altLang="zh-CN" dirty="0">
                    <a:latin typeface="+mn-ea"/>
                    <a:cs typeface="Times New Roman" panose="02020603050405020304" pitchFamily="18" charset="0"/>
                  </a:rPr>
                  <a:t>利用</a:t>
                </a:r>
                <a:r>
                  <a:rPr lang="en-US" altLang="zh-CN" dirty="0">
                    <a:latin typeface="+mn-ea"/>
                  </a:rPr>
                  <a:t>2</a:t>
                </a:r>
                <a:r>
                  <a:rPr lang="zh-CN" altLang="en-US" dirty="0">
                    <a:latin typeface="+mn-ea"/>
                    <a:cs typeface="Times New Roman" panose="02020603050405020304" pitchFamily="18" charset="0"/>
                  </a:rPr>
                  <a:t>、</a:t>
                </a:r>
                <a:r>
                  <a:rPr lang="zh-CN" altLang="zh-CN" dirty="0">
                    <a:latin typeface="+mn-ea"/>
                    <a:cs typeface="Times New Roman" panose="02020603050405020304" pitchFamily="18" charset="0"/>
                  </a:rPr>
                  <a:t>②的定理</a:t>
                </a:r>
                <a:r>
                  <a:rPr lang="en-US" altLang="zh-CN" dirty="0">
                    <a:latin typeface="+mn-ea"/>
                    <a:cs typeface="Times New Roman" panose="02020603050405020304" pitchFamily="18" charset="0"/>
                  </a:rPr>
                  <a:t>(</a:t>
                </a:r>
                <a:r>
                  <a:rPr lang="zh-CN" altLang="zh-CN" dirty="0">
                    <a:solidFill>
                      <a:srgbClr val="FF0000"/>
                    </a:solidFill>
                  </a:rPr>
                  <a:t>空间中的任一向量（哪怕是基向量），都可以由该空间中的所有</a:t>
                </a:r>
                <a:endParaRPr lang="en-US" altLang="zh-CN" dirty="0">
                  <a:solidFill>
                    <a:srgbClr val="FF0000"/>
                  </a:solidFill>
                </a:endParaRPr>
              </a:p>
              <a:p>
                <a:r>
                  <a:rPr lang="zh-CN" altLang="zh-CN" dirty="0">
                    <a:solidFill>
                      <a:srgbClr val="FF0000"/>
                    </a:solidFill>
                  </a:rPr>
                  <a:t>样本线性表示</a:t>
                </a:r>
                <a:r>
                  <a:rPr lang="en-US" altLang="zh-CN" dirty="0">
                    <a:solidFill>
                      <a:srgbClr val="FF0000"/>
                    </a:solidFill>
                  </a:rPr>
                  <a:t>)</a:t>
                </a:r>
                <a:r>
                  <a:rPr lang="zh-CN" altLang="zh-CN" dirty="0">
                    <a:latin typeface="+mn-ea"/>
                    <a:cs typeface="Times New Roman" panose="02020603050405020304" pitchFamily="18" charset="0"/>
                  </a:rPr>
                  <a:t>，将特征向量</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𝑤</m:t>
                        </m:r>
                      </m:e>
                      <m:sub>
                        <m:r>
                          <a:rPr lang="en-US" altLang="zh-CN" i="1">
                            <a:latin typeface="Cambria Math" panose="02040503050406030204" pitchFamily="18" charset="0"/>
                            <a:cs typeface="Times New Roman" panose="02020603050405020304" pitchFamily="18" charset="0"/>
                          </a:rPr>
                          <m:t>𝑖</m:t>
                        </m:r>
                      </m:sub>
                    </m:sSub>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𝑖</m:t>
                    </m:r>
                    <m:r>
                      <a:rPr lang="en-US" altLang="zh-CN" i="1">
                        <a:latin typeface="Cambria Math" panose="02040503050406030204" pitchFamily="18" charset="0"/>
                        <a:cs typeface="Times New Roman" panose="02020603050405020304" pitchFamily="18" charset="0"/>
                      </a:rPr>
                      <m:t>=1,…,</m:t>
                    </m:r>
                    <m:r>
                      <a:rPr lang="en-US" altLang="zh-CN" i="1">
                        <a:latin typeface="Cambria Math" panose="02040503050406030204" pitchFamily="18" charset="0"/>
                        <a:cs typeface="Times New Roman" panose="02020603050405020304" pitchFamily="18" charset="0"/>
                      </a:rPr>
                      <m:t>𝑑</m:t>
                    </m:r>
                    <m:r>
                      <a:rPr lang="en-US" altLang="zh-CN" i="1">
                        <a:latin typeface="Cambria Math" panose="02040503050406030204" pitchFamily="18" charset="0"/>
                        <a:cs typeface="Times New Roman" panose="02020603050405020304" pitchFamily="18" charset="0"/>
                      </a:rPr>
                      <m:t>)</m:t>
                    </m:r>
                  </m:oMath>
                </a14:m>
                <a:r>
                  <a:rPr lang="en-US" altLang="zh-CN" dirty="0">
                    <a:latin typeface="+mn-ea"/>
                  </a:rPr>
                  <a:t>,</a:t>
                </a:r>
                <a:r>
                  <a:rPr lang="zh-CN" altLang="zh-CN" dirty="0"/>
                  <a:t>利用样本集合</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cs typeface="Times New Roman" panose="02020603050405020304" pitchFamily="18" charset="0"/>
                      </a:rPr>
                      <m:t>Φ</m:t>
                    </m:r>
                    <m:d>
                      <m:d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𝑥</m:t>
                        </m:r>
                      </m:e>
                    </m:d>
                  </m:oMath>
                </a14:m>
                <a:endParaRPr lang="en-US" altLang="zh-CN" dirty="0">
                  <a:latin typeface="+mn-ea"/>
                </a:endParaRPr>
              </a:p>
              <a:p>
                <a:r>
                  <a:rPr lang="zh-CN" altLang="en-US" dirty="0">
                    <a:latin typeface="+mn-ea"/>
                  </a:rPr>
                  <a:t>线性表示</a:t>
                </a:r>
              </a:p>
            </p:txBody>
          </p:sp>
        </mc:Choice>
        <mc:Fallback xmlns="">
          <p:sp>
            <p:nvSpPr>
              <p:cNvPr id="17" name="矩形 16">
                <a:extLst>
                  <a:ext uri="{FF2B5EF4-FFF2-40B4-BE49-F238E27FC236}">
                    <a16:creationId xmlns:a16="http://schemas.microsoft.com/office/drawing/2014/main" id="{E3D5CA2A-158A-45B8-953F-5F64DDE23EE4}"/>
                  </a:ext>
                </a:extLst>
              </p:cNvPr>
              <p:cNvSpPr>
                <a:spLocks noRot="1" noChangeAspect="1" noMove="1" noResize="1" noEditPoints="1" noAdjustHandles="1" noChangeArrowheads="1" noChangeShapeType="1" noTextEdit="1"/>
              </p:cNvSpPr>
              <p:nvPr/>
            </p:nvSpPr>
            <p:spPr>
              <a:xfrm>
                <a:off x="415438" y="4005064"/>
                <a:ext cx="11338938" cy="1200329"/>
              </a:xfrm>
              <a:prstGeom prst="rect">
                <a:avLst/>
              </a:prstGeom>
              <a:blipFill>
                <a:blip r:embed="rId7"/>
                <a:stretch>
                  <a:fillRect l="-806" t="-5584" b="-10660"/>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ACA4374E-F51E-414B-892F-F451FFFACE3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70076" y="4941168"/>
            <a:ext cx="5843166" cy="1368156"/>
          </a:xfrm>
          <a:prstGeom prst="rect">
            <a:avLst/>
          </a:prstGeom>
          <a:noFill/>
          <a:ln>
            <a:noFill/>
          </a:ln>
        </p:spPr>
      </p:pic>
    </p:spTree>
    <p:extLst>
      <p:ext uri="{BB962C8B-B14F-4D97-AF65-F5344CB8AC3E}">
        <p14:creationId xmlns:p14="http://schemas.microsoft.com/office/powerpoint/2010/main" val="22812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F6FC090-E50A-40EC-AE2F-B6552B9431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02124" y="332656"/>
            <a:ext cx="4271380" cy="618991"/>
          </a:xfrm>
          <a:prstGeom prst="rect">
            <a:avLst/>
          </a:prstGeom>
          <a:noFill/>
          <a:ln>
            <a:noFill/>
          </a:ln>
        </p:spPr>
      </p:pic>
      <p:pic>
        <p:nvPicPr>
          <p:cNvPr id="3" name="图片 2">
            <a:extLst>
              <a:ext uri="{FF2B5EF4-FFF2-40B4-BE49-F238E27FC236}">
                <a16:creationId xmlns:a16="http://schemas.microsoft.com/office/drawing/2014/main" id="{B5B909A3-2EF0-4269-8AEE-674087EF92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46140" y="1052736"/>
            <a:ext cx="3832048" cy="897260"/>
          </a:xfrm>
          <a:prstGeom prst="rect">
            <a:avLst/>
          </a:prstGeom>
          <a:noFill/>
          <a:ln>
            <a:noFill/>
          </a:ln>
        </p:spPr>
      </p:pic>
      <p:sp>
        <p:nvSpPr>
          <p:cNvPr id="9" name="箭头: 左弧形 8">
            <a:extLst>
              <a:ext uri="{FF2B5EF4-FFF2-40B4-BE49-F238E27FC236}">
                <a16:creationId xmlns:a16="http://schemas.microsoft.com/office/drawing/2014/main" id="{03A501E5-998D-44C0-B9C9-AA06FE82A9E1}"/>
              </a:ext>
            </a:extLst>
          </p:cNvPr>
          <p:cNvSpPr/>
          <p:nvPr/>
        </p:nvSpPr>
        <p:spPr>
          <a:xfrm rot="10800000">
            <a:off x="7678588" y="488337"/>
            <a:ext cx="938585" cy="1247534"/>
          </a:xfrm>
          <a:prstGeom prst="curvedRightArrow">
            <a:avLst>
              <a:gd name="adj1" fmla="val 25000"/>
              <a:gd name="adj2" fmla="val 36677"/>
              <a:gd name="adj3"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pic>
        <p:nvPicPr>
          <p:cNvPr id="10" name="图片 9">
            <a:extLst>
              <a:ext uri="{FF2B5EF4-FFF2-40B4-BE49-F238E27FC236}">
                <a16:creationId xmlns:a16="http://schemas.microsoft.com/office/drawing/2014/main" id="{13E7E949-E1F3-4023-8DB6-B83DBEA33A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93287" y="2052244"/>
            <a:ext cx="5533373" cy="628898"/>
          </a:xfrm>
          <a:prstGeom prst="rect">
            <a:avLst/>
          </a:prstGeom>
          <a:noFill/>
          <a:ln>
            <a:noFill/>
          </a:ln>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88B6F56-2AF3-4330-B362-2594413192F3}"/>
                  </a:ext>
                </a:extLst>
              </p:cNvPr>
              <p:cNvSpPr txBox="1"/>
              <p:nvPr/>
            </p:nvSpPr>
            <p:spPr>
              <a:xfrm>
                <a:off x="3718148" y="2758976"/>
                <a:ext cx="3816424" cy="461665"/>
              </a:xfrm>
              <a:prstGeom prst="rect">
                <a:avLst/>
              </a:prstGeom>
              <a:noFill/>
            </p:spPr>
            <p:txBody>
              <a:bodyPr wrap="square" rtlCol="0">
                <a:spAutoFit/>
              </a:bodyPr>
              <a:lstStyle/>
              <a:p>
                <a:r>
                  <a:rPr lang="zh-CN" altLang="en-US" dirty="0"/>
                  <a:t>左右对称，构造</a:t>
                </a:r>
                <a14:m>
                  <m:oMath xmlns:m="http://schemas.openxmlformats.org/officeDocument/2006/math">
                    <m:sSup>
                      <m:sSupPr>
                        <m:ctrlPr>
                          <a:rPr lang="el-GR" altLang="zh-CN" i="1"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l-GR" altLang="zh-CN" i="1">
                            <a:latin typeface="Cambria Math" panose="02040503050406030204" pitchFamily="18" charset="0"/>
                            <a:ea typeface="Cambria Math" panose="02040503050406030204" pitchFamily="18" charset="0"/>
                            <a:cs typeface="Times New Roman" panose="02020603050405020304" pitchFamily="18" charset="0"/>
                          </a:rPr>
                          <m:t>Φ</m:t>
                        </m:r>
                        <m:d>
                          <m:d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𝑥</m:t>
                            </m:r>
                          </m:e>
                        </m:d>
                      </m:e>
                      <m:sup>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𝑇</m:t>
                        </m:r>
                      </m:sup>
                    </m:sSup>
                    <m:r>
                      <m:rPr>
                        <m:sty m:val="p"/>
                      </m:rPr>
                      <a:rPr lang="el-GR" altLang="zh-CN" i="1">
                        <a:latin typeface="Cambria Math" panose="02040503050406030204" pitchFamily="18" charset="0"/>
                        <a:ea typeface="Cambria Math" panose="02040503050406030204" pitchFamily="18" charset="0"/>
                        <a:cs typeface="Times New Roman" panose="02020603050405020304" pitchFamily="18" charset="0"/>
                      </a:rPr>
                      <m:t>Φ</m:t>
                    </m:r>
                    <m:d>
                      <m:d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𝑥</m:t>
                        </m:r>
                      </m:e>
                    </m:d>
                  </m:oMath>
                </a14:m>
                <a:endParaRPr lang="zh-CN" altLang="en-US" dirty="0"/>
              </a:p>
            </p:txBody>
          </p:sp>
        </mc:Choice>
        <mc:Fallback xmlns="">
          <p:sp>
            <p:nvSpPr>
              <p:cNvPr id="11" name="文本框 10">
                <a:extLst>
                  <a:ext uri="{FF2B5EF4-FFF2-40B4-BE49-F238E27FC236}">
                    <a16:creationId xmlns:a16="http://schemas.microsoft.com/office/drawing/2014/main" id="{688B6F56-2AF3-4330-B362-2594413192F3}"/>
                  </a:ext>
                </a:extLst>
              </p:cNvPr>
              <p:cNvSpPr txBox="1">
                <a:spLocks noRot="1" noChangeAspect="1" noMove="1" noResize="1" noEditPoints="1" noAdjustHandles="1" noChangeArrowheads="1" noChangeShapeType="1" noTextEdit="1"/>
              </p:cNvSpPr>
              <p:nvPr/>
            </p:nvSpPr>
            <p:spPr>
              <a:xfrm>
                <a:off x="3718148" y="2758976"/>
                <a:ext cx="3816424" cy="461665"/>
              </a:xfrm>
              <a:prstGeom prst="rect">
                <a:avLst/>
              </a:prstGeom>
              <a:blipFill>
                <a:blip r:embed="rId5"/>
                <a:stretch>
                  <a:fillRect l="-2556" t="-14667" b="-26667"/>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8F04FE71-D351-402C-B0DA-F47021CEB72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2004" y="3298475"/>
            <a:ext cx="6876605" cy="557638"/>
          </a:xfrm>
          <a:prstGeom prst="rect">
            <a:avLst/>
          </a:prstGeom>
          <a:noFill/>
          <a:ln>
            <a:noFill/>
          </a:ln>
        </p:spPr>
      </p:pic>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B6F65B30-2676-4A97-9F61-FA0D0304A3AD}"/>
                  </a:ext>
                </a:extLst>
              </p:cNvPr>
              <p:cNvSpPr/>
              <p:nvPr/>
            </p:nvSpPr>
            <p:spPr>
              <a:xfrm>
                <a:off x="495632" y="3837974"/>
                <a:ext cx="10729347" cy="830997"/>
              </a:xfrm>
              <a:prstGeom prst="rect">
                <a:avLst/>
              </a:prstGeom>
            </p:spPr>
            <p:txBody>
              <a:bodyPr wrap="none">
                <a:spAutoFit/>
              </a:bodyPr>
              <a:lstStyle/>
              <a:p>
                <a:r>
                  <a:rPr lang="zh-CN" altLang="zh-CN" dirty="0">
                    <a:latin typeface="+mn-ea"/>
                    <a:cs typeface="Times New Roman" panose="02020603050405020304" pitchFamily="18" charset="0"/>
                  </a:rPr>
                  <a:t>定义矩阵</a:t>
                </a:r>
                <a:r>
                  <a:rPr lang="en-US" altLang="zh-CN" dirty="0">
                    <a:latin typeface="+mn-ea"/>
                    <a:cs typeface="Times New Roman" panose="02020603050405020304" pitchFamily="18" charset="0"/>
                  </a:rPr>
                  <a:t>                ,</a:t>
                </a:r>
                <a:r>
                  <a:rPr lang="zh-CN" altLang="zh-CN" dirty="0"/>
                  <a:t>则</a:t>
                </a:r>
                <a:r>
                  <a:rPr lang="en-US" altLang="zh-CN" dirty="0"/>
                  <a:t>K</a:t>
                </a:r>
                <a:r>
                  <a:rPr lang="zh-CN" altLang="zh-CN" dirty="0"/>
                  <a:t>为</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𝑁</m:t>
                    </m:r>
                  </m:oMath>
                </a14:m>
                <a:r>
                  <a:rPr lang="zh-CN" altLang="zh-CN" dirty="0"/>
                  <a:t>的对称半正定矩阵，其</a:t>
                </a:r>
                <a14:m>
                  <m:oMath xmlns:m="http://schemas.openxmlformats.org/officeDocument/2006/math">
                    <m:r>
                      <a:rPr lang="en-US" altLang="zh-CN" i="1">
                        <a:latin typeface="Cambria Math" panose="02040503050406030204" pitchFamily="18" charset="0"/>
                      </a:rPr>
                      <m:t>𝑖</m:t>
                    </m:r>
                  </m:oMath>
                </a14:m>
                <a:r>
                  <a:rPr lang="zh-CN" altLang="zh-CN" dirty="0"/>
                  <a:t>行</a:t>
                </a:r>
                <a14:m>
                  <m:oMath xmlns:m="http://schemas.openxmlformats.org/officeDocument/2006/math">
                    <m:r>
                      <a:rPr lang="en-US" altLang="zh-CN" i="1">
                        <a:latin typeface="Cambria Math" panose="02040503050406030204" pitchFamily="18" charset="0"/>
                      </a:rPr>
                      <m:t>𝑗</m:t>
                    </m:r>
                  </m:oMath>
                </a14:m>
                <a:r>
                  <a:rPr lang="zh-CN" altLang="zh-CN" dirty="0"/>
                  <a:t>列的元素为</a:t>
                </a:r>
                <a:endParaRPr lang="en-US" altLang="zh-CN" dirty="0"/>
              </a:p>
              <a:p>
                <a:r>
                  <a:rPr lang="en-US" altLang="zh-CN" dirty="0">
                    <a:latin typeface="+mn-ea"/>
                  </a:rPr>
                  <a:t>                  </a:t>
                </a:r>
                <a:endParaRPr lang="zh-CN" altLang="en-US" dirty="0">
                  <a:latin typeface="+mn-ea"/>
                </a:endParaRPr>
              </a:p>
            </p:txBody>
          </p:sp>
        </mc:Choice>
        <mc:Fallback xmlns="">
          <p:sp>
            <p:nvSpPr>
              <p:cNvPr id="18" name="矩形 17">
                <a:extLst>
                  <a:ext uri="{FF2B5EF4-FFF2-40B4-BE49-F238E27FC236}">
                    <a16:creationId xmlns:a16="http://schemas.microsoft.com/office/drawing/2014/main" id="{B6F65B30-2676-4A97-9F61-FA0D0304A3AD}"/>
                  </a:ext>
                </a:extLst>
              </p:cNvPr>
              <p:cNvSpPr>
                <a:spLocks noRot="1" noChangeAspect="1" noMove="1" noResize="1" noEditPoints="1" noAdjustHandles="1" noChangeArrowheads="1" noChangeShapeType="1" noTextEdit="1"/>
              </p:cNvSpPr>
              <p:nvPr/>
            </p:nvSpPr>
            <p:spPr>
              <a:xfrm>
                <a:off x="495632" y="3837974"/>
                <a:ext cx="10729347" cy="830997"/>
              </a:xfrm>
              <a:prstGeom prst="rect">
                <a:avLst/>
              </a:prstGeom>
              <a:blipFill>
                <a:blip r:embed="rId7"/>
                <a:stretch>
                  <a:fillRect l="-852" t="-80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F7B91B3E-ABDA-484F-9C68-4150F6287623}"/>
                  </a:ext>
                </a:extLst>
              </p:cNvPr>
              <p:cNvSpPr/>
              <p:nvPr/>
            </p:nvSpPr>
            <p:spPr>
              <a:xfrm>
                <a:off x="1701924" y="3837973"/>
                <a:ext cx="26244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a:latin typeface="Cambria Math" panose="02040503050406030204" pitchFamily="18" charset="0"/>
                            </a:rPr>
                            <m:t>𝐾</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𝜙</m:t>
                                      </m:r>
                                      <m:r>
                                        <a:rPr lang="zh-CN" altLang="en-US" i="0">
                                          <a:latin typeface="Cambria Math" panose="02040503050406030204" pitchFamily="18" charset="0"/>
                                        </a:rPr>
                                        <m:t>(</m:t>
                                      </m:r>
                                      <m:r>
                                        <a:rPr lang="zh-CN" altLang="en-US" i="1">
                                          <a:latin typeface="Cambria Math" panose="02040503050406030204" pitchFamily="18" charset="0"/>
                                        </a:rPr>
                                        <m:t>𝑋</m:t>
                                      </m:r>
                                    </m:e>
                                  </m:d>
                                </m:e>
                              </m:d>
                            </m:e>
                            <m:sup>
                              <m:r>
                                <a:rPr lang="zh-CN" altLang="en-US" i="1">
                                  <a:latin typeface="Cambria Math" panose="02040503050406030204" pitchFamily="18" charset="0"/>
                                </a:rPr>
                                <m:t>𝑇</m:t>
                              </m:r>
                            </m:sup>
                          </m:sSup>
                          <m:r>
                            <a:rPr lang="zh-CN" altLang="en-US" i="1">
                              <a:latin typeface="Cambria Math" panose="02040503050406030204" pitchFamily="18" charset="0"/>
                            </a:rPr>
                            <m:t>𝜙</m:t>
                          </m:r>
                          <m:r>
                            <a:rPr lang="zh-CN" altLang="en-US" i="0">
                              <a:latin typeface="Cambria Math" panose="02040503050406030204" pitchFamily="18" charset="0"/>
                            </a:rPr>
                            <m:t>(</m:t>
                          </m:r>
                          <m:r>
                            <a:rPr lang="zh-CN" altLang="en-US" i="1">
                              <a:latin typeface="Cambria Math" panose="02040503050406030204" pitchFamily="18" charset="0"/>
                            </a:rPr>
                            <m:t>𝑋</m:t>
                          </m:r>
                        </m:e>
                      </m:d>
                    </m:oMath>
                  </m:oMathPara>
                </a14:m>
                <a:endParaRPr lang="zh-CN" altLang="en-US" dirty="0"/>
              </a:p>
            </p:txBody>
          </p:sp>
        </mc:Choice>
        <mc:Fallback xmlns="">
          <p:sp>
            <p:nvSpPr>
              <p:cNvPr id="19" name="矩形 18">
                <a:extLst>
                  <a:ext uri="{FF2B5EF4-FFF2-40B4-BE49-F238E27FC236}">
                    <a16:creationId xmlns:a16="http://schemas.microsoft.com/office/drawing/2014/main" id="{F7B91B3E-ABDA-484F-9C68-4150F6287623}"/>
                  </a:ext>
                </a:extLst>
              </p:cNvPr>
              <p:cNvSpPr>
                <a:spLocks noRot="1" noChangeAspect="1" noMove="1" noResize="1" noEditPoints="1" noAdjustHandles="1" noChangeArrowheads="1" noChangeShapeType="1" noTextEdit="1"/>
              </p:cNvSpPr>
              <p:nvPr/>
            </p:nvSpPr>
            <p:spPr>
              <a:xfrm>
                <a:off x="1701924" y="3837973"/>
                <a:ext cx="2624436" cy="461665"/>
              </a:xfrm>
              <a:prstGeom prst="rect">
                <a:avLst/>
              </a:prstGeom>
              <a:blipFill>
                <a:blip r:embed="rId8"/>
                <a:stretch>
                  <a:fillRect t="-129333" r="-25754" b="-20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E35D571C-97D1-4F3A-9D3B-00FC12A885D8}"/>
                  </a:ext>
                </a:extLst>
              </p:cNvPr>
              <p:cNvSpPr/>
              <p:nvPr/>
            </p:nvSpPr>
            <p:spPr>
              <a:xfrm>
                <a:off x="495632" y="4301063"/>
                <a:ext cx="2915350" cy="51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𝐾</m:t>
                          </m:r>
                        </m:e>
                        <m:sub>
                          <m:r>
                            <a:rPr lang="zh-CN" altLang="en-US" i="1">
                              <a:latin typeface="Cambria Math" panose="02040503050406030204" pitchFamily="18" charset="0"/>
                            </a:rPr>
                            <m:t>𝑖𝑗</m:t>
                          </m:r>
                        </m:sub>
                      </m:sSub>
                      <m:r>
                        <a:rPr lang="zh-CN" altLang="en-US" i="0">
                          <a:latin typeface="Cambria Math" panose="02040503050406030204" pitchFamily="18" charset="0"/>
                        </a:rPr>
                        <m:t>=</m:t>
                      </m:r>
                      <m:r>
                        <a:rPr lang="zh-CN" altLang="en-US" i="1">
                          <a:latin typeface="Cambria Math" panose="02040503050406030204" pitchFamily="18" charset="0"/>
                        </a:rPr>
                        <m:t>𝜙</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e>
                        <m:sup>
                          <m:r>
                            <a:rPr lang="zh-CN" altLang="en-US" i="1">
                              <a:latin typeface="Cambria Math" panose="02040503050406030204" pitchFamily="18" charset="0"/>
                            </a:rPr>
                            <m:t>𝑇</m:t>
                          </m:r>
                        </m:sup>
                      </m:sSup>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𝜙</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d>
                    </m:oMath>
                  </m:oMathPara>
                </a14:m>
                <a:endParaRPr lang="zh-CN" altLang="en-US" dirty="0"/>
              </a:p>
            </p:txBody>
          </p:sp>
        </mc:Choice>
        <mc:Fallback xmlns="">
          <p:sp>
            <p:nvSpPr>
              <p:cNvPr id="20" name="矩形 19">
                <a:extLst>
                  <a:ext uri="{FF2B5EF4-FFF2-40B4-BE49-F238E27FC236}">
                    <a16:creationId xmlns:a16="http://schemas.microsoft.com/office/drawing/2014/main" id="{E35D571C-97D1-4F3A-9D3B-00FC12A885D8}"/>
                  </a:ext>
                </a:extLst>
              </p:cNvPr>
              <p:cNvSpPr>
                <a:spLocks noRot="1" noChangeAspect="1" noMove="1" noResize="1" noEditPoints="1" noAdjustHandles="1" noChangeArrowheads="1" noChangeShapeType="1" noTextEdit="1"/>
              </p:cNvSpPr>
              <p:nvPr/>
            </p:nvSpPr>
            <p:spPr>
              <a:xfrm>
                <a:off x="495632" y="4301063"/>
                <a:ext cx="2915350" cy="517834"/>
              </a:xfrm>
              <a:prstGeom prst="rect">
                <a:avLst/>
              </a:prstGeom>
              <a:blipFill>
                <a:blip r:embed="rId9"/>
                <a:stretch>
                  <a:fillRect/>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B26E685B-24B4-4419-B3A7-DD48C2799E0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150196" y="4325537"/>
            <a:ext cx="2469450" cy="602305"/>
          </a:xfrm>
          <a:prstGeom prst="rect">
            <a:avLst/>
          </a:prstGeom>
          <a:noFill/>
          <a:ln>
            <a:noFill/>
          </a:ln>
        </p:spPr>
      </p:pic>
      <p:pic>
        <p:nvPicPr>
          <p:cNvPr id="22" name="图片 21">
            <a:extLst>
              <a:ext uri="{FF2B5EF4-FFF2-40B4-BE49-F238E27FC236}">
                <a16:creationId xmlns:a16="http://schemas.microsoft.com/office/drawing/2014/main" id="{6055025B-254A-4E21-AD0A-C8C4045E81CF}"/>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4149589" y="4927842"/>
            <a:ext cx="2304256" cy="646958"/>
          </a:xfrm>
          <a:prstGeom prst="rect">
            <a:avLst/>
          </a:prstGeom>
          <a:noFill/>
          <a:ln>
            <a:noFill/>
          </a:ln>
        </p:spPr>
      </p:pic>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1C15C4B5-8EAD-4DD6-AB89-73A4AC777913}"/>
                  </a:ext>
                </a:extLst>
              </p:cNvPr>
              <p:cNvSpPr/>
              <p:nvPr/>
            </p:nvSpPr>
            <p:spPr>
              <a:xfrm>
                <a:off x="189756" y="5574800"/>
                <a:ext cx="11751487" cy="887166"/>
              </a:xfrm>
              <a:prstGeom prst="rect">
                <a:avLst/>
              </a:prstGeom>
            </p:spPr>
            <p:txBody>
              <a:bodyPr wrap="none">
                <a:spAutoFit/>
              </a:bodyPr>
              <a:lstStyle/>
              <a:p>
                <a:r>
                  <a:rPr lang="zh-CN" altLang="zh-CN" dirty="0">
                    <a:latin typeface="+mn-ea"/>
                    <a:cs typeface="Times New Roman" panose="02020603050405020304" pitchFamily="18" charset="0"/>
                  </a:rPr>
                  <a:t>因为矩阵</a:t>
                </a:r>
                <a:r>
                  <a:rPr lang="en-US" altLang="zh-CN" dirty="0">
                    <a:latin typeface="+mn-ea"/>
                  </a:rPr>
                  <a:t>K</a:t>
                </a:r>
                <a:r>
                  <a:rPr lang="zh-CN" altLang="zh-CN" dirty="0">
                    <a:latin typeface="+mn-ea"/>
                    <a:cs typeface="Times New Roman" panose="02020603050405020304" pitchFamily="18" charset="0"/>
                  </a:rPr>
                  <a:t>中的元素可由</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𝐾</m:t>
                        </m:r>
                      </m:e>
                      <m:sub>
                        <m:r>
                          <a:rPr lang="zh-CN" altLang="en-US" i="1">
                            <a:latin typeface="Cambria Math" panose="02040503050406030204" pitchFamily="18" charset="0"/>
                          </a:rPr>
                          <m:t>𝑖𝑗</m:t>
                        </m:r>
                      </m:sub>
                    </m:sSub>
                    <m:r>
                      <a:rPr lang="zh-CN" altLang="en-US">
                        <a:latin typeface="Cambria Math" panose="02040503050406030204" pitchFamily="18" charset="0"/>
                      </a:rPr>
                      <m:t>=</m:t>
                    </m:r>
                    <m:r>
                      <a:rPr lang="zh-CN" altLang="en-US" i="1">
                        <a:latin typeface="Cambria Math" panose="02040503050406030204" pitchFamily="18" charset="0"/>
                      </a:rPr>
                      <m:t>𝜙</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e>
                      <m:sup>
                        <m:r>
                          <a:rPr lang="zh-CN" altLang="en-US" i="1">
                            <a:latin typeface="Cambria Math" panose="02040503050406030204" pitchFamily="18" charset="0"/>
                          </a:rPr>
                          <m:t>𝑇</m:t>
                        </m:r>
                      </m:sup>
                    </m:sSup>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𝜙</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d>
                    <m:r>
                      <a:rPr lang="zh-CN" altLang="en-US" i="1">
                        <a:latin typeface="Cambria Math" panose="02040503050406030204" pitchFamily="18" charset="0"/>
                      </a:rPr>
                      <m:t>计算</m:t>
                    </m:r>
                  </m:oMath>
                </a14:m>
                <a:r>
                  <a:rPr lang="zh-CN" altLang="en-US" dirty="0"/>
                  <a:t>得到，</a:t>
                </a:r>
                <a:r>
                  <a:rPr lang="zh-CN" altLang="zh-CN" dirty="0"/>
                  <a:t>不需要显式地定义映射</a:t>
                </a:r>
                <a14:m>
                  <m:oMath xmlns:m="http://schemas.openxmlformats.org/officeDocument/2006/math">
                    <m:r>
                      <m:rPr>
                        <m:sty m:val="p"/>
                      </m:rPr>
                      <a:rPr lang="en-US" altLang="zh-CN">
                        <a:latin typeface="Cambria Math" panose="02040503050406030204" pitchFamily="18" charset="0"/>
                      </a:rPr>
                      <m:t>Φ</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oMath>
                </a14:m>
                <a:r>
                  <a:rPr lang="zh-CN" altLang="zh-CN" dirty="0"/>
                  <a:t>，</a:t>
                </a:r>
                <a:endParaRPr lang="en-US" altLang="zh-CN" dirty="0"/>
              </a:p>
              <a:p>
                <a:r>
                  <a:rPr lang="zh-CN" altLang="zh-CN" dirty="0"/>
                  <a:t>而只需定义特征空间中向量的点积</a:t>
                </a:r>
                <a:r>
                  <a:rPr lang="en-US" altLang="zh-CN" dirty="0"/>
                  <a:t>.</a:t>
                </a:r>
                <a:r>
                  <a:rPr lang="zh-CN" altLang="zh-CN" dirty="0"/>
                  <a:t>定义函数</a:t>
                </a:r>
                <a:r>
                  <a:rPr lang="en-US" altLang="zh-CN" dirty="0"/>
                  <a:t>                                 ,</a:t>
                </a:r>
                <a:r>
                  <a:rPr lang="zh-CN" altLang="zh-CN" dirty="0"/>
                  <a:t>则</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oMath>
                </a14:m>
                <a:r>
                  <a:rPr lang="zh-CN" altLang="zh-CN" dirty="0"/>
                  <a:t>称为核函数</a:t>
                </a:r>
              </a:p>
            </p:txBody>
          </p:sp>
        </mc:Choice>
        <mc:Fallback xmlns="">
          <p:sp>
            <p:nvSpPr>
              <p:cNvPr id="24" name="矩形 23">
                <a:extLst>
                  <a:ext uri="{FF2B5EF4-FFF2-40B4-BE49-F238E27FC236}">
                    <a16:creationId xmlns:a16="http://schemas.microsoft.com/office/drawing/2014/main" id="{1C15C4B5-8EAD-4DD6-AB89-73A4AC777913}"/>
                  </a:ext>
                </a:extLst>
              </p:cNvPr>
              <p:cNvSpPr>
                <a:spLocks noRot="1" noChangeAspect="1" noMove="1" noResize="1" noEditPoints="1" noAdjustHandles="1" noChangeArrowheads="1" noChangeShapeType="1" noTextEdit="1"/>
              </p:cNvSpPr>
              <p:nvPr/>
            </p:nvSpPr>
            <p:spPr>
              <a:xfrm>
                <a:off x="189756" y="5574800"/>
                <a:ext cx="11751487" cy="887166"/>
              </a:xfrm>
              <a:prstGeom prst="rect">
                <a:avLst/>
              </a:prstGeom>
              <a:blipFill>
                <a:blip r:embed="rId12"/>
                <a:stretch>
                  <a:fillRect l="-778" t="-5517" b="-1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EDC808CF-1F6B-4FF6-8FF5-CD6960E31427}"/>
                  </a:ext>
                </a:extLst>
              </p:cNvPr>
              <p:cNvSpPr/>
              <p:nvPr/>
            </p:nvSpPr>
            <p:spPr>
              <a:xfrm>
                <a:off x="5997270" y="5990925"/>
                <a:ext cx="302427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𝑦</m:t>
                          </m:r>
                          <m:r>
                            <a:rPr lang="zh-CN" altLang="en-US" i="0">
                              <a:latin typeface="Cambria Math" panose="02040503050406030204" pitchFamily="18" charset="0"/>
                            </a:rPr>
                            <m:t>)=</m:t>
                          </m:r>
                          <m:r>
                            <a:rPr lang="zh-CN" altLang="en-US" i="1">
                              <a:latin typeface="Cambria Math" panose="02040503050406030204" pitchFamily="18" charset="0"/>
                            </a:rPr>
                            <m:t>𝜙</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𝑥</m:t>
                                  </m:r>
                                </m:e>
                              </m:d>
                            </m:e>
                            <m:sup>
                              <m:r>
                                <a:rPr lang="zh-CN" altLang="en-US" i="1">
                                  <a:latin typeface="Cambria Math" panose="02040503050406030204" pitchFamily="18" charset="0"/>
                                </a:rPr>
                                <m:t>𝑇</m:t>
                              </m:r>
                            </m:sup>
                          </m:sSup>
                          <m:r>
                            <a:rPr lang="zh-CN" altLang="en-US" i="1">
                              <a:latin typeface="Cambria Math" panose="02040503050406030204" pitchFamily="18" charset="0"/>
                            </a:rPr>
                            <m:t>𝜙</m:t>
                          </m:r>
                          <m:r>
                            <a:rPr lang="zh-CN" altLang="en-US" i="0">
                              <a:latin typeface="Cambria Math" panose="02040503050406030204" pitchFamily="18" charset="0"/>
                            </a:rPr>
                            <m:t>(</m:t>
                          </m:r>
                          <m:r>
                            <a:rPr lang="zh-CN" altLang="en-US" i="1">
                              <a:latin typeface="Cambria Math" panose="02040503050406030204" pitchFamily="18" charset="0"/>
                            </a:rPr>
                            <m:t>𝑦</m:t>
                          </m:r>
                        </m:e>
                      </m:d>
                    </m:oMath>
                  </m:oMathPara>
                </a14:m>
                <a:endParaRPr lang="zh-CN" altLang="en-US" dirty="0"/>
              </a:p>
            </p:txBody>
          </p:sp>
        </mc:Choice>
        <mc:Fallback xmlns="">
          <p:sp>
            <p:nvSpPr>
              <p:cNvPr id="29" name="矩形 28">
                <a:extLst>
                  <a:ext uri="{FF2B5EF4-FFF2-40B4-BE49-F238E27FC236}">
                    <a16:creationId xmlns:a16="http://schemas.microsoft.com/office/drawing/2014/main" id="{EDC808CF-1F6B-4FF6-8FF5-CD6960E31427}"/>
                  </a:ext>
                </a:extLst>
              </p:cNvPr>
              <p:cNvSpPr>
                <a:spLocks noRot="1" noChangeAspect="1" noMove="1" noResize="1" noEditPoints="1" noAdjustHandles="1" noChangeArrowheads="1" noChangeShapeType="1" noTextEdit="1"/>
              </p:cNvSpPr>
              <p:nvPr/>
            </p:nvSpPr>
            <p:spPr>
              <a:xfrm>
                <a:off x="5997270" y="5990925"/>
                <a:ext cx="3024272" cy="461665"/>
              </a:xfrm>
              <a:prstGeom prst="rect">
                <a:avLst/>
              </a:prstGeom>
              <a:blipFill>
                <a:blip r:embed="rId13"/>
                <a:stretch>
                  <a:fillRect t="-129333" r="-22379" b="-20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85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2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4"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8330F70-2207-408C-83FB-18250F132BA9}"/>
              </a:ext>
            </a:extLst>
          </p:cNvPr>
          <p:cNvSpPr/>
          <p:nvPr/>
        </p:nvSpPr>
        <p:spPr>
          <a:xfrm>
            <a:off x="405780" y="404664"/>
            <a:ext cx="8930650" cy="1203215"/>
          </a:xfrm>
          <a:prstGeom prst="rect">
            <a:avLst/>
          </a:prstGeom>
        </p:spPr>
        <p:txBody>
          <a:bodyPr wrap="none">
            <a:spAutoFit/>
          </a:bodyPr>
          <a:lstStyle/>
          <a:p>
            <a:pPr>
              <a:lnSpc>
                <a:spcPct val="200000"/>
              </a:lnSpc>
            </a:pPr>
            <a:r>
              <a:rPr lang="zh-CN" altLang="en-US" sz="4400" dirty="0">
                <a:latin typeface="黑体" panose="02010609060101010101" pitchFamily="49" charset="-122"/>
                <a:ea typeface="黑体" panose="02010609060101010101" pitchFamily="49" charset="-122"/>
              </a:rPr>
              <a:t>第一部分 矩阵的低秩近似常用方法</a:t>
            </a:r>
            <a:endParaRPr lang="en-US" altLang="zh-CN" sz="4400" dirty="0">
              <a:latin typeface="黑体" panose="02010609060101010101" pitchFamily="49" charset="-122"/>
              <a:ea typeface="黑体" panose="02010609060101010101" pitchFamily="49" charset="-122"/>
            </a:endParaRPr>
          </a:p>
        </p:txBody>
      </p:sp>
      <p:sp>
        <p:nvSpPr>
          <p:cNvPr id="5" name="文本框 4">
            <a:extLst>
              <a:ext uri="{FF2B5EF4-FFF2-40B4-BE49-F238E27FC236}">
                <a16:creationId xmlns:a16="http://schemas.microsoft.com/office/drawing/2014/main" id="{5E8E4835-B410-4E23-983F-732CA402F11E}"/>
              </a:ext>
            </a:extLst>
          </p:cNvPr>
          <p:cNvSpPr txBox="1"/>
          <p:nvPr/>
        </p:nvSpPr>
        <p:spPr>
          <a:xfrm>
            <a:off x="909836" y="1772816"/>
            <a:ext cx="7632848" cy="4117474"/>
          </a:xfrm>
          <a:prstGeom prst="rect">
            <a:avLst/>
          </a:prstGeom>
          <a:noFill/>
        </p:spPr>
        <p:txBody>
          <a:bodyPr wrap="square" rtlCol="0">
            <a:spAutoFit/>
          </a:bodyPr>
          <a:lstStyle/>
          <a:p>
            <a:pPr>
              <a:lnSpc>
                <a:spcPct val="150000"/>
              </a:lnSpc>
            </a:pPr>
            <a:r>
              <a:rPr lang="zh-CN" altLang="en-US" sz="3600" dirty="0">
                <a:latin typeface="黑体" panose="02010609060101010101" pitchFamily="49" charset="-122"/>
                <a:ea typeface="黑体" panose="02010609060101010101" pitchFamily="49" charset="-122"/>
              </a:rPr>
              <a:t>一、低秩矩阵恢复</a:t>
            </a:r>
            <a:endParaRPr lang="en-US" altLang="zh-CN" sz="3600" dirty="0">
              <a:latin typeface="黑体" panose="02010609060101010101" pitchFamily="49" charset="-122"/>
              <a:ea typeface="黑体" panose="02010609060101010101" pitchFamily="49" charset="-122"/>
            </a:endParaRPr>
          </a:p>
          <a:p>
            <a:pPr>
              <a:lnSpc>
                <a:spcPct val="150000"/>
              </a:lnSpc>
            </a:pPr>
            <a:r>
              <a:rPr lang="zh-CN" altLang="en-US" sz="3600" dirty="0">
                <a:latin typeface="黑体" panose="02010609060101010101" pitchFamily="49" charset="-122"/>
                <a:ea typeface="黑体" panose="02010609060101010101" pitchFamily="49" charset="-122"/>
              </a:rPr>
              <a:t>二、二维主成分分析法</a:t>
            </a:r>
            <a:endParaRPr lang="en-US" altLang="zh-CN" sz="3600" dirty="0">
              <a:latin typeface="黑体" panose="02010609060101010101" pitchFamily="49" charset="-122"/>
              <a:ea typeface="黑体" panose="02010609060101010101" pitchFamily="49" charset="-122"/>
            </a:endParaRPr>
          </a:p>
          <a:p>
            <a:pPr>
              <a:lnSpc>
                <a:spcPct val="150000"/>
              </a:lnSpc>
            </a:pPr>
            <a:r>
              <a:rPr lang="zh-CN" altLang="en-US" sz="3600" dirty="0">
                <a:latin typeface="黑体" panose="02010609060101010101" pitchFamily="49" charset="-122"/>
                <a:ea typeface="黑体" panose="02010609060101010101" pitchFamily="49" charset="-122"/>
              </a:rPr>
              <a:t>三、奇异值分解</a:t>
            </a:r>
            <a:endParaRPr lang="en-US" altLang="zh-CN" sz="3600" dirty="0">
              <a:latin typeface="黑体" panose="02010609060101010101" pitchFamily="49" charset="-122"/>
              <a:ea typeface="黑体" panose="02010609060101010101" pitchFamily="49" charset="-122"/>
            </a:endParaRPr>
          </a:p>
          <a:p>
            <a:pPr>
              <a:lnSpc>
                <a:spcPct val="150000"/>
              </a:lnSpc>
            </a:pPr>
            <a:r>
              <a:rPr lang="zh-CN" altLang="en-US" sz="3600" dirty="0">
                <a:latin typeface="黑体" panose="02010609060101010101" pitchFamily="49" charset="-122"/>
                <a:ea typeface="黑体" panose="02010609060101010101" pitchFamily="49" charset="-122"/>
              </a:rPr>
              <a:t>四、非负矩阵分解</a:t>
            </a:r>
            <a:r>
              <a:rPr lang="en-US" altLang="zh-CN" sz="3600" dirty="0">
                <a:latin typeface="黑体" panose="02010609060101010101" pitchFamily="49" charset="-122"/>
                <a:ea typeface="黑体" panose="02010609060101010101" pitchFamily="49" charset="-122"/>
              </a:rPr>
              <a:t>NMF+</a:t>
            </a:r>
            <a:r>
              <a:rPr lang="zh-CN" altLang="en-US" sz="3600" dirty="0">
                <a:latin typeface="黑体" panose="02010609060101010101" pitchFamily="49" charset="-122"/>
                <a:ea typeface="黑体" panose="02010609060101010101" pitchFamily="49" charset="-122"/>
              </a:rPr>
              <a:t>低秩矩阵恢复</a:t>
            </a:r>
            <a:endParaRPr lang="en-US" altLang="zh-CN" sz="3600" dirty="0">
              <a:latin typeface="黑体" panose="02010609060101010101" pitchFamily="49" charset="-122"/>
              <a:ea typeface="黑体" panose="02010609060101010101" pitchFamily="49" charset="-122"/>
            </a:endParaRPr>
          </a:p>
          <a:p>
            <a:pPr>
              <a:lnSpc>
                <a:spcPct val="150000"/>
              </a:lnSpc>
            </a:pPr>
            <a:r>
              <a:rPr lang="zh-CN" altLang="en-US" sz="3600" dirty="0">
                <a:latin typeface="黑体" panose="02010609060101010101" pitchFamily="49" charset="-122"/>
                <a:ea typeface="黑体" panose="02010609060101010101" pitchFamily="49" charset="-122"/>
              </a:rPr>
              <a:t>五、</a:t>
            </a:r>
            <a:r>
              <a:rPr lang="en-US" altLang="zh-CN" sz="3600" dirty="0">
                <a:latin typeface="黑体" panose="02010609060101010101" pitchFamily="49" charset="-122"/>
                <a:ea typeface="黑体" panose="02010609060101010101" pitchFamily="49" charset="-122"/>
              </a:rPr>
              <a:t>2D-KPCA(</a:t>
            </a:r>
            <a:r>
              <a:rPr lang="zh-CN" altLang="en-US" sz="3600" dirty="0">
                <a:latin typeface="黑体" panose="02010609060101010101" pitchFamily="49" charset="-122"/>
                <a:ea typeface="黑体" panose="02010609060101010101" pitchFamily="49" charset="-122"/>
              </a:rPr>
              <a:t>二维核主成分分析</a:t>
            </a:r>
            <a:r>
              <a:rPr lang="en-US" altLang="zh-CN" sz="3600" dirty="0">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BA27F2-4D02-4CD1-94B2-40F687E5DD41}"/>
              </a:ext>
            </a:extLst>
          </p:cNvPr>
          <p:cNvSpPr txBox="1"/>
          <p:nvPr/>
        </p:nvSpPr>
        <p:spPr>
          <a:xfrm>
            <a:off x="549796" y="208630"/>
            <a:ext cx="1440160" cy="461665"/>
          </a:xfrm>
          <a:prstGeom prst="rect">
            <a:avLst/>
          </a:prstGeom>
          <a:noFill/>
        </p:spPr>
        <p:txBody>
          <a:bodyPr wrap="square" rtlCol="0">
            <a:spAutoFit/>
          </a:bodyPr>
          <a:lstStyle/>
          <a:p>
            <a:r>
              <a:rPr lang="en-US" altLang="zh-CN" dirty="0"/>
              <a:t>4</a:t>
            </a:r>
            <a:r>
              <a:rPr lang="zh-CN" altLang="en-US" dirty="0"/>
              <a:t>、缺点</a:t>
            </a:r>
          </a:p>
        </p:txBody>
      </p:sp>
      <p:sp>
        <p:nvSpPr>
          <p:cNvPr id="3" name="矩形 2">
            <a:extLst>
              <a:ext uri="{FF2B5EF4-FFF2-40B4-BE49-F238E27FC236}">
                <a16:creationId xmlns:a16="http://schemas.microsoft.com/office/drawing/2014/main" id="{4FAD89BE-DAC2-4DE7-B053-61D510AAB8E9}"/>
              </a:ext>
            </a:extLst>
          </p:cNvPr>
          <p:cNvSpPr/>
          <p:nvPr/>
        </p:nvSpPr>
        <p:spPr>
          <a:xfrm>
            <a:off x="549796" y="650305"/>
            <a:ext cx="11089232" cy="830997"/>
          </a:xfrm>
          <a:prstGeom prst="rect">
            <a:avLst/>
          </a:prstGeom>
        </p:spPr>
        <p:txBody>
          <a:bodyPr wrap="square">
            <a:spAutoFit/>
          </a:bodyPr>
          <a:lstStyle/>
          <a:p>
            <a:r>
              <a:rPr lang="zh-CN" altLang="en-US" dirty="0"/>
              <a:t>核函数 </a:t>
            </a:r>
            <a:r>
              <a:rPr lang="en-US" altLang="zh-CN" dirty="0"/>
              <a:t>K </a:t>
            </a:r>
            <a:r>
              <a:rPr lang="zh-CN" altLang="en-US" dirty="0"/>
              <a:t>维数易受图像矩阵维数影响，当图像矩阵规模大时，K2DPCA 会得到一个大规模的核函数，存储及计算麻烦，且导致识别速度降低</a:t>
            </a:r>
          </a:p>
        </p:txBody>
      </p:sp>
      <p:sp>
        <p:nvSpPr>
          <p:cNvPr id="4" name="文本框 3">
            <a:extLst>
              <a:ext uri="{FF2B5EF4-FFF2-40B4-BE49-F238E27FC236}">
                <a16:creationId xmlns:a16="http://schemas.microsoft.com/office/drawing/2014/main" id="{9CA1DA69-F22B-4BCC-9959-B86450DE7B5D}"/>
              </a:ext>
            </a:extLst>
          </p:cNvPr>
          <p:cNvSpPr txBox="1"/>
          <p:nvPr/>
        </p:nvSpPr>
        <p:spPr>
          <a:xfrm>
            <a:off x="549796" y="1459813"/>
            <a:ext cx="2016224" cy="461665"/>
          </a:xfrm>
          <a:prstGeom prst="rect">
            <a:avLst/>
          </a:prstGeom>
          <a:noFill/>
        </p:spPr>
        <p:txBody>
          <a:bodyPr wrap="square" rtlCol="0">
            <a:spAutoFit/>
          </a:bodyPr>
          <a:lstStyle/>
          <a:p>
            <a:r>
              <a:rPr lang="en-US" altLang="zh-CN" dirty="0"/>
              <a:t>5</a:t>
            </a:r>
            <a:r>
              <a:rPr lang="zh-CN" altLang="en-US" dirty="0"/>
              <a:t>、解决办法</a:t>
            </a:r>
          </a:p>
        </p:txBody>
      </p:sp>
      <p:sp>
        <p:nvSpPr>
          <p:cNvPr id="5" name="文本框 4">
            <a:extLst>
              <a:ext uri="{FF2B5EF4-FFF2-40B4-BE49-F238E27FC236}">
                <a16:creationId xmlns:a16="http://schemas.microsoft.com/office/drawing/2014/main" id="{3E828130-6A8F-4CB0-BD11-5E1CECE64957}"/>
              </a:ext>
            </a:extLst>
          </p:cNvPr>
          <p:cNvSpPr txBox="1"/>
          <p:nvPr/>
        </p:nvSpPr>
        <p:spPr>
          <a:xfrm>
            <a:off x="549796" y="2035877"/>
            <a:ext cx="3744416" cy="461665"/>
          </a:xfrm>
          <a:prstGeom prst="rect">
            <a:avLst/>
          </a:prstGeom>
          <a:noFill/>
        </p:spPr>
        <p:txBody>
          <a:bodyPr wrap="square" rtlCol="0">
            <a:spAutoFit/>
          </a:bodyPr>
          <a:lstStyle/>
          <a:p>
            <a:r>
              <a:rPr lang="zh-CN" altLang="en-US" dirty="0"/>
              <a:t>思考：问题出在哪一步？</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5E69601-36A4-4695-92F2-A2A010A36B51}"/>
                  </a:ext>
                </a:extLst>
              </p:cNvPr>
              <p:cNvSpPr txBox="1"/>
              <p:nvPr/>
            </p:nvSpPr>
            <p:spPr>
              <a:xfrm>
                <a:off x="585800" y="2478087"/>
                <a:ext cx="11017224" cy="461665"/>
              </a:xfrm>
              <a:prstGeom prst="rect">
                <a:avLst/>
              </a:prstGeom>
              <a:noFill/>
            </p:spPr>
            <p:txBody>
              <a:bodyPr wrap="square" rtlCol="0">
                <a:spAutoFit/>
              </a:bodyPr>
              <a:lstStyle/>
              <a:p>
                <a:r>
                  <a:rPr lang="zh-CN" altLang="en-US" dirty="0"/>
                  <a:t>维数过高，核函数规模也很大。核函数 </a:t>
                </a:r>
                <a:r>
                  <a:rPr lang="en-US" altLang="zh-CN" dirty="0"/>
                  <a:t>K </a:t>
                </a:r>
                <a:r>
                  <a:rPr lang="zh-CN" altLang="en-US" dirty="0"/>
                  <a:t>矩阵的特征集为</a:t>
                </a:r>
                <a14:m>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endParaRPr lang="zh-CN" altLang="en-US" dirty="0"/>
              </a:p>
            </p:txBody>
          </p:sp>
        </mc:Choice>
        <mc:Fallback xmlns="">
          <p:sp>
            <p:nvSpPr>
              <p:cNvPr id="6" name="文本框 5">
                <a:extLst>
                  <a:ext uri="{FF2B5EF4-FFF2-40B4-BE49-F238E27FC236}">
                    <a16:creationId xmlns:a16="http://schemas.microsoft.com/office/drawing/2014/main" id="{95E69601-36A4-4695-92F2-A2A010A36B51}"/>
                  </a:ext>
                </a:extLst>
              </p:cNvPr>
              <p:cNvSpPr txBox="1">
                <a:spLocks noRot="1" noChangeAspect="1" noMove="1" noResize="1" noEditPoints="1" noAdjustHandles="1" noChangeArrowheads="1" noChangeShapeType="1" noTextEdit="1"/>
              </p:cNvSpPr>
              <p:nvPr/>
            </p:nvSpPr>
            <p:spPr>
              <a:xfrm>
                <a:off x="585800" y="2478087"/>
                <a:ext cx="11017224" cy="461665"/>
              </a:xfrm>
              <a:prstGeom prst="rect">
                <a:avLst/>
              </a:prstGeom>
              <a:blipFill>
                <a:blip r:embed="rId2"/>
                <a:stretch>
                  <a:fillRect l="-830" t="-14667" b="-30667"/>
                </a:stretch>
              </a:blipFill>
            </p:spPr>
            <p:txBody>
              <a:bodyPr/>
              <a:lstStyle/>
              <a:p>
                <a:r>
                  <a:rPr lang="zh-CN" altLang="en-US">
                    <a:noFill/>
                  </a:rPr>
                  <a:t> </a:t>
                </a:r>
              </a:p>
            </p:txBody>
          </p:sp>
        </mc:Fallback>
      </mc:AlternateContent>
      <p:sp>
        <p:nvSpPr>
          <p:cNvPr id="7" name="椭圆 6">
            <a:extLst>
              <a:ext uri="{FF2B5EF4-FFF2-40B4-BE49-F238E27FC236}">
                <a16:creationId xmlns:a16="http://schemas.microsoft.com/office/drawing/2014/main" id="{E0FA7E65-A1A8-49B2-A14D-3385D90C6D16}"/>
              </a:ext>
            </a:extLst>
          </p:cNvPr>
          <p:cNvSpPr/>
          <p:nvPr/>
        </p:nvSpPr>
        <p:spPr>
          <a:xfrm>
            <a:off x="8290656" y="2291680"/>
            <a:ext cx="2592288" cy="90648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12909815-BC5A-497F-B40E-43989698049F}"/>
              </a:ext>
            </a:extLst>
          </p:cNvPr>
          <p:cNvSpPr txBox="1"/>
          <p:nvPr/>
        </p:nvSpPr>
        <p:spPr>
          <a:xfrm>
            <a:off x="10563740" y="2194701"/>
            <a:ext cx="1147296" cy="461665"/>
          </a:xfrm>
          <a:prstGeom prst="rect">
            <a:avLst/>
          </a:prstGeom>
          <a:noFill/>
        </p:spPr>
        <p:txBody>
          <a:bodyPr wrap="square" rtlCol="0">
            <a:spAutoFit/>
          </a:bodyPr>
          <a:lstStyle/>
          <a:p>
            <a:r>
              <a:rPr lang="zh-CN" altLang="en-US" dirty="0">
                <a:solidFill>
                  <a:srgbClr val="FF0000"/>
                </a:solidFill>
              </a:rPr>
              <a:t>突破口</a:t>
            </a:r>
          </a:p>
        </p:txBody>
      </p:sp>
      <p:sp>
        <p:nvSpPr>
          <p:cNvPr id="9" name="文本框 8">
            <a:extLst>
              <a:ext uri="{FF2B5EF4-FFF2-40B4-BE49-F238E27FC236}">
                <a16:creationId xmlns:a16="http://schemas.microsoft.com/office/drawing/2014/main" id="{3F01FC75-AC3A-43B2-9384-8573F73144AF}"/>
              </a:ext>
            </a:extLst>
          </p:cNvPr>
          <p:cNvSpPr txBox="1"/>
          <p:nvPr/>
        </p:nvSpPr>
        <p:spPr>
          <a:xfrm>
            <a:off x="549796" y="2967335"/>
            <a:ext cx="11089232" cy="461665"/>
          </a:xfrm>
          <a:prstGeom prst="rect">
            <a:avLst/>
          </a:prstGeom>
          <a:noFill/>
        </p:spPr>
        <p:txBody>
          <a:bodyPr wrap="square" rtlCol="0">
            <a:spAutoFit/>
          </a:bodyPr>
          <a:lstStyle/>
          <a:p>
            <a:r>
              <a:rPr lang="zh-CN" altLang="en-US" dirty="0"/>
              <a:t>还记得拉普拉斯矩阵吗？之前降维时候的软约束</a:t>
            </a:r>
            <a:r>
              <a:rPr lang="en-US" altLang="zh-CN" dirty="0"/>
              <a:t>(</a:t>
            </a:r>
            <a:r>
              <a:rPr lang="zh-CN" altLang="en-US" dirty="0"/>
              <a:t>保留图像的结构信息</a:t>
            </a:r>
            <a:r>
              <a:rPr lang="en-US" altLang="zh-CN" dirty="0"/>
              <a:t>)</a:t>
            </a:r>
            <a:r>
              <a:rPr lang="zh-CN" altLang="en-US" dirty="0"/>
              <a:t>就用的这个</a:t>
            </a:r>
          </a:p>
        </p:txBody>
      </p:sp>
      <p:pic>
        <p:nvPicPr>
          <p:cNvPr id="6146" name="Picture 2">
            <a:extLst>
              <a:ext uri="{FF2B5EF4-FFF2-40B4-BE49-F238E27FC236}">
                <a16:creationId xmlns:a16="http://schemas.microsoft.com/office/drawing/2014/main" id="{C964B4EB-FF83-4A4F-A415-CC27FD91D7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42"/>
          <a:stretch/>
        </p:blipFill>
        <p:spPr bwMode="auto">
          <a:xfrm>
            <a:off x="2277988" y="3509136"/>
            <a:ext cx="7125229" cy="31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barn(inVertical)">
                                      <p:cBhvr>
                                        <p:cTn id="4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B557C7-24E6-4ED0-89E4-C11DF00200F3}"/>
              </a:ext>
            </a:extLst>
          </p:cNvPr>
          <p:cNvSpPr/>
          <p:nvPr/>
        </p:nvSpPr>
        <p:spPr>
          <a:xfrm>
            <a:off x="549796" y="980728"/>
            <a:ext cx="7802136" cy="1446550"/>
          </a:xfrm>
          <a:prstGeom prst="rect">
            <a:avLst/>
          </a:prstGeom>
        </p:spPr>
        <p:txBody>
          <a:bodyPr wrap="none">
            <a:spAutoFit/>
          </a:bodyPr>
          <a:lstStyle/>
          <a:p>
            <a:r>
              <a:rPr lang="zh-CN" altLang="en-US" sz="4400" dirty="0">
                <a:latin typeface="黑体" panose="02010609060101010101" pitchFamily="49" charset="-122"/>
                <a:ea typeface="黑体" panose="02010609060101010101" pitchFamily="49" charset="-122"/>
              </a:rPr>
              <a:t>第二部分 基于量子相位估计的</a:t>
            </a:r>
            <a:endParaRPr lang="en-US" altLang="zh-CN" sz="4400" dirty="0">
              <a:latin typeface="黑体" panose="02010609060101010101" pitchFamily="49" charset="-122"/>
              <a:ea typeface="黑体" panose="02010609060101010101" pitchFamily="49" charset="-122"/>
            </a:endParaRPr>
          </a:p>
          <a:p>
            <a:r>
              <a:rPr lang="en-US" altLang="zh-CN" sz="4400" dirty="0">
                <a:latin typeface="黑体" panose="02010609060101010101" pitchFamily="49" charset="-122"/>
                <a:ea typeface="黑体" panose="02010609060101010101" pitchFamily="49" charset="-122"/>
              </a:rPr>
              <a:t>         </a:t>
            </a:r>
            <a:r>
              <a:rPr lang="zh-CN" altLang="en-US" sz="4400" dirty="0">
                <a:latin typeface="黑体" panose="02010609060101010101" pitchFamily="49" charset="-122"/>
                <a:ea typeface="黑体" panose="02010609060101010101" pitchFamily="49" charset="-122"/>
              </a:rPr>
              <a:t>奇异值分解</a:t>
            </a:r>
          </a:p>
        </p:txBody>
      </p:sp>
      <p:sp>
        <p:nvSpPr>
          <p:cNvPr id="5" name="文本框 4">
            <a:extLst>
              <a:ext uri="{FF2B5EF4-FFF2-40B4-BE49-F238E27FC236}">
                <a16:creationId xmlns:a16="http://schemas.microsoft.com/office/drawing/2014/main" id="{A95D21CE-1979-4453-96B2-9913585D9911}"/>
              </a:ext>
            </a:extLst>
          </p:cNvPr>
          <p:cNvSpPr txBox="1"/>
          <p:nvPr/>
        </p:nvSpPr>
        <p:spPr>
          <a:xfrm>
            <a:off x="2854052" y="2276872"/>
            <a:ext cx="5112568" cy="3217227"/>
          </a:xfrm>
          <a:prstGeom prst="rect">
            <a:avLst/>
          </a:prstGeom>
          <a:noFill/>
        </p:spPr>
        <p:txBody>
          <a:bodyPr wrap="square" rtlCol="0">
            <a:spAutoFit/>
          </a:bodyPr>
          <a:lstStyle/>
          <a:p>
            <a:pPr>
              <a:lnSpc>
                <a:spcPct val="200000"/>
              </a:lnSpc>
            </a:pPr>
            <a:r>
              <a:rPr lang="zh-CN" altLang="en-US" sz="3600" dirty="0">
                <a:latin typeface="黑体" panose="02010609060101010101" pitchFamily="49" charset="-122"/>
                <a:ea typeface="黑体" panose="02010609060101010101" pitchFamily="49" charset="-122"/>
              </a:rPr>
              <a:t>一、一个小铺垫</a:t>
            </a:r>
            <a:endParaRPr lang="en-US" altLang="zh-CN" sz="3600" dirty="0">
              <a:latin typeface="黑体" panose="02010609060101010101" pitchFamily="49" charset="-122"/>
              <a:ea typeface="黑体" panose="02010609060101010101" pitchFamily="49" charset="-122"/>
            </a:endParaRPr>
          </a:p>
          <a:p>
            <a:pPr>
              <a:lnSpc>
                <a:spcPct val="200000"/>
              </a:lnSpc>
            </a:pPr>
            <a:r>
              <a:rPr lang="zh-CN" altLang="en-US" sz="3600" dirty="0">
                <a:latin typeface="黑体" panose="02010609060101010101" pitchFamily="49" charset="-122"/>
                <a:ea typeface="黑体" panose="02010609060101010101" pitchFamily="49" charset="-122"/>
              </a:rPr>
              <a:t>二、回忆量子相位估计</a:t>
            </a:r>
            <a:endParaRPr lang="en-US" altLang="zh-CN" sz="3600" dirty="0">
              <a:latin typeface="黑体" panose="02010609060101010101" pitchFamily="49" charset="-122"/>
              <a:ea typeface="黑体" panose="02010609060101010101" pitchFamily="49" charset="-122"/>
            </a:endParaRPr>
          </a:p>
          <a:p>
            <a:pPr>
              <a:lnSpc>
                <a:spcPct val="200000"/>
              </a:lnSpc>
            </a:pPr>
            <a:r>
              <a:rPr lang="zh-CN" altLang="en-US" sz="3600" dirty="0">
                <a:latin typeface="黑体" panose="02010609060101010101" pitchFamily="49" charset="-122"/>
                <a:ea typeface="黑体" panose="02010609060101010101" pitchFamily="49" charset="-122"/>
              </a:rPr>
              <a:t>三、优点</a:t>
            </a:r>
          </a:p>
        </p:txBody>
      </p:sp>
    </p:spTree>
    <p:extLst>
      <p:ext uri="{BB962C8B-B14F-4D97-AF65-F5344CB8AC3E}">
        <p14:creationId xmlns:p14="http://schemas.microsoft.com/office/powerpoint/2010/main" val="1903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99D7EFDF-89B8-4221-B74F-E44343A09D5F}"/>
                  </a:ext>
                </a:extLst>
              </p:cNvPr>
              <p:cNvSpPr txBox="1"/>
              <p:nvPr/>
            </p:nvSpPr>
            <p:spPr>
              <a:xfrm>
                <a:off x="549796" y="476672"/>
                <a:ext cx="2448272" cy="470000"/>
              </a:xfrm>
              <a:prstGeom prst="rect">
                <a:avLst/>
              </a:prstGeom>
              <a:noFill/>
            </p:spPr>
            <p:txBody>
              <a:bodyPr wrap="square" rtlCol="0">
                <a:spAutoFit/>
              </a:bodyPr>
              <a:lstStyle/>
              <a:p>
                <a:r>
                  <a:rPr lang="en-US" altLang="zh-CN" dirty="0"/>
                  <a:t>0</a:t>
                </a:r>
                <a:r>
                  <a:rPr lang="zh-CN" altLang="en-US" dirty="0"/>
                  <a:t>、</a:t>
                </a:r>
                <a:r>
                  <a:rPr lang="zh-CN" altLang="zh-CN" dirty="0"/>
                  <a:t>矩阵指数</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r>
                          <a:rPr lang="zh-CN" altLang="en-US" i="1">
                            <a:latin typeface="Cambria Math" panose="02040503050406030204" pitchFamily="18" charset="0"/>
                          </a:rPr>
                          <m:t>−</m:t>
                        </m:r>
                        <m:r>
                          <a:rPr lang="en-US" altLang="zh-CN" i="1">
                            <a:latin typeface="Cambria Math" panose="02040503050406030204" pitchFamily="18" charset="0"/>
                          </a:rPr>
                          <m:t>𝐴𝑖</m:t>
                        </m:r>
                      </m:sup>
                    </m:sSup>
                  </m:oMath>
                </a14:m>
                <a:endParaRPr lang="zh-CN" altLang="en-US" dirty="0"/>
              </a:p>
            </p:txBody>
          </p:sp>
        </mc:Choice>
        <mc:Fallback xmlns="">
          <p:sp>
            <p:nvSpPr>
              <p:cNvPr id="2" name="文本框 1">
                <a:extLst>
                  <a:ext uri="{FF2B5EF4-FFF2-40B4-BE49-F238E27FC236}">
                    <a16:creationId xmlns:a16="http://schemas.microsoft.com/office/drawing/2014/main" id="{99D7EFDF-89B8-4221-B74F-E44343A09D5F}"/>
                  </a:ext>
                </a:extLst>
              </p:cNvPr>
              <p:cNvSpPr txBox="1">
                <a:spLocks noRot="1" noChangeAspect="1" noMove="1" noResize="1" noEditPoints="1" noAdjustHandles="1" noChangeArrowheads="1" noChangeShapeType="1" noTextEdit="1"/>
              </p:cNvSpPr>
              <p:nvPr/>
            </p:nvSpPr>
            <p:spPr>
              <a:xfrm>
                <a:off x="549796" y="476672"/>
                <a:ext cx="2448272" cy="470000"/>
              </a:xfrm>
              <a:prstGeom prst="rect">
                <a:avLst/>
              </a:prstGeom>
              <a:blipFill>
                <a:blip r:embed="rId2"/>
                <a:stretch>
                  <a:fillRect l="-3731" t="-12987" b="-28571"/>
                </a:stretch>
              </a:blipFill>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3CADDF54-2E7F-430D-BC7A-E20AA139EBDD}"/>
              </a:ext>
            </a:extLst>
          </p:cNvPr>
          <p:cNvSpPr/>
          <p:nvPr/>
        </p:nvSpPr>
        <p:spPr>
          <a:xfrm>
            <a:off x="549796" y="946672"/>
            <a:ext cx="3339376" cy="461665"/>
          </a:xfrm>
          <a:prstGeom prst="rect">
            <a:avLst/>
          </a:prstGeom>
        </p:spPr>
        <p:txBody>
          <a:bodyPr wrap="none">
            <a:spAutoFit/>
          </a:bodyPr>
          <a:lstStyle/>
          <a:p>
            <a:pPr marL="76200" algn="just">
              <a:spcAft>
                <a:spcPts val="0"/>
              </a:spcAft>
            </a:pPr>
            <a:r>
              <a:rPr lang="zh-CN" altLang="zh-CN" kern="100" dirty="0">
                <a:latin typeface="+mn-ea"/>
                <a:cs typeface="Times New Roman" panose="02020603050405020304" pitchFamily="18" charset="0"/>
              </a:rPr>
              <a:t>如果有个矩阵长这样：</a:t>
            </a:r>
          </a:p>
        </p:txBody>
      </p:sp>
      <p:pic>
        <p:nvPicPr>
          <p:cNvPr id="4" name="图片 3">
            <a:extLst>
              <a:ext uri="{FF2B5EF4-FFF2-40B4-BE49-F238E27FC236}">
                <a16:creationId xmlns:a16="http://schemas.microsoft.com/office/drawing/2014/main" id="{F0C43D13-F5DE-42C3-98BB-87FB618D321E}"/>
              </a:ext>
            </a:extLst>
          </p:cNvPr>
          <p:cNvPicPr/>
          <p:nvPr/>
        </p:nvPicPr>
        <p:blipFill>
          <a:blip r:embed="rId3"/>
          <a:stretch>
            <a:fillRect/>
          </a:stretch>
        </p:blipFill>
        <p:spPr>
          <a:xfrm>
            <a:off x="3889172" y="711672"/>
            <a:ext cx="2092182" cy="1091109"/>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757063F0-D29A-4FD8-B473-9D556D0EA332}"/>
                  </a:ext>
                </a:extLst>
              </p:cNvPr>
              <p:cNvSpPr/>
              <p:nvPr/>
            </p:nvSpPr>
            <p:spPr>
              <a:xfrm>
                <a:off x="549796" y="1819794"/>
                <a:ext cx="4291175" cy="470000"/>
              </a:xfrm>
              <a:prstGeom prst="rect">
                <a:avLst/>
              </a:prstGeom>
            </p:spPr>
            <p:txBody>
              <a:bodyPr wrap="none">
                <a:spAutoFit/>
              </a:bodyPr>
              <a:lstStyle/>
              <a:p>
                <a:pPr marL="76200" algn="just">
                  <a:spcAft>
                    <a:spcPts val="0"/>
                  </a:spcAft>
                </a:pPr>
                <a:r>
                  <a:rPr lang="zh-CN" altLang="zh-CN" kern="100" dirty="0">
                    <a:latin typeface="+mn-ea"/>
                    <a:cs typeface="Times New Roman" panose="02020603050405020304" pitchFamily="18" charset="0"/>
                  </a:rPr>
                  <a:t>那么把</a:t>
                </a:r>
                <a14:m>
                  <m:oMath xmlns:m="http://schemas.openxmlformats.org/officeDocument/2006/math">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𝑒</m:t>
                        </m:r>
                      </m:e>
                      <m:sup>
                        <m:r>
                          <a:rPr lang="en-US" altLang="zh-CN" i="1" kern="100">
                            <a:latin typeface="Cambria Math" panose="02040503050406030204" pitchFamily="18" charset="0"/>
                            <a:cs typeface="Times New Roman" panose="02020603050405020304" pitchFamily="18" charset="0"/>
                          </a:rPr>
                          <m:t>𝐴</m:t>
                        </m:r>
                      </m:sup>
                    </m:sSup>
                  </m:oMath>
                </a14:m>
                <a:r>
                  <a:rPr lang="zh-CN" altLang="zh-CN" kern="100" dirty="0">
                    <a:latin typeface="+mn-ea"/>
                    <a:cs typeface="Times New Roman" panose="02020603050405020304" pitchFamily="18" charset="0"/>
                  </a:rPr>
                  <a:t>按级数的定义展开：</a:t>
                </a:r>
              </a:p>
            </p:txBody>
          </p:sp>
        </mc:Choice>
        <mc:Fallback xmlns="">
          <p:sp>
            <p:nvSpPr>
              <p:cNvPr id="5" name="矩形 4">
                <a:extLst>
                  <a:ext uri="{FF2B5EF4-FFF2-40B4-BE49-F238E27FC236}">
                    <a16:creationId xmlns:a16="http://schemas.microsoft.com/office/drawing/2014/main" id="{757063F0-D29A-4FD8-B473-9D556D0EA332}"/>
                  </a:ext>
                </a:extLst>
              </p:cNvPr>
              <p:cNvSpPr>
                <a:spLocks noRot="1" noChangeAspect="1" noMove="1" noResize="1" noEditPoints="1" noAdjustHandles="1" noChangeArrowheads="1" noChangeShapeType="1" noTextEdit="1"/>
              </p:cNvSpPr>
              <p:nvPr/>
            </p:nvSpPr>
            <p:spPr>
              <a:xfrm>
                <a:off x="549796" y="1819794"/>
                <a:ext cx="4291175" cy="470000"/>
              </a:xfrm>
              <a:prstGeom prst="rect">
                <a:avLst/>
              </a:prstGeom>
              <a:blipFill>
                <a:blip r:embed="rId4"/>
                <a:stretch>
                  <a:fillRect l="-284" t="-12987" r="-1420" b="-2467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62862244-5C40-45C7-A9E1-25EA1B75F281}"/>
              </a:ext>
            </a:extLst>
          </p:cNvPr>
          <p:cNvPicPr/>
          <p:nvPr/>
        </p:nvPicPr>
        <p:blipFill>
          <a:blip r:embed="rId5"/>
          <a:stretch>
            <a:fillRect/>
          </a:stretch>
        </p:blipFill>
        <p:spPr>
          <a:xfrm>
            <a:off x="2854052" y="2300891"/>
            <a:ext cx="7193936" cy="2424152"/>
          </a:xfrm>
          <a:prstGeom prst="rect">
            <a:avLst/>
          </a:prstGeom>
        </p:spPr>
      </p:pic>
      <p:pic>
        <p:nvPicPr>
          <p:cNvPr id="7" name="图片 6">
            <a:extLst>
              <a:ext uri="{FF2B5EF4-FFF2-40B4-BE49-F238E27FC236}">
                <a16:creationId xmlns:a16="http://schemas.microsoft.com/office/drawing/2014/main" id="{D747785F-2E73-4253-8537-880A1A2EC9BC}"/>
              </a:ext>
            </a:extLst>
          </p:cNvPr>
          <p:cNvPicPr>
            <a:picLocks noChangeAspect="1"/>
          </p:cNvPicPr>
          <p:nvPr/>
        </p:nvPicPr>
        <p:blipFill>
          <a:blip r:embed="rId6"/>
          <a:stretch>
            <a:fillRect/>
          </a:stretch>
        </p:blipFill>
        <p:spPr>
          <a:xfrm>
            <a:off x="6258751" y="764704"/>
            <a:ext cx="4835496" cy="899062"/>
          </a:xfrm>
          <a:prstGeom prst="rect">
            <a:avLst/>
          </a:prstGeom>
        </p:spPr>
      </p:pic>
      <p:sp>
        <p:nvSpPr>
          <p:cNvPr id="8" name="矩形 7">
            <a:extLst>
              <a:ext uri="{FF2B5EF4-FFF2-40B4-BE49-F238E27FC236}">
                <a16:creationId xmlns:a16="http://schemas.microsoft.com/office/drawing/2014/main" id="{AA9497BA-A286-4C8A-B20D-F5960E6D6FA7}"/>
              </a:ext>
            </a:extLst>
          </p:cNvPr>
          <p:cNvSpPr/>
          <p:nvPr/>
        </p:nvSpPr>
        <p:spPr>
          <a:xfrm>
            <a:off x="549796" y="4900503"/>
            <a:ext cx="10081120" cy="461665"/>
          </a:xfrm>
          <a:prstGeom prst="rect">
            <a:avLst/>
          </a:prstGeom>
        </p:spPr>
        <p:txBody>
          <a:bodyPr wrap="square">
            <a:spAutoFit/>
          </a:bodyPr>
          <a:lstStyle/>
          <a:p>
            <a:pPr marL="76200" algn="just">
              <a:spcAft>
                <a:spcPts val="0"/>
              </a:spcAft>
            </a:pPr>
            <a:r>
              <a:rPr lang="zh-CN" altLang="zh-CN" kern="100" dirty="0">
                <a:latin typeface="+mn-ea"/>
                <a:cs typeface="Times New Roman" panose="02020603050405020304" pitchFamily="18" charset="0"/>
              </a:rPr>
              <a:t>最后得到一个</a:t>
            </a:r>
            <a:r>
              <a:rPr lang="en-US" altLang="zh-CN" kern="100" dirty="0">
                <a:latin typeface="+mn-ea"/>
                <a:cs typeface="Times New Roman" panose="02020603050405020304" pitchFamily="18" charset="0"/>
              </a:rPr>
              <a:t>2*2</a:t>
            </a:r>
            <a:r>
              <a:rPr lang="zh-CN" altLang="zh-CN" kern="100" dirty="0">
                <a:latin typeface="+mn-ea"/>
                <a:cs typeface="Times New Roman" panose="02020603050405020304" pitchFamily="18" charset="0"/>
              </a:rPr>
              <a:t>的矩阵！</a:t>
            </a:r>
            <a:r>
              <a:rPr lang="en-US" altLang="zh-CN" kern="100" dirty="0">
                <a:latin typeface="+mn-ea"/>
                <a:cs typeface="Times New Roman" panose="02020603050405020304" pitchFamily="18" charset="0"/>
              </a:rPr>
              <a:t>1+1+2/2+4/6</a:t>
            </a:r>
            <a:r>
              <a:rPr lang="zh-CN" altLang="zh-CN" kern="100" dirty="0">
                <a:latin typeface="+mn-ea"/>
                <a:cs typeface="Times New Roman" panose="02020603050405020304" pitchFamily="18" charset="0"/>
              </a:rPr>
              <a:t>是一个与</a:t>
            </a:r>
            <a:r>
              <a:rPr lang="en-US" altLang="zh-CN" kern="100" dirty="0">
                <a:latin typeface="+mn-ea"/>
                <a:cs typeface="Times New Roman" panose="02020603050405020304" pitchFamily="18" charset="0"/>
              </a:rPr>
              <a:t>e</a:t>
            </a:r>
            <a:r>
              <a:rPr lang="zh-CN" altLang="zh-CN" kern="100" dirty="0">
                <a:latin typeface="+mn-ea"/>
                <a:cs typeface="Times New Roman" panose="02020603050405020304" pitchFamily="18" charset="0"/>
              </a:rPr>
              <a:t>有关的收敛的实数级数。</a:t>
            </a:r>
          </a:p>
        </p:txBody>
      </p:sp>
      <p:sp>
        <p:nvSpPr>
          <p:cNvPr id="9" name="矩形 8">
            <a:extLst>
              <a:ext uri="{FF2B5EF4-FFF2-40B4-BE49-F238E27FC236}">
                <a16:creationId xmlns:a16="http://schemas.microsoft.com/office/drawing/2014/main" id="{9DC5C8FF-34A0-4312-BED1-526C34AB760A}"/>
              </a:ext>
            </a:extLst>
          </p:cNvPr>
          <p:cNvSpPr/>
          <p:nvPr/>
        </p:nvSpPr>
        <p:spPr>
          <a:xfrm>
            <a:off x="549796" y="5549739"/>
            <a:ext cx="2108269" cy="461665"/>
          </a:xfrm>
          <a:prstGeom prst="rect">
            <a:avLst/>
          </a:prstGeom>
        </p:spPr>
        <p:txBody>
          <a:bodyPr wrap="none">
            <a:spAutoFit/>
          </a:bodyPr>
          <a:lstStyle/>
          <a:p>
            <a:pPr marL="76200" algn="just">
              <a:spcAft>
                <a:spcPts val="0"/>
              </a:spcAft>
            </a:pPr>
            <a:r>
              <a:rPr lang="zh-CN" altLang="zh-CN" kern="100" dirty="0">
                <a:latin typeface="+mn-ea"/>
                <a:cs typeface="Times New Roman" panose="02020603050405020304" pitchFamily="18" charset="0"/>
              </a:rPr>
              <a:t>现在看定义：</a:t>
            </a:r>
          </a:p>
        </p:txBody>
      </p:sp>
    </p:spTree>
    <p:extLst>
      <p:ext uri="{BB962C8B-B14F-4D97-AF65-F5344CB8AC3E}">
        <p14:creationId xmlns:p14="http://schemas.microsoft.com/office/powerpoint/2010/main" val="20470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409FE7A0-C45E-4FFA-ADB6-8AFE4706276D}"/>
                  </a:ext>
                </a:extLst>
              </p:cNvPr>
              <p:cNvSpPr/>
              <p:nvPr/>
            </p:nvSpPr>
            <p:spPr>
              <a:xfrm>
                <a:off x="405780" y="332656"/>
                <a:ext cx="11161240" cy="1217000"/>
              </a:xfrm>
              <a:prstGeom prst="rect">
                <a:avLst/>
              </a:prstGeom>
            </p:spPr>
            <p:txBody>
              <a:bodyPr wrap="square">
                <a:spAutoFit/>
              </a:bodyPr>
              <a:lstStyle/>
              <a:p>
                <a:pPr marL="76200" algn="just">
                  <a:spcAft>
                    <a:spcPts val="0"/>
                  </a:spcAft>
                </a:pPr>
                <a:r>
                  <a:rPr lang="zh-CN" altLang="zh-CN" kern="100" dirty="0">
                    <a:latin typeface="+mn-ea"/>
                    <a:cs typeface="Times New Roman" panose="02020603050405020304" pitchFamily="18" charset="0"/>
                  </a:rPr>
                  <a:t>对于（实或复）矩阵</a:t>
                </a:r>
                <a:r>
                  <a:rPr lang="en-US" altLang="zh-CN" kern="100" dirty="0">
                    <a:latin typeface="+mn-ea"/>
                    <a:cs typeface="Times New Roman" panose="02020603050405020304" pitchFamily="18" charset="0"/>
                  </a:rPr>
                  <a:t>A</a:t>
                </a:r>
                <a:r>
                  <a:rPr lang="zh-CN" altLang="zh-CN" kern="100" dirty="0">
                    <a:latin typeface="+mn-ea"/>
                    <a:cs typeface="Times New Roman" panose="02020603050405020304" pitchFamily="18" charset="0"/>
                  </a:rPr>
                  <a:t>，先把</a:t>
                </a:r>
                <a:r>
                  <a:rPr lang="en-US" altLang="zh-CN" kern="100" dirty="0">
                    <a:latin typeface="+mn-ea"/>
                    <a:cs typeface="Times New Roman" panose="02020603050405020304" pitchFamily="18" charset="0"/>
                  </a:rPr>
                  <a:t>A</a:t>
                </a:r>
                <a:r>
                  <a:rPr lang="zh-CN" altLang="zh-CN" kern="100" dirty="0">
                    <a:latin typeface="+mn-ea"/>
                    <a:cs typeface="Times New Roman" panose="02020603050405020304" pitchFamily="18" charset="0"/>
                  </a:rPr>
                  <a:t>化成</a:t>
                </a:r>
                <a:r>
                  <a:rPr lang="en-US" altLang="zh-CN" kern="100" dirty="0">
                    <a:latin typeface="+mn-ea"/>
                    <a:cs typeface="Times New Roman" panose="02020603050405020304" pitchFamily="18" charset="0"/>
                  </a:rPr>
                  <a:t>Jordan</a:t>
                </a:r>
                <a:r>
                  <a:rPr lang="zh-CN" altLang="zh-CN" kern="100" dirty="0">
                    <a:latin typeface="+mn-ea"/>
                    <a:cs typeface="Times New Roman" panose="02020603050405020304" pitchFamily="18" charset="0"/>
                  </a:rPr>
                  <a:t>标准型，也就是</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𝐴</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𝑃𝐽</m:t>
                    </m:r>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𝑃</m:t>
                        </m:r>
                      </m:e>
                      <m:sup>
                        <m:r>
                          <a:rPr lang="en-US" altLang="zh-CN" i="1" kern="100">
                            <a:latin typeface="Cambria Math" panose="02040503050406030204" pitchFamily="18" charset="0"/>
                            <a:cs typeface="Times New Roman" panose="02020603050405020304" pitchFamily="18" charset="0"/>
                          </a:rPr>
                          <m:t>−1</m:t>
                        </m:r>
                      </m:sup>
                    </m:sSup>
                  </m:oMath>
                </a14:m>
                <a:r>
                  <a:rPr lang="zh-CN" altLang="zh-CN" kern="100" dirty="0">
                    <a:latin typeface="+mn-ea"/>
                    <a:cs typeface="Times New Roman" panose="02020603050405020304" pitchFamily="18" charset="0"/>
                  </a:rPr>
                  <a:t>，按照定义</a:t>
                </a:r>
                <a14:m>
                  <m:oMath xmlns:m="http://schemas.openxmlformats.org/officeDocument/2006/math">
                    <m:func>
                      <m:funcPr>
                        <m:ctrlPr>
                          <a:rPr lang="zh-CN" altLang="zh-CN" i="1" kern="100">
                            <a:latin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exp</m:t>
                        </m:r>
                      </m:fName>
                      <m:e>
                        <m:d>
                          <m:dPr>
                            <m:ctrlPr>
                              <a:rPr lang="zh-CN" altLang="zh-CN" i="1" kern="100">
                                <a:latin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𝐴</m:t>
                            </m:r>
                          </m:e>
                        </m:d>
                      </m:e>
                    </m:func>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𝑃</m:t>
                    </m:r>
                    <m:r>
                      <a:rPr lang="en-US" altLang="zh-CN" i="1" kern="100">
                        <a:latin typeface="Cambria Math" panose="02040503050406030204" pitchFamily="18" charset="0"/>
                        <a:cs typeface="Times New Roman" panose="02020603050405020304" pitchFamily="18" charset="0"/>
                      </a:rPr>
                      <m:t> </m:t>
                    </m:r>
                    <m:r>
                      <a:rPr lang="en-US" altLang="zh-CN" i="1" kern="100">
                        <a:latin typeface="Cambria Math" panose="02040503050406030204" pitchFamily="18" charset="0"/>
                        <a:cs typeface="Times New Roman" panose="02020603050405020304" pitchFamily="18" charset="0"/>
                      </a:rPr>
                      <m:t>𝑒𝑥𝑝</m:t>
                    </m:r>
                    <m:d>
                      <m:dPr>
                        <m:ctrlPr>
                          <a:rPr lang="zh-CN" altLang="zh-CN" i="1" kern="100">
                            <a:latin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𝐽</m:t>
                        </m:r>
                      </m:e>
                    </m:d>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𝑃</m:t>
                        </m:r>
                      </m:e>
                      <m:sup>
                        <m:r>
                          <a:rPr lang="en-US" altLang="zh-CN" i="1" kern="100">
                            <a:latin typeface="Cambria Math" panose="02040503050406030204" pitchFamily="18" charset="0"/>
                            <a:cs typeface="Times New Roman" panose="02020603050405020304" pitchFamily="18" charset="0"/>
                          </a:rPr>
                          <m:t>−1</m:t>
                        </m:r>
                      </m:sup>
                    </m:sSup>
                  </m:oMath>
                </a14:m>
                <a:r>
                  <a:rPr lang="zh-CN" altLang="zh-CN" kern="100" dirty="0">
                    <a:latin typeface="+mn-ea"/>
                    <a:cs typeface="Times New Roman" panose="02020603050405020304" pitchFamily="18" charset="0"/>
                  </a:rPr>
                  <a:t>。因此只要计算</a:t>
                </a:r>
                <a:r>
                  <a:rPr lang="en-US" altLang="zh-CN" kern="100" dirty="0">
                    <a:latin typeface="+mn-ea"/>
                    <a:cs typeface="Times New Roman" panose="02020603050405020304" pitchFamily="18" charset="0"/>
                  </a:rPr>
                  <a:t>Jordan</a:t>
                </a:r>
                <a:r>
                  <a:rPr lang="zh-CN" altLang="zh-CN" kern="100" dirty="0">
                    <a:latin typeface="+mn-ea"/>
                    <a:cs typeface="Times New Roman" panose="02020603050405020304" pitchFamily="18" charset="0"/>
                  </a:rPr>
                  <a:t>标准型的</a:t>
                </a:r>
                <a:r>
                  <a:rPr lang="en-US" altLang="zh-CN" kern="100" dirty="0">
                    <a:latin typeface="+mn-ea"/>
                    <a:cs typeface="Times New Roman" panose="02020603050405020304" pitchFamily="18" charset="0"/>
                  </a:rPr>
                  <a:t>exp,</a:t>
                </a:r>
                <a:r>
                  <a:rPr lang="zh-CN" altLang="en-US" dirty="0"/>
                  <a:t>而</a:t>
                </a:r>
                <a:r>
                  <a:rPr lang="en-US" altLang="zh-CN" dirty="0"/>
                  <a:t>Jordan</a:t>
                </a:r>
                <a:r>
                  <a:rPr lang="zh-CN" altLang="en-US" dirty="0"/>
                  <a:t>标准型分块对角的，每一块是一个</a:t>
                </a:r>
                <a:r>
                  <a:rPr lang="en-US" altLang="zh-CN" dirty="0"/>
                  <a:t>Jordan</a:t>
                </a:r>
                <a:r>
                  <a:rPr lang="zh-CN" altLang="en-US" dirty="0"/>
                  <a:t>块，因此只要计算</a:t>
                </a:r>
                <a:r>
                  <a:rPr lang="en-US" altLang="zh-CN" dirty="0"/>
                  <a:t>Jordan</a:t>
                </a:r>
                <a:r>
                  <a:rPr lang="zh-CN" altLang="en-US" dirty="0"/>
                  <a:t>块的</a:t>
                </a:r>
                <a:r>
                  <a:rPr lang="en-US" altLang="zh-CN" dirty="0"/>
                  <a:t>exp</a:t>
                </a:r>
                <a:r>
                  <a:rPr lang="zh-CN" altLang="en-US" dirty="0"/>
                  <a:t>即可</a:t>
                </a:r>
                <a:endParaRPr lang="zh-CN" altLang="zh-CN" kern="100" dirty="0">
                  <a:latin typeface="+mn-ea"/>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409FE7A0-C45E-4FFA-ADB6-8AFE4706276D}"/>
                  </a:ext>
                </a:extLst>
              </p:cNvPr>
              <p:cNvSpPr>
                <a:spLocks noRot="1" noChangeAspect="1" noMove="1" noResize="1" noEditPoints="1" noAdjustHandles="1" noChangeArrowheads="1" noChangeShapeType="1" noTextEdit="1"/>
              </p:cNvSpPr>
              <p:nvPr/>
            </p:nvSpPr>
            <p:spPr>
              <a:xfrm>
                <a:off x="405780" y="332656"/>
                <a:ext cx="11161240" cy="1217000"/>
              </a:xfrm>
              <a:prstGeom prst="rect">
                <a:avLst/>
              </a:prstGeom>
              <a:blipFill>
                <a:blip r:embed="rId2"/>
                <a:stretch>
                  <a:fillRect l="-164" t="-5025" r="-874" b="-1105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8A03DDE-1007-4ED4-A5D6-1B54991C2BA8}"/>
              </a:ext>
            </a:extLst>
          </p:cNvPr>
          <p:cNvPicPr/>
          <p:nvPr/>
        </p:nvPicPr>
        <p:blipFill>
          <a:blip r:embed="rId3"/>
          <a:stretch>
            <a:fillRect/>
          </a:stretch>
        </p:blipFill>
        <p:spPr>
          <a:xfrm>
            <a:off x="784560" y="1628800"/>
            <a:ext cx="10155704" cy="2016224"/>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74F10416-03BE-40DB-B1E0-3B0499D54598}"/>
                  </a:ext>
                </a:extLst>
              </p:cNvPr>
              <p:cNvSpPr/>
              <p:nvPr/>
            </p:nvSpPr>
            <p:spPr>
              <a:xfrm>
                <a:off x="784560" y="3675510"/>
                <a:ext cx="1567160" cy="461665"/>
              </a:xfrm>
              <a:prstGeom prst="rect">
                <a:avLst/>
              </a:prstGeom>
            </p:spPr>
            <p:txBody>
              <a:bodyPr wrap="none">
                <a:spAutoFit/>
              </a:bodyPr>
              <a:lstStyle/>
              <a:p>
                <a14:m>
                  <m:oMath xmlns:m="http://schemas.openxmlformats.org/officeDocument/2006/math">
                    <m:d>
                      <m:dPr>
                        <m:begChr m:val=""/>
                        <m:ctrlPr>
                          <a:rPr lang="zh-CN" altLang="en-US" i="1" smtClean="0">
                            <a:latin typeface="Cambria Math" panose="02040503050406030204" pitchFamily="18" charset="0"/>
                          </a:rPr>
                        </m:ctrlPr>
                      </m:dPr>
                      <m:e>
                        <m:r>
                          <m:rPr>
                            <m:sty m:val="p"/>
                          </m:rPr>
                          <a:rPr lang="zh-CN" altLang="en-US">
                            <a:latin typeface="Cambria Math" panose="02040503050406030204" pitchFamily="18" charset="0"/>
                          </a:rPr>
                          <m:t>e</m:t>
                        </m:r>
                        <m:r>
                          <m:rPr>
                            <m:sty m:val="p"/>
                          </m:rPr>
                          <a:rPr lang="zh-CN" altLang="en-US" i="0">
                            <a:latin typeface="Cambria Math" panose="02040503050406030204" pitchFamily="18" charset="0"/>
                          </a:rPr>
                          <m:t>x</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p</m:t>
                            </m:r>
                          </m:fName>
                          <m:e>
                            <m:r>
                              <a:rPr lang="zh-CN" altLang="en-US" i="0">
                                <a:latin typeface="Cambria Math" panose="02040503050406030204" pitchFamily="18" charset="0"/>
                              </a:rPr>
                              <m:t>(</m:t>
                            </m:r>
                          </m:e>
                        </m:func>
                        <m:r>
                          <a:rPr lang="zh-CN" altLang="en-US" i="1">
                            <a:latin typeface="Cambria Math" panose="02040503050406030204" pitchFamily="18" charset="0"/>
                          </a:rPr>
                          <m:t>𝑡𝐽</m:t>
                        </m:r>
                      </m:e>
                    </m:d>
                  </m:oMath>
                </a14:m>
                <a:r>
                  <a:rPr lang="zh-CN" altLang="en-US" dirty="0"/>
                  <a:t>：</a:t>
                </a:r>
              </a:p>
            </p:txBody>
          </p:sp>
        </mc:Choice>
        <mc:Fallback xmlns="">
          <p:sp>
            <p:nvSpPr>
              <p:cNvPr id="4" name="矩形 3">
                <a:extLst>
                  <a:ext uri="{FF2B5EF4-FFF2-40B4-BE49-F238E27FC236}">
                    <a16:creationId xmlns:a16="http://schemas.microsoft.com/office/drawing/2014/main" id="{74F10416-03BE-40DB-B1E0-3B0499D54598}"/>
                  </a:ext>
                </a:extLst>
              </p:cNvPr>
              <p:cNvSpPr>
                <a:spLocks noRot="1" noChangeAspect="1" noMove="1" noResize="1" noEditPoints="1" noAdjustHandles="1" noChangeArrowheads="1" noChangeShapeType="1" noTextEdit="1"/>
              </p:cNvSpPr>
              <p:nvPr/>
            </p:nvSpPr>
            <p:spPr>
              <a:xfrm>
                <a:off x="784560" y="3675510"/>
                <a:ext cx="1567160" cy="461665"/>
              </a:xfrm>
              <a:prstGeom prst="rect">
                <a:avLst/>
              </a:prstGeom>
              <a:blipFill>
                <a:blip r:embed="rId4"/>
                <a:stretch>
                  <a:fillRect t="-127632" r="-26459" b="-19736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E0556170-0EDE-4D48-AA7B-C70353B54340}"/>
              </a:ext>
            </a:extLst>
          </p:cNvPr>
          <p:cNvPicPr/>
          <p:nvPr/>
        </p:nvPicPr>
        <p:blipFill>
          <a:blip r:embed="rId5"/>
          <a:stretch>
            <a:fillRect/>
          </a:stretch>
        </p:blipFill>
        <p:spPr>
          <a:xfrm>
            <a:off x="408141" y="4167661"/>
            <a:ext cx="11581430" cy="2016223"/>
          </a:xfrm>
          <a:prstGeom prst="rect">
            <a:avLst/>
          </a:prstGeom>
        </p:spPr>
      </p:pic>
    </p:spTree>
    <p:extLst>
      <p:ext uri="{BB962C8B-B14F-4D97-AF65-F5344CB8AC3E}">
        <p14:creationId xmlns:p14="http://schemas.microsoft.com/office/powerpoint/2010/main" val="18325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C9F3894-C985-4424-AB66-DBE2D4E9D725}"/>
              </a:ext>
            </a:extLst>
          </p:cNvPr>
          <p:cNvSpPr/>
          <p:nvPr/>
        </p:nvSpPr>
        <p:spPr>
          <a:xfrm>
            <a:off x="693812" y="252008"/>
            <a:ext cx="5186035" cy="461665"/>
          </a:xfrm>
          <a:prstGeom prst="rect">
            <a:avLst/>
          </a:prstGeom>
        </p:spPr>
        <p:txBody>
          <a:bodyPr wrap="none">
            <a:spAutoFit/>
          </a:bodyPr>
          <a:lstStyle/>
          <a:p>
            <a:pPr marL="76200" algn="just">
              <a:spcAft>
                <a:spcPts val="0"/>
              </a:spcAft>
            </a:pPr>
            <a:r>
              <a:rPr lang="zh-CN" altLang="zh-CN" kern="100" dirty="0">
                <a:latin typeface="+mn-ea"/>
                <a:cs typeface="Times New Roman" panose="02020603050405020304" pitchFamily="18" charset="0"/>
              </a:rPr>
              <a:t>有了以上铺垫以后，介绍如下定理：</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9A7CD237-43D3-43F7-9CC4-8CCC5BE1FE35}"/>
                  </a:ext>
                </a:extLst>
              </p:cNvPr>
              <p:cNvSpPr/>
              <p:nvPr/>
            </p:nvSpPr>
            <p:spPr>
              <a:xfrm>
                <a:off x="693812" y="713673"/>
                <a:ext cx="7344816" cy="468205"/>
              </a:xfrm>
              <a:prstGeom prst="rect">
                <a:avLst/>
              </a:prstGeom>
            </p:spPr>
            <p:txBody>
              <a:bodyPr wrap="square">
                <a:spAutoFit/>
              </a:bodyPr>
              <a:lstStyle/>
              <a:p>
                <a:r>
                  <a:rPr lang="zh-CN" altLang="zh-CN" dirty="0">
                    <a:latin typeface="+mn-ea"/>
                    <a:cs typeface="Times New Roman" panose="02020603050405020304" pitchFamily="18" charset="0"/>
                  </a:rPr>
                  <a:t>如果</a:t>
                </a:r>
                <a:r>
                  <a:rPr lang="en-US" altLang="zh-CN" dirty="0">
                    <a:latin typeface="+mn-ea"/>
                  </a:rPr>
                  <a:t> B </a:t>
                </a:r>
                <a:r>
                  <a:rPr lang="zh-CN" altLang="zh-CN" dirty="0">
                    <a:latin typeface="+mn-ea"/>
                    <a:cs typeface="Times New Roman" panose="02020603050405020304" pitchFamily="18" charset="0"/>
                  </a:rPr>
                  <a:t>是一个</a:t>
                </a:r>
                <a:r>
                  <a:rPr lang="en-US" altLang="zh-CN" dirty="0">
                    <a:latin typeface="+mn-ea"/>
                  </a:rPr>
                  <a:t> Hermitian </a:t>
                </a:r>
                <a:r>
                  <a:rPr lang="zh-CN" altLang="zh-CN" dirty="0">
                    <a:latin typeface="+mn-ea"/>
                    <a:cs typeface="Times New Roman" panose="02020603050405020304" pitchFamily="18" charset="0"/>
                  </a:rPr>
                  <a:t>矩阵，那么</a:t>
                </a:r>
                <a14:m>
                  <m:oMath xmlns:m="http://schemas.openxmlformats.org/officeDocument/2006/math">
                    <m:sSup>
                      <m:sSupPr>
                        <m:ctrlPr>
                          <a:rPr lang="zh-CN" altLang="zh-CN" i="1">
                            <a:effectLst/>
                            <a:latin typeface="Cambria Math" panose="02040503050406030204" pitchFamily="18" charset="0"/>
                          </a:rPr>
                        </m:ctrlPr>
                      </m:sSupPr>
                      <m:e>
                        <m:r>
                          <a:rPr lang="en-US" altLang="zh-CN" i="1">
                            <a:latin typeface="Cambria Math" panose="02040503050406030204" pitchFamily="18" charset="0"/>
                            <a:cs typeface="Times New Roman" panose="02020603050405020304" pitchFamily="18" charset="0"/>
                          </a:rPr>
                          <m:t>𝑒</m:t>
                        </m:r>
                      </m:e>
                      <m:sup>
                        <m:r>
                          <a:rPr lang="zh-CN" altLang="en-US" i="1">
                            <a:latin typeface="Cambria Math" panose="02040503050406030204" pitchFamily="18" charset="0"/>
                            <a:cs typeface="微软雅黑" panose="020B0503020204020204" pitchFamily="34" charset="-122"/>
                          </a:rPr>
                          <m:t>−</m:t>
                        </m:r>
                        <m:r>
                          <a:rPr lang="en-US" altLang="zh-CN" i="1">
                            <a:latin typeface="Cambria Math" panose="02040503050406030204" pitchFamily="18" charset="0"/>
                            <a:cs typeface="Times New Roman" panose="02020603050405020304" pitchFamily="18" charset="0"/>
                          </a:rPr>
                          <m:t>𝐵𝑖</m:t>
                        </m:r>
                      </m:sup>
                    </m:sSup>
                  </m:oMath>
                </a14:m>
                <a:r>
                  <a:rPr lang="zh-CN" altLang="zh-CN" dirty="0">
                    <a:latin typeface="+mn-ea"/>
                    <a:cs typeface="Times New Roman" panose="02020603050405020304" pitchFamily="18" charset="0"/>
                  </a:rPr>
                  <a:t>是酉矩阵</a:t>
                </a:r>
                <a:endParaRPr lang="zh-CN" altLang="en-US" dirty="0">
                  <a:latin typeface="+mn-ea"/>
                </a:endParaRPr>
              </a:p>
            </p:txBody>
          </p:sp>
        </mc:Choice>
        <mc:Fallback xmlns="">
          <p:sp>
            <p:nvSpPr>
              <p:cNvPr id="3" name="矩形 2">
                <a:extLst>
                  <a:ext uri="{FF2B5EF4-FFF2-40B4-BE49-F238E27FC236}">
                    <a16:creationId xmlns:a16="http://schemas.microsoft.com/office/drawing/2014/main" id="{9A7CD237-43D3-43F7-9CC4-8CCC5BE1FE35}"/>
                  </a:ext>
                </a:extLst>
              </p:cNvPr>
              <p:cNvSpPr>
                <a:spLocks noRot="1" noChangeAspect="1" noMove="1" noResize="1" noEditPoints="1" noAdjustHandles="1" noChangeArrowheads="1" noChangeShapeType="1" noTextEdit="1"/>
              </p:cNvSpPr>
              <p:nvPr/>
            </p:nvSpPr>
            <p:spPr>
              <a:xfrm>
                <a:off x="693812" y="713673"/>
                <a:ext cx="7344816" cy="468205"/>
              </a:xfrm>
              <a:prstGeom prst="rect">
                <a:avLst/>
              </a:prstGeom>
              <a:blipFill>
                <a:blip r:embed="rId2"/>
                <a:stretch>
                  <a:fillRect l="-1328" t="-12987" b="-24675"/>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317786F5-F15A-4590-A895-AA0A6FF76CB5}"/>
              </a:ext>
            </a:extLst>
          </p:cNvPr>
          <p:cNvSpPr/>
          <p:nvPr/>
        </p:nvSpPr>
        <p:spPr>
          <a:xfrm>
            <a:off x="693812" y="1124744"/>
            <a:ext cx="1107996" cy="461665"/>
          </a:xfrm>
          <a:prstGeom prst="rect">
            <a:avLst/>
          </a:prstGeom>
        </p:spPr>
        <p:txBody>
          <a:bodyPr wrap="none">
            <a:spAutoFit/>
          </a:bodyPr>
          <a:lstStyle/>
          <a:p>
            <a:r>
              <a:rPr lang="zh-CN" altLang="zh-CN" dirty="0">
                <a:latin typeface="+mn-ea"/>
                <a:cs typeface="Times New Roman" panose="02020603050405020304" pitchFamily="18" charset="0"/>
              </a:rPr>
              <a:t>证明：</a:t>
            </a:r>
            <a:endParaRPr lang="zh-CN" altLang="en-US" dirty="0">
              <a:latin typeface="+mn-ea"/>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39E7BE88-E7AC-4F39-9DBE-F5D530B0BE28}"/>
                  </a:ext>
                </a:extLst>
              </p:cNvPr>
              <p:cNvSpPr/>
              <p:nvPr/>
            </p:nvSpPr>
            <p:spPr>
              <a:xfrm>
                <a:off x="693812" y="1567378"/>
                <a:ext cx="9649072" cy="468205"/>
              </a:xfrm>
              <a:prstGeom prst="rect">
                <a:avLst/>
              </a:prstGeom>
            </p:spPr>
            <p:txBody>
              <a:bodyPr wrap="square">
                <a:spAutoFit/>
              </a:bodyPr>
              <a:lstStyle/>
              <a:p>
                <a:pPr marL="76200" algn="just">
                  <a:spcAft>
                    <a:spcPts val="0"/>
                  </a:spcAft>
                </a:pPr>
                <a:r>
                  <a:rPr lang="zh-CN" altLang="zh-CN" kern="100" dirty="0">
                    <a:latin typeface="+mn-ea"/>
                    <a:cs typeface="Times New Roman" panose="02020603050405020304" pitchFamily="18" charset="0"/>
                  </a:rPr>
                  <a:t>因为</a:t>
                </a:r>
                <a:r>
                  <a:rPr lang="en-US" altLang="zh-CN" kern="100" dirty="0">
                    <a:latin typeface="+mn-ea"/>
                    <a:cs typeface="Times New Roman" panose="02020603050405020304" pitchFamily="18" charset="0"/>
                  </a:rPr>
                  <a:t> B </a:t>
                </a:r>
                <a:r>
                  <a:rPr lang="zh-CN" altLang="zh-CN" kern="100" dirty="0">
                    <a:latin typeface="+mn-ea"/>
                    <a:cs typeface="Times New Roman" panose="02020603050405020304" pitchFamily="18" charset="0"/>
                  </a:rPr>
                  <a:t>是一个</a:t>
                </a:r>
                <a:r>
                  <a:rPr lang="en-US" altLang="zh-CN" kern="100" dirty="0">
                    <a:latin typeface="+mn-ea"/>
                    <a:cs typeface="Times New Roman" panose="02020603050405020304" pitchFamily="18" charset="0"/>
                  </a:rPr>
                  <a:t> Hermitian </a:t>
                </a:r>
                <a:r>
                  <a:rPr lang="zh-CN" altLang="zh-CN" kern="100" dirty="0">
                    <a:latin typeface="+mn-ea"/>
                    <a:cs typeface="Times New Roman" panose="02020603050405020304" pitchFamily="18" charset="0"/>
                  </a:rPr>
                  <a:t>矩阵，</a:t>
                </a:r>
                <a14:m>
                  <m:oMath xmlns:m="http://schemas.openxmlformats.org/officeDocument/2006/math">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𝐵</m:t>
                        </m:r>
                      </m:e>
                      <m:sup>
                        <m:r>
                          <a:rPr lang="en-US" altLang="zh-CN" i="1" kern="100">
                            <a:latin typeface="Cambria Math" panose="02040503050406030204" pitchFamily="18" charset="0"/>
                            <a:cs typeface="Times New Roman" panose="02020603050405020304" pitchFamily="18" charset="0"/>
                          </a:rPr>
                          <m:t>𝐻</m:t>
                        </m:r>
                      </m:sup>
                    </m:sSup>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m:t>
                    </m:r>
                  </m:oMath>
                </a14:m>
                <a:r>
                  <a:rPr lang="zh-CN" altLang="zh-CN" kern="100" dirty="0">
                    <a:latin typeface="+mn-ea"/>
                    <a:cs typeface="Times New Roman" panose="02020603050405020304" pitchFamily="18" charset="0"/>
                  </a:rPr>
                  <a:t>，计算</a:t>
                </a:r>
                <a14:m>
                  <m:oMath xmlns:m="http://schemas.openxmlformats.org/officeDocument/2006/math">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𝑒</m:t>
                        </m:r>
                      </m:e>
                      <m:sup>
                        <m:r>
                          <a:rPr lang="zh-CN" altLang="en-US" i="1" kern="100">
                            <a:latin typeface="Cambria Math" panose="02040503050406030204" pitchFamily="18" charset="0"/>
                            <a:cs typeface="微软雅黑" panose="020B0503020204020204" pitchFamily="34" charset="-122"/>
                          </a:rPr>
                          <m:t>−</m:t>
                        </m:r>
                        <m:r>
                          <a:rPr lang="en-US" altLang="zh-CN" i="1" kern="100">
                            <a:latin typeface="Cambria Math" panose="02040503050406030204" pitchFamily="18" charset="0"/>
                            <a:cs typeface="Times New Roman" panose="02020603050405020304" pitchFamily="18" charset="0"/>
                          </a:rPr>
                          <m:t>𝐵𝑖</m:t>
                        </m:r>
                      </m:sup>
                    </m:sSup>
                  </m:oMath>
                </a14:m>
                <a:r>
                  <a:rPr lang="zh-CN" altLang="zh-CN" kern="100" dirty="0">
                    <a:latin typeface="+mn-ea"/>
                    <a:cs typeface="Times New Roman" panose="02020603050405020304" pitchFamily="18" charset="0"/>
                  </a:rPr>
                  <a:t>的共轭转置矩阵。</a:t>
                </a:r>
              </a:p>
            </p:txBody>
          </p:sp>
        </mc:Choice>
        <mc:Fallback xmlns="">
          <p:sp>
            <p:nvSpPr>
              <p:cNvPr id="5" name="矩形 4">
                <a:extLst>
                  <a:ext uri="{FF2B5EF4-FFF2-40B4-BE49-F238E27FC236}">
                    <a16:creationId xmlns:a16="http://schemas.microsoft.com/office/drawing/2014/main" id="{39E7BE88-E7AC-4F39-9DBE-F5D530B0BE28}"/>
                  </a:ext>
                </a:extLst>
              </p:cNvPr>
              <p:cNvSpPr>
                <a:spLocks noRot="1" noChangeAspect="1" noMove="1" noResize="1" noEditPoints="1" noAdjustHandles="1" noChangeArrowheads="1" noChangeShapeType="1" noTextEdit="1"/>
              </p:cNvSpPr>
              <p:nvPr/>
            </p:nvSpPr>
            <p:spPr>
              <a:xfrm>
                <a:off x="693812" y="1567378"/>
                <a:ext cx="9649072" cy="468205"/>
              </a:xfrm>
              <a:prstGeom prst="rect">
                <a:avLst/>
              </a:prstGeom>
              <a:blipFill>
                <a:blip r:embed="rId3"/>
                <a:stretch>
                  <a:fillRect l="-190" t="-12987" r="-4169" b="-2467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6029F6F-CBAA-4ACA-BD25-13801C73DE32}"/>
              </a:ext>
            </a:extLst>
          </p:cNvPr>
          <p:cNvPicPr/>
          <p:nvPr/>
        </p:nvPicPr>
        <p:blipFill>
          <a:blip r:embed="rId4"/>
          <a:stretch>
            <a:fillRect/>
          </a:stretch>
        </p:blipFill>
        <p:spPr>
          <a:xfrm>
            <a:off x="4294212" y="2116806"/>
            <a:ext cx="3059896" cy="664121"/>
          </a:xfrm>
          <a:prstGeom prst="rect">
            <a:avLst/>
          </a:prstGeom>
        </p:spPr>
      </p:pic>
      <p:pic>
        <p:nvPicPr>
          <p:cNvPr id="7" name="图片 6">
            <a:extLst>
              <a:ext uri="{FF2B5EF4-FFF2-40B4-BE49-F238E27FC236}">
                <a16:creationId xmlns:a16="http://schemas.microsoft.com/office/drawing/2014/main" id="{89736AF6-23B2-4A1C-BBB2-31A6F1CA4E31}"/>
              </a:ext>
            </a:extLst>
          </p:cNvPr>
          <p:cNvPicPr/>
          <p:nvPr/>
        </p:nvPicPr>
        <p:blipFill>
          <a:blip r:embed="rId5"/>
          <a:stretch>
            <a:fillRect/>
          </a:stretch>
        </p:blipFill>
        <p:spPr>
          <a:xfrm>
            <a:off x="2688935" y="2781273"/>
            <a:ext cx="6573829" cy="640999"/>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3569A838-1FBB-4844-BD30-5EBBE3A18D7C}"/>
                  </a:ext>
                </a:extLst>
              </p:cNvPr>
              <p:cNvSpPr/>
              <p:nvPr/>
            </p:nvSpPr>
            <p:spPr>
              <a:xfrm>
                <a:off x="693812" y="3391941"/>
                <a:ext cx="10801200" cy="837537"/>
              </a:xfrm>
              <a:prstGeom prst="rect">
                <a:avLst/>
              </a:prstGeom>
            </p:spPr>
            <p:txBody>
              <a:bodyPr wrap="square">
                <a:spAutoFit/>
              </a:bodyPr>
              <a:lstStyle/>
              <a:p>
                <a:pPr marL="76200" algn="just">
                  <a:spcAft>
                    <a:spcPts val="0"/>
                  </a:spcAft>
                </a:pPr>
                <a:r>
                  <a:rPr lang="zh-CN" altLang="zh-CN" kern="100" dirty="0">
                    <a:latin typeface="+mn-ea"/>
                    <a:cs typeface="Times New Roman" panose="02020603050405020304" pitchFamily="18" charset="0"/>
                  </a:rPr>
                  <a:t>求解一个</a:t>
                </a:r>
                <a:r>
                  <a:rPr lang="en-US" altLang="zh-CN" kern="100" dirty="0">
                    <a:latin typeface="+mn-ea"/>
                    <a:cs typeface="Times New Roman" panose="02020603050405020304" pitchFamily="18" charset="0"/>
                  </a:rPr>
                  <a:t> Hermitian </a:t>
                </a:r>
                <a:r>
                  <a:rPr lang="zh-CN" altLang="zh-CN" kern="100" dirty="0">
                    <a:latin typeface="+mn-ea"/>
                    <a:cs typeface="Times New Roman" panose="02020603050405020304" pitchFamily="18" charset="0"/>
                  </a:rPr>
                  <a:t>矩阵</a:t>
                </a:r>
                <a:r>
                  <a:rPr lang="en-US" altLang="zh-CN" kern="100" dirty="0">
                    <a:latin typeface="+mn-ea"/>
                    <a:cs typeface="Times New Roman" panose="02020603050405020304" pitchFamily="18" charset="0"/>
                  </a:rPr>
                  <a:t> B </a:t>
                </a:r>
                <a:r>
                  <a:rPr lang="zh-CN" altLang="zh-CN" kern="100" dirty="0">
                    <a:latin typeface="+mn-ea"/>
                    <a:cs typeface="Times New Roman" panose="02020603050405020304" pitchFamily="18" charset="0"/>
                  </a:rPr>
                  <a:t>的特征值</a:t>
                </a:r>
                <a14:m>
                  <m:oMath xmlns:m="http://schemas.openxmlformats.org/officeDocument/2006/math">
                    <m:sSub>
                      <m:sSubPr>
                        <m:ctrlPr>
                          <a:rPr lang="zh-CN"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𝜇</m:t>
                        </m:r>
                      </m:e>
                      <m:sub>
                        <m:r>
                          <a:rPr lang="en-US" altLang="zh-CN" i="1" kern="100">
                            <a:latin typeface="Cambria Math" panose="02040503050406030204" pitchFamily="18" charset="0"/>
                            <a:cs typeface="Times New Roman" panose="02020603050405020304" pitchFamily="18" charset="0"/>
                          </a:rPr>
                          <m:t>𝑖</m:t>
                        </m:r>
                      </m:sub>
                    </m:sSub>
                  </m:oMath>
                </a14:m>
                <a:r>
                  <a:rPr lang="zh-CN" altLang="zh-CN" kern="100" dirty="0">
                    <a:latin typeface="+mn-ea"/>
                    <a:cs typeface="Times New Roman" panose="02020603050405020304" pitchFamily="18" charset="0"/>
                  </a:rPr>
                  <a:t>，可以转化为求解对应酉矩阵</a:t>
                </a:r>
                <a14:m>
                  <m:oMath xmlns:m="http://schemas.openxmlformats.org/officeDocument/2006/math">
                    <m:sSup>
                      <m:sSupPr>
                        <m:ctrlPr>
                          <a:rPr lang="zh-CN" altLang="zh-CN" i="1" kern="100">
                            <a:latin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𝑒</m:t>
                        </m:r>
                      </m:e>
                      <m:sup>
                        <m:r>
                          <a:rPr lang="zh-CN" altLang="en-US" i="1" kern="100">
                            <a:latin typeface="Cambria Math" panose="02040503050406030204" pitchFamily="18" charset="0"/>
                            <a:cs typeface="微软雅黑" panose="020B0503020204020204" pitchFamily="34" charset="-122"/>
                          </a:rPr>
                          <m:t>−</m:t>
                        </m:r>
                        <m:r>
                          <a:rPr lang="en-US" altLang="zh-CN" i="1" kern="100">
                            <a:latin typeface="Cambria Math" panose="02040503050406030204" pitchFamily="18" charset="0"/>
                            <a:cs typeface="Times New Roman" panose="02020603050405020304" pitchFamily="18" charset="0"/>
                          </a:rPr>
                          <m:t>𝐵𝑖</m:t>
                        </m:r>
                      </m:sup>
                    </m:sSup>
                  </m:oMath>
                </a14:m>
                <a:r>
                  <a:rPr lang="zh-CN" altLang="zh-CN" kern="100" dirty="0">
                    <a:latin typeface="+mn-ea"/>
                    <a:cs typeface="Times New Roman" panose="02020603050405020304" pitchFamily="18" charset="0"/>
                  </a:rPr>
                  <a:t>的特征值</a:t>
                </a:r>
                <a14:m>
                  <m:oMath xmlns:m="http://schemas.openxmlformats.org/officeDocument/2006/math">
                    <m:sSub>
                      <m:sSubPr>
                        <m:ctrlPr>
                          <a:rPr lang="zh-CN"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𝜎</m:t>
                        </m:r>
                      </m:e>
                      <m:sub>
                        <m:r>
                          <a:rPr lang="en-US" altLang="zh-CN" i="1" kern="100">
                            <a:latin typeface="Cambria Math" panose="02040503050406030204" pitchFamily="18" charset="0"/>
                            <a:cs typeface="Times New Roman" panose="02020603050405020304" pitchFamily="18" charset="0"/>
                          </a:rPr>
                          <m:t>𝑖</m:t>
                        </m:r>
                      </m:sub>
                    </m:sSub>
                  </m:oMath>
                </a14:m>
                <a:r>
                  <a:rPr lang="zh-CN" altLang="zh-CN" kern="100" dirty="0">
                    <a:latin typeface="+mn-ea"/>
                    <a:cs typeface="Times New Roman" panose="02020603050405020304" pitchFamily="18" charset="0"/>
                  </a:rPr>
                  <a:t>，然后经过还原变形得：</a:t>
                </a:r>
              </a:p>
            </p:txBody>
          </p:sp>
        </mc:Choice>
        <mc:Fallback xmlns="">
          <p:sp>
            <p:nvSpPr>
              <p:cNvPr id="8" name="矩形 7">
                <a:extLst>
                  <a:ext uri="{FF2B5EF4-FFF2-40B4-BE49-F238E27FC236}">
                    <a16:creationId xmlns:a16="http://schemas.microsoft.com/office/drawing/2014/main" id="{3569A838-1FBB-4844-BD30-5EBBE3A18D7C}"/>
                  </a:ext>
                </a:extLst>
              </p:cNvPr>
              <p:cNvSpPr>
                <a:spLocks noRot="1" noChangeAspect="1" noMove="1" noResize="1" noEditPoints="1" noAdjustHandles="1" noChangeArrowheads="1" noChangeShapeType="1" noTextEdit="1"/>
              </p:cNvSpPr>
              <p:nvPr/>
            </p:nvSpPr>
            <p:spPr>
              <a:xfrm>
                <a:off x="693812" y="3391941"/>
                <a:ext cx="10801200" cy="837537"/>
              </a:xfrm>
              <a:prstGeom prst="rect">
                <a:avLst/>
              </a:prstGeom>
              <a:blipFill>
                <a:blip r:embed="rId6"/>
                <a:stretch>
                  <a:fillRect l="-169" t="-7246" r="-847" b="-13043"/>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455D4F31-1A99-4917-BBED-78EE40BBC6BC}"/>
              </a:ext>
            </a:extLst>
          </p:cNvPr>
          <p:cNvPicPr/>
          <p:nvPr/>
        </p:nvPicPr>
        <p:blipFill>
          <a:blip r:embed="rId7"/>
          <a:stretch>
            <a:fillRect/>
          </a:stretch>
        </p:blipFill>
        <p:spPr>
          <a:xfrm>
            <a:off x="4726260" y="4213905"/>
            <a:ext cx="2120604" cy="515753"/>
          </a:xfrm>
          <a:prstGeom prst="rect">
            <a:avLst/>
          </a:prstGeom>
        </p:spPr>
      </p:pic>
      <p:sp>
        <p:nvSpPr>
          <p:cNvPr id="10" name="矩形 9">
            <a:extLst>
              <a:ext uri="{FF2B5EF4-FFF2-40B4-BE49-F238E27FC236}">
                <a16:creationId xmlns:a16="http://schemas.microsoft.com/office/drawing/2014/main" id="{003E2FB3-0EC7-4CEC-AE36-BB13FEF8742F}"/>
              </a:ext>
            </a:extLst>
          </p:cNvPr>
          <p:cNvSpPr/>
          <p:nvPr/>
        </p:nvSpPr>
        <p:spPr>
          <a:xfrm>
            <a:off x="693812" y="4690294"/>
            <a:ext cx="11062965" cy="830997"/>
          </a:xfrm>
          <a:prstGeom prst="rect">
            <a:avLst/>
          </a:prstGeom>
        </p:spPr>
        <p:txBody>
          <a:bodyPr wrap="square">
            <a:spAutoFit/>
          </a:bodyPr>
          <a:lstStyle/>
          <a:p>
            <a:pPr marL="76200" algn="just">
              <a:spcAft>
                <a:spcPts val="0"/>
              </a:spcAft>
            </a:pPr>
            <a:r>
              <a:rPr lang="zh-CN" altLang="zh-CN" kern="100" dirty="0">
                <a:latin typeface="+mn-ea"/>
                <a:cs typeface="Times New Roman" panose="02020603050405020304" pitchFamily="18" charset="0"/>
              </a:rPr>
              <a:t>又由于矩阵奇异值等于特征值开方，那么矩阵奇异值就转换为求解相对应酉矩阵的特征值：</a:t>
            </a:r>
          </a:p>
        </p:txBody>
      </p:sp>
      <p:pic>
        <p:nvPicPr>
          <p:cNvPr id="11" name="图片 10">
            <a:extLst>
              <a:ext uri="{FF2B5EF4-FFF2-40B4-BE49-F238E27FC236}">
                <a16:creationId xmlns:a16="http://schemas.microsoft.com/office/drawing/2014/main" id="{AABFB78F-C59C-4C15-B077-B128EDA1542B}"/>
              </a:ext>
            </a:extLst>
          </p:cNvPr>
          <p:cNvPicPr/>
          <p:nvPr/>
        </p:nvPicPr>
        <p:blipFill>
          <a:blip r:embed="rId8"/>
          <a:stretch>
            <a:fillRect/>
          </a:stretch>
        </p:blipFill>
        <p:spPr>
          <a:xfrm>
            <a:off x="4582244" y="5190474"/>
            <a:ext cx="2495053" cy="591447"/>
          </a:xfrm>
          <a:prstGeom prst="rect">
            <a:avLst/>
          </a:prstGeom>
        </p:spPr>
      </p:pic>
      <p:sp>
        <p:nvSpPr>
          <p:cNvPr id="12" name="文本框 11">
            <a:extLst>
              <a:ext uri="{FF2B5EF4-FFF2-40B4-BE49-F238E27FC236}">
                <a16:creationId xmlns:a16="http://schemas.microsoft.com/office/drawing/2014/main" id="{AA290F19-D670-4749-8E44-5312C48B5FEA}"/>
              </a:ext>
            </a:extLst>
          </p:cNvPr>
          <p:cNvSpPr txBox="1"/>
          <p:nvPr/>
        </p:nvSpPr>
        <p:spPr>
          <a:xfrm>
            <a:off x="693812" y="5766724"/>
            <a:ext cx="4248472" cy="461665"/>
          </a:xfrm>
          <a:prstGeom prst="rect">
            <a:avLst/>
          </a:prstGeom>
          <a:noFill/>
        </p:spPr>
        <p:txBody>
          <a:bodyPr wrap="square" rtlCol="0">
            <a:spAutoFit/>
          </a:bodyPr>
          <a:lstStyle/>
          <a:p>
            <a:r>
              <a:rPr lang="en-US" altLang="zh-CN" dirty="0"/>
              <a:t>1</a:t>
            </a:r>
            <a:r>
              <a:rPr lang="zh-CN" altLang="en-US" dirty="0"/>
              <a:t>、用量子相位估计求奇异值</a:t>
            </a:r>
          </a:p>
        </p:txBody>
      </p:sp>
      <p:sp>
        <p:nvSpPr>
          <p:cNvPr id="13" name="文本框 12">
            <a:extLst>
              <a:ext uri="{FF2B5EF4-FFF2-40B4-BE49-F238E27FC236}">
                <a16:creationId xmlns:a16="http://schemas.microsoft.com/office/drawing/2014/main" id="{08DEBC7A-1509-4C39-B7A4-D751C9543458}"/>
              </a:ext>
            </a:extLst>
          </p:cNvPr>
          <p:cNvSpPr txBox="1"/>
          <p:nvPr/>
        </p:nvSpPr>
        <p:spPr>
          <a:xfrm>
            <a:off x="693812" y="6269097"/>
            <a:ext cx="6984776" cy="461665"/>
          </a:xfrm>
          <a:prstGeom prst="rect">
            <a:avLst/>
          </a:prstGeom>
          <a:noFill/>
        </p:spPr>
        <p:txBody>
          <a:bodyPr wrap="square" rtlCol="0">
            <a:spAutoFit/>
          </a:bodyPr>
          <a:lstStyle/>
          <a:p>
            <a:r>
              <a:rPr lang="zh-CN" altLang="en-US" dirty="0"/>
              <a:t>回忆量子相位估计，啰嗦地从量子傅里叶变换开始</a:t>
            </a:r>
          </a:p>
        </p:txBody>
      </p:sp>
      <p:pic>
        <p:nvPicPr>
          <p:cNvPr id="15" name="图片 14">
            <a:extLst>
              <a:ext uri="{FF2B5EF4-FFF2-40B4-BE49-F238E27FC236}">
                <a16:creationId xmlns:a16="http://schemas.microsoft.com/office/drawing/2014/main" id="{3AEA122D-B070-4491-9DA4-A555BB645BAA}"/>
              </a:ext>
            </a:extLst>
          </p:cNvPr>
          <p:cNvPicPr>
            <a:picLocks noChangeAspect="1"/>
          </p:cNvPicPr>
          <p:nvPr/>
        </p:nvPicPr>
        <p:blipFill>
          <a:blip r:embed="rId9"/>
          <a:stretch>
            <a:fillRect/>
          </a:stretch>
        </p:blipFill>
        <p:spPr>
          <a:xfrm>
            <a:off x="7657278" y="6008467"/>
            <a:ext cx="537019" cy="591447"/>
          </a:xfrm>
          <a:prstGeom prst="rect">
            <a:avLst/>
          </a:prstGeom>
        </p:spPr>
      </p:pic>
    </p:spTree>
    <p:extLst>
      <p:ext uri="{BB962C8B-B14F-4D97-AF65-F5344CB8AC3E}">
        <p14:creationId xmlns:p14="http://schemas.microsoft.com/office/powerpoint/2010/main" val="372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ircle(in)">
                                      <p:cBhvr>
                                        <p:cTn id="6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40BBBCB-BB47-4B94-A8D2-9297E28E237F}"/>
              </a:ext>
            </a:extLst>
          </p:cNvPr>
          <p:cNvSpPr txBox="1"/>
          <p:nvPr/>
        </p:nvSpPr>
        <p:spPr>
          <a:xfrm>
            <a:off x="331985" y="268240"/>
            <a:ext cx="8352928" cy="461665"/>
          </a:xfrm>
          <a:prstGeom prst="rect">
            <a:avLst/>
          </a:prstGeom>
          <a:noFill/>
        </p:spPr>
        <p:txBody>
          <a:bodyPr wrap="square" rtlCol="0">
            <a:spAutoFit/>
          </a:bodyPr>
          <a:lstStyle/>
          <a:p>
            <a:r>
              <a:rPr lang="zh-CN" altLang="en-US" dirty="0"/>
              <a:t>所以，</a:t>
            </a:r>
            <a:r>
              <a:rPr lang="zh-CN" altLang="en-US" dirty="0">
                <a:solidFill>
                  <a:srgbClr val="FF0000"/>
                </a:solidFill>
              </a:rPr>
              <a:t>相位</a:t>
            </a:r>
            <a:r>
              <a:rPr lang="zh-CN" altLang="en-US" dirty="0"/>
              <a:t>可以藏在</a:t>
            </a:r>
            <a:r>
              <a:rPr lang="en-US" altLang="zh-CN" dirty="0">
                <a:solidFill>
                  <a:srgbClr val="FF0000"/>
                </a:solidFill>
              </a:rPr>
              <a:t>e</a:t>
            </a:r>
            <a:r>
              <a:rPr lang="zh-CN" altLang="en-US" dirty="0">
                <a:solidFill>
                  <a:srgbClr val="FF0000"/>
                </a:solidFill>
              </a:rPr>
              <a:t>的指数</a:t>
            </a:r>
            <a:r>
              <a:rPr lang="zh-CN" altLang="en-US" dirty="0"/>
              <a:t>里</a:t>
            </a:r>
          </a:p>
        </p:txBody>
      </p:sp>
      <p:sp>
        <p:nvSpPr>
          <p:cNvPr id="6" name="矩形 5">
            <a:extLst>
              <a:ext uri="{FF2B5EF4-FFF2-40B4-BE49-F238E27FC236}">
                <a16:creationId xmlns:a16="http://schemas.microsoft.com/office/drawing/2014/main" id="{CC9B1040-55B3-4CA9-9B51-E1AEF00DDA80}"/>
              </a:ext>
            </a:extLst>
          </p:cNvPr>
          <p:cNvSpPr/>
          <p:nvPr/>
        </p:nvSpPr>
        <p:spPr>
          <a:xfrm>
            <a:off x="6002651" y="1842046"/>
            <a:ext cx="2682262" cy="905608"/>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ADBB30A3-1072-4D7C-AD49-1C8E8D20A75D}"/>
              </a:ext>
            </a:extLst>
          </p:cNvPr>
          <p:cNvSpPr/>
          <p:nvPr/>
        </p:nvSpPr>
        <p:spPr>
          <a:xfrm>
            <a:off x="8684913" y="1842046"/>
            <a:ext cx="1011115" cy="905608"/>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D658380-2915-4258-83F6-542AA759CE21}"/>
              </a:ext>
            </a:extLst>
          </p:cNvPr>
          <p:cNvSpPr/>
          <p:nvPr/>
        </p:nvSpPr>
        <p:spPr>
          <a:xfrm>
            <a:off x="1527362" y="1718954"/>
            <a:ext cx="1073274" cy="1151792"/>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50826F4-00FF-4651-A1E3-72F92A6DED45}"/>
                  </a:ext>
                </a:extLst>
              </p:cNvPr>
              <p:cNvSpPr txBox="1"/>
              <p:nvPr/>
            </p:nvSpPr>
            <p:spPr>
              <a:xfrm>
                <a:off x="1527362" y="980728"/>
                <a:ext cx="8257197" cy="2597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6000" i="1" smtClean="0">
                              <a:latin typeface="Cambria Math" panose="02040503050406030204" pitchFamily="18" charset="0"/>
                            </a:rPr>
                          </m:ctrlPr>
                        </m:dPr>
                        <m:e>
                          <m:d>
                            <m:dPr>
                              <m:begChr m:val=""/>
                              <m:endChr m:val="⟩"/>
                              <m:ctrlPr>
                                <a:rPr lang="en-US" altLang="zh-CN" sz="6000" i="1" smtClean="0">
                                  <a:latin typeface="Cambria Math" panose="02040503050406030204" pitchFamily="18" charset="0"/>
                                </a:rPr>
                              </m:ctrlPr>
                            </m:dPr>
                            <m:e>
                              <m:r>
                                <a:rPr lang="en-US" altLang="zh-CN" sz="6000" b="0" i="1" smtClean="0">
                                  <a:latin typeface="Cambria Math" panose="02040503050406030204" pitchFamily="18" charset="0"/>
                                </a:rPr>
                                <m:t>𝑗</m:t>
                              </m:r>
                            </m:e>
                          </m:d>
                        </m:e>
                      </m:d>
                      <m:r>
                        <a:rPr lang="en-US" altLang="zh-CN" sz="6000" i="1" smtClean="0">
                          <a:latin typeface="Cambria Math" panose="02040503050406030204" pitchFamily="18" charset="0"/>
                          <a:ea typeface="Cambria Math" panose="02040503050406030204" pitchFamily="18" charset="0"/>
                        </a:rPr>
                        <m:t>→</m:t>
                      </m:r>
                      <m:f>
                        <m:fPr>
                          <m:ctrlPr>
                            <a:rPr lang="en-US" altLang="zh-CN" sz="6000" i="1" smtClean="0">
                              <a:latin typeface="Cambria Math" panose="02040503050406030204" pitchFamily="18" charset="0"/>
                              <a:ea typeface="Cambria Math" panose="02040503050406030204" pitchFamily="18" charset="0"/>
                            </a:rPr>
                          </m:ctrlPr>
                        </m:fPr>
                        <m:num>
                          <m:r>
                            <a:rPr lang="en-US" altLang="zh-CN" sz="6000" b="0" i="1" smtClean="0">
                              <a:latin typeface="Cambria Math" panose="02040503050406030204" pitchFamily="18" charset="0"/>
                              <a:ea typeface="Cambria Math" panose="02040503050406030204" pitchFamily="18" charset="0"/>
                            </a:rPr>
                            <m:t>1</m:t>
                          </m:r>
                        </m:num>
                        <m:den>
                          <m:rad>
                            <m:radPr>
                              <m:degHide m:val="on"/>
                              <m:ctrlPr>
                                <a:rPr lang="en-US" altLang="zh-CN" sz="6000" i="1" smtClean="0">
                                  <a:latin typeface="Cambria Math" panose="02040503050406030204" pitchFamily="18" charset="0"/>
                                  <a:ea typeface="Cambria Math" panose="02040503050406030204" pitchFamily="18" charset="0"/>
                                </a:rPr>
                              </m:ctrlPr>
                            </m:radPr>
                            <m:deg/>
                            <m:e>
                              <m:r>
                                <a:rPr lang="en-US" altLang="zh-CN" sz="6000" b="0" i="1" smtClean="0">
                                  <a:latin typeface="Cambria Math" panose="02040503050406030204" pitchFamily="18" charset="0"/>
                                  <a:ea typeface="Cambria Math" panose="02040503050406030204" pitchFamily="18" charset="0"/>
                                </a:rPr>
                                <m:t>𝑁</m:t>
                              </m:r>
                            </m:e>
                          </m:rad>
                        </m:den>
                      </m:f>
                      <m:nary>
                        <m:naryPr>
                          <m:chr m:val="∑"/>
                          <m:ctrlPr>
                            <a:rPr lang="en-US" altLang="zh-CN" sz="6000" i="1" smtClean="0">
                              <a:latin typeface="Cambria Math" panose="02040503050406030204" pitchFamily="18" charset="0"/>
                              <a:ea typeface="Cambria Math" panose="02040503050406030204" pitchFamily="18" charset="0"/>
                            </a:rPr>
                          </m:ctrlPr>
                        </m:naryPr>
                        <m:sub>
                          <m:r>
                            <m:rPr>
                              <m:brk m:alnAt="23"/>
                            </m:rPr>
                            <a:rPr lang="en-US" altLang="zh-CN" sz="6000" b="0" i="1" smtClean="0">
                              <a:latin typeface="Cambria Math" panose="02040503050406030204" pitchFamily="18" charset="0"/>
                              <a:ea typeface="Cambria Math" panose="02040503050406030204" pitchFamily="18" charset="0"/>
                            </a:rPr>
                            <m:t>𝑘</m:t>
                          </m:r>
                          <m:r>
                            <a:rPr lang="en-US" altLang="zh-CN" sz="6000" b="0" i="1" smtClean="0">
                              <a:latin typeface="Cambria Math" panose="02040503050406030204" pitchFamily="18" charset="0"/>
                              <a:ea typeface="Cambria Math" panose="02040503050406030204" pitchFamily="18" charset="0"/>
                            </a:rPr>
                            <m:t>=0</m:t>
                          </m:r>
                        </m:sub>
                        <m:sup>
                          <m:r>
                            <a:rPr lang="en-US" altLang="zh-CN" sz="6000" b="0" i="1" smtClean="0">
                              <a:latin typeface="Cambria Math" panose="02040503050406030204" pitchFamily="18" charset="0"/>
                              <a:ea typeface="Cambria Math" panose="02040503050406030204" pitchFamily="18" charset="0"/>
                            </a:rPr>
                            <m:t>𝑁</m:t>
                          </m:r>
                          <m:r>
                            <a:rPr lang="en-US" altLang="zh-CN" sz="6000" b="0" i="1" smtClean="0">
                              <a:latin typeface="Cambria Math" panose="02040503050406030204" pitchFamily="18" charset="0"/>
                              <a:ea typeface="Cambria Math" panose="02040503050406030204" pitchFamily="18" charset="0"/>
                            </a:rPr>
                            <m:t>−1</m:t>
                          </m:r>
                        </m:sup>
                        <m:e>
                          <m:sSup>
                            <m:sSupPr>
                              <m:ctrlPr>
                                <a:rPr lang="en-US" altLang="zh-CN" sz="6000" i="1" smtClean="0">
                                  <a:latin typeface="Cambria Math" panose="02040503050406030204" pitchFamily="18" charset="0"/>
                                  <a:ea typeface="Cambria Math" panose="02040503050406030204" pitchFamily="18" charset="0"/>
                                </a:rPr>
                              </m:ctrlPr>
                            </m:sSupPr>
                            <m:e>
                              <m:r>
                                <a:rPr lang="en-US" altLang="zh-CN" sz="6000" b="0" i="1" smtClean="0">
                                  <a:latin typeface="Cambria Math" panose="02040503050406030204" pitchFamily="18" charset="0"/>
                                  <a:ea typeface="Cambria Math" panose="02040503050406030204" pitchFamily="18" charset="0"/>
                                </a:rPr>
                                <m:t>𝑒</m:t>
                              </m:r>
                            </m:e>
                            <m:sup>
                              <m:r>
                                <a:rPr lang="en-US" altLang="zh-CN" sz="6000" b="0" i="1" smtClean="0">
                                  <a:latin typeface="Cambria Math" panose="02040503050406030204" pitchFamily="18" charset="0"/>
                                  <a:ea typeface="Cambria Math" panose="02040503050406030204" pitchFamily="18" charset="0"/>
                                </a:rPr>
                                <m:t>2</m:t>
                              </m:r>
                              <m:r>
                                <a:rPr lang="zh-CN" altLang="en-US" sz="6000" b="0" i="1" smtClean="0">
                                  <a:latin typeface="Cambria Math" panose="02040503050406030204" pitchFamily="18" charset="0"/>
                                  <a:ea typeface="Cambria Math" panose="02040503050406030204" pitchFamily="18" charset="0"/>
                                </a:rPr>
                                <m:t>𝜋</m:t>
                              </m:r>
                              <m:r>
                                <a:rPr lang="en-US" altLang="zh-CN" sz="6000" b="0" i="1" smtClean="0">
                                  <a:latin typeface="Cambria Math" panose="02040503050406030204" pitchFamily="18" charset="0"/>
                                  <a:ea typeface="Cambria Math" panose="02040503050406030204" pitchFamily="18" charset="0"/>
                                </a:rPr>
                                <m:t>𝑖𝑗𝑘</m:t>
                              </m:r>
                              <m:r>
                                <a:rPr lang="en-US" altLang="zh-CN" sz="6000" b="0" i="1" smtClean="0">
                                  <a:latin typeface="Cambria Math" panose="02040503050406030204" pitchFamily="18" charset="0"/>
                                  <a:ea typeface="Cambria Math" panose="02040503050406030204" pitchFamily="18" charset="0"/>
                                </a:rPr>
                                <m:t>/</m:t>
                              </m:r>
                              <m:r>
                                <a:rPr lang="en-US" altLang="zh-CN" sz="6000" b="0" i="1" smtClean="0">
                                  <a:latin typeface="Cambria Math" panose="02040503050406030204" pitchFamily="18" charset="0"/>
                                  <a:ea typeface="Cambria Math" panose="02040503050406030204" pitchFamily="18" charset="0"/>
                                </a:rPr>
                                <m:t>𝑁</m:t>
                              </m:r>
                            </m:sup>
                          </m:sSup>
                          <m:d>
                            <m:dPr>
                              <m:begChr m:val="|"/>
                              <m:endChr m:val=""/>
                              <m:ctrlPr>
                                <a:rPr lang="en-US" altLang="zh-CN" sz="6000" i="1">
                                  <a:latin typeface="Cambria Math" panose="02040503050406030204" pitchFamily="18" charset="0"/>
                                </a:rPr>
                              </m:ctrlPr>
                            </m:dPr>
                            <m:e>
                              <m:d>
                                <m:dPr>
                                  <m:begChr m:val=""/>
                                  <m:endChr m:val="⟩"/>
                                  <m:ctrlPr>
                                    <a:rPr lang="en-US" altLang="zh-CN" sz="6000" i="1">
                                      <a:latin typeface="Cambria Math" panose="02040503050406030204" pitchFamily="18" charset="0"/>
                                    </a:rPr>
                                  </m:ctrlPr>
                                </m:dPr>
                                <m:e>
                                  <m:r>
                                    <a:rPr lang="en-US" altLang="zh-CN" sz="6000" b="0" i="1" smtClean="0">
                                      <a:latin typeface="Cambria Math" panose="02040503050406030204" pitchFamily="18" charset="0"/>
                                    </a:rPr>
                                    <m:t>𝑘</m:t>
                                  </m:r>
                                </m:e>
                              </m:d>
                            </m:e>
                          </m:d>
                        </m:e>
                      </m:nary>
                    </m:oMath>
                  </m:oMathPara>
                </a14:m>
                <a:endParaRPr lang="zh-CN" altLang="en-US" sz="6000" dirty="0"/>
              </a:p>
            </p:txBody>
          </p:sp>
        </mc:Choice>
        <mc:Fallback xmlns="">
          <p:sp>
            <p:nvSpPr>
              <p:cNvPr id="9" name="文本框 8">
                <a:extLst>
                  <a:ext uri="{FF2B5EF4-FFF2-40B4-BE49-F238E27FC236}">
                    <a16:creationId xmlns:a16="http://schemas.microsoft.com/office/drawing/2014/main" id="{650826F4-00FF-4651-A1E3-72F92A6DED45}"/>
                  </a:ext>
                </a:extLst>
              </p:cNvPr>
              <p:cNvSpPr txBox="1">
                <a:spLocks noRot="1" noChangeAspect="1" noMove="1" noResize="1" noEditPoints="1" noAdjustHandles="1" noChangeArrowheads="1" noChangeShapeType="1" noTextEdit="1"/>
              </p:cNvSpPr>
              <p:nvPr/>
            </p:nvSpPr>
            <p:spPr>
              <a:xfrm>
                <a:off x="1527362" y="980728"/>
                <a:ext cx="8257197" cy="2597058"/>
              </a:xfrm>
              <a:prstGeom prst="rect">
                <a:avLst/>
              </a:prstGeom>
              <a:blipFill>
                <a:blip r:embed="rId2"/>
                <a:stretch>
                  <a:fillRect/>
                </a:stretch>
              </a:blipFill>
            </p:spPr>
            <p:txBody>
              <a:bodyPr/>
              <a:lstStyle/>
              <a:p>
                <a:r>
                  <a:rPr lang="zh-CN" altLang="en-US">
                    <a:noFill/>
                  </a:rPr>
                  <a:t> </a:t>
                </a:r>
              </a:p>
            </p:txBody>
          </p:sp>
        </mc:Fallback>
      </mc:AlternateContent>
      <p:sp>
        <p:nvSpPr>
          <p:cNvPr id="10" name="下箭头 11">
            <a:extLst>
              <a:ext uri="{FF2B5EF4-FFF2-40B4-BE49-F238E27FC236}">
                <a16:creationId xmlns:a16="http://schemas.microsoft.com/office/drawing/2014/main" id="{4F0A6949-12BA-4DD7-A2EE-6A84DAC4A91F}"/>
              </a:ext>
            </a:extLst>
          </p:cNvPr>
          <p:cNvSpPr/>
          <p:nvPr/>
        </p:nvSpPr>
        <p:spPr>
          <a:xfrm>
            <a:off x="1798340" y="2870746"/>
            <a:ext cx="531318" cy="1072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2">
            <a:extLst>
              <a:ext uri="{FF2B5EF4-FFF2-40B4-BE49-F238E27FC236}">
                <a16:creationId xmlns:a16="http://schemas.microsoft.com/office/drawing/2014/main" id="{D61F2FDC-BF43-40D8-B193-65B2025811F2}"/>
              </a:ext>
            </a:extLst>
          </p:cNvPr>
          <p:cNvSpPr/>
          <p:nvPr/>
        </p:nvSpPr>
        <p:spPr>
          <a:xfrm>
            <a:off x="7267648" y="2747654"/>
            <a:ext cx="531318" cy="1072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3">
            <a:extLst>
              <a:ext uri="{FF2B5EF4-FFF2-40B4-BE49-F238E27FC236}">
                <a16:creationId xmlns:a16="http://schemas.microsoft.com/office/drawing/2014/main" id="{116D2AE8-A043-480E-B036-62BE05F4A52B}"/>
              </a:ext>
            </a:extLst>
          </p:cNvPr>
          <p:cNvSpPr/>
          <p:nvPr/>
        </p:nvSpPr>
        <p:spPr>
          <a:xfrm>
            <a:off x="8949050" y="2747654"/>
            <a:ext cx="531318" cy="1072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9F1442F-E278-4194-840F-98DC86E92173}"/>
              </a:ext>
            </a:extLst>
          </p:cNvPr>
          <p:cNvSpPr txBox="1"/>
          <p:nvPr/>
        </p:nvSpPr>
        <p:spPr>
          <a:xfrm>
            <a:off x="1048336" y="4083247"/>
            <a:ext cx="2031326" cy="830997"/>
          </a:xfrm>
          <a:prstGeom prst="rect">
            <a:avLst/>
          </a:prstGeom>
          <a:noFill/>
        </p:spPr>
        <p:txBody>
          <a:bodyPr wrap="none" rtlCol="0">
            <a:spAutoFit/>
          </a:bodyPr>
          <a:lstStyle/>
          <a:p>
            <a:pPr algn="ctr"/>
            <a:r>
              <a:rPr lang="zh-CN" altLang="en-US" sz="2400" b="1" dirty="0"/>
              <a:t>量子态对应的</a:t>
            </a:r>
            <a:endParaRPr lang="en-US" altLang="zh-CN" sz="2400" b="1" dirty="0"/>
          </a:p>
          <a:p>
            <a:pPr algn="ctr"/>
            <a:r>
              <a:rPr lang="zh-CN" altLang="en-US" sz="2400" b="1" dirty="0">
                <a:solidFill>
                  <a:srgbClr val="C00000"/>
                </a:solidFill>
              </a:rPr>
              <a:t>某个</a:t>
            </a:r>
            <a:r>
              <a:rPr lang="zh-CN" altLang="en-US" sz="2400" b="1" dirty="0"/>
              <a:t>本征态</a:t>
            </a:r>
          </a:p>
        </p:txBody>
      </p:sp>
      <p:sp>
        <p:nvSpPr>
          <p:cNvPr id="14" name="文本框 13">
            <a:extLst>
              <a:ext uri="{FF2B5EF4-FFF2-40B4-BE49-F238E27FC236}">
                <a16:creationId xmlns:a16="http://schemas.microsoft.com/office/drawing/2014/main" id="{A503D8E8-E514-41F1-AF46-8313E23BED1D}"/>
              </a:ext>
            </a:extLst>
          </p:cNvPr>
          <p:cNvSpPr txBox="1"/>
          <p:nvPr/>
        </p:nvSpPr>
        <p:spPr>
          <a:xfrm>
            <a:off x="7133198" y="4208271"/>
            <a:ext cx="800219" cy="461665"/>
          </a:xfrm>
          <a:prstGeom prst="rect">
            <a:avLst/>
          </a:prstGeom>
          <a:noFill/>
        </p:spPr>
        <p:txBody>
          <a:bodyPr wrap="none" rtlCol="0">
            <a:spAutoFit/>
          </a:bodyPr>
          <a:lstStyle/>
          <a:p>
            <a:pPr algn="ctr"/>
            <a:r>
              <a:rPr lang="zh-CN" altLang="en-US" sz="2400" b="1" dirty="0"/>
              <a:t>相位</a:t>
            </a:r>
          </a:p>
        </p:txBody>
      </p:sp>
      <p:sp>
        <p:nvSpPr>
          <p:cNvPr id="15" name="文本框 14">
            <a:extLst>
              <a:ext uri="{FF2B5EF4-FFF2-40B4-BE49-F238E27FC236}">
                <a16:creationId xmlns:a16="http://schemas.microsoft.com/office/drawing/2014/main" id="{A7F67A7D-2A43-478A-B813-9B8830B82EC0}"/>
              </a:ext>
            </a:extLst>
          </p:cNvPr>
          <p:cNvSpPr txBox="1"/>
          <p:nvPr/>
        </p:nvSpPr>
        <p:spPr>
          <a:xfrm>
            <a:off x="8352934" y="4208271"/>
            <a:ext cx="1723549" cy="461665"/>
          </a:xfrm>
          <a:prstGeom prst="rect">
            <a:avLst/>
          </a:prstGeom>
          <a:noFill/>
        </p:spPr>
        <p:txBody>
          <a:bodyPr wrap="none" rtlCol="0">
            <a:spAutoFit/>
          </a:bodyPr>
          <a:lstStyle/>
          <a:p>
            <a:pPr algn="ctr"/>
            <a:r>
              <a:rPr lang="zh-CN" altLang="en-US" sz="2400" b="1" dirty="0"/>
              <a:t>新的本征态</a:t>
            </a:r>
          </a:p>
        </p:txBody>
      </p:sp>
      <p:sp>
        <p:nvSpPr>
          <p:cNvPr id="16" name="矩形 15">
            <a:extLst>
              <a:ext uri="{FF2B5EF4-FFF2-40B4-BE49-F238E27FC236}">
                <a16:creationId xmlns:a16="http://schemas.microsoft.com/office/drawing/2014/main" id="{FE9B2209-2D72-4EDF-808A-6FE4363225A9}"/>
              </a:ext>
            </a:extLst>
          </p:cNvPr>
          <p:cNvSpPr/>
          <p:nvPr/>
        </p:nvSpPr>
        <p:spPr>
          <a:xfrm>
            <a:off x="638055" y="5245057"/>
            <a:ext cx="10729192" cy="830997"/>
          </a:xfrm>
          <a:prstGeom prst="rect">
            <a:avLst/>
          </a:prstGeom>
        </p:spPr>
        <p:txBody>
          <a:bodyPr wrap="square">
            <a:spAutoFit/>
          </a:bodyPr>
          <a:lstStyle/>
          <a:p>
            <a:r>
              <a:rPr lang="zh-CN" altLang="en-US" dirty="0"/>
              <a:t>我们把一个本征态变成了若干个本征态的叠加，并使用相位来携带信息，这就相当于，我们把</a:t>
            </a:r>
            <a:r>
              <a:rPr lang="zh-CN" altLang="en-US" b="1" dirty="0">
                <a:solidFill>
                  <a:srgbClr val="C00000"/>
                </a:solidFill>
              </a:rPr>
              <a:t>本征态携带的信息</a:t>
            </a:r>
            <a:r>
              <a:rPr lang="zh-CN" altLang="en-US" dirty="0"/>
              <a:t>转移到了</a:t>
            </a:r>
            <a:r>
              <a:rPr lang="zh-CN" altLang="en-US" b="1" dirty="0">
                <a:solidFill>
                  <a:srgbClr val="C00000"/>
                </a:solidFill>
              </a:rPr>
              <a:t>相位</a:t>
            </a:r>
            <a:r>
              <a:rPr lang="zh-CN" altLang="en-US" dirty="0"/>
              <a:t>上去。</a:t>
            </a:r>
          </a:p>
        </p:txBody>
      </p:sp>
      <p:cxnSp>
        <p:nvCxnSpPr>
          <p:cNvPr id="18" name="直接箭头连接符 17">
            <a:extLst>
              <a:ext uri="{FF2B5EF4-FFF2-40B4-BE49-F238E27FC236}">
                <a16:creationId xmlns:a16="http://schemas.microsoft.com/office/drawing/2014/main" id="{9715D158-1181-449B-A09A-A45C3F850289}"/>
              </a:ext>
            </a:extLst>
          </p:cNvPr>
          <p:cNvCxnSpPr>
            <a:stCxn id="13" idx="3"/>
          </p:cNvCxnSpPr>
          <p:nvPr/>
        </p:nvCxnSpPr>
        <p:spPr>
          <a:xfrm flipV="1">
            <a:off x="3079662" y="4439103"/>
            <a:ext cx="3662822" cy="59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20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093654B-F293-49BB-B9D8-D872E22FA0FC}"/>
              </a:ext>
            </a:extLst>
          </p:cNvPr>
          <p:cNvSpPr txBox="1"/>
          <p:nvPr/>
        </p:nvSpPr>
        <p:spPr>
          <a:xfrm>
            <a:off x="621804" y="260648"/>
            <a:ext cx="10009112" cy="584775"/>
          </a:xfrm>
          <a:prstGeom prst="rect">
            <a:avLst/>
          </a:prstGeom>
          <a:noFill/>
        </p:spPr>
        <p:txBody>
          <a:bodyPr wrap="square" rtlCol="0">
            <a:spAutoFit/>
          </a:bodyPr>
          <a:lstStyle/>
          <a:p>
            <a:r>
              <a:rPr lang="zh-CN" altLang="en-US" sz="3200" dirty="0"/>
              <a:t>量子线路</a:t>
            </a:r>
          </a:p>
        </p:txBody>
      </p:sp>
      <p:pic>
        <p:nvPicPr>
          <p:cNvPr id="3" name="图片 2">
            <a:extLst>
              <a:ext uri="{FF2B5EF4-FFF2-40B4-BE49-F238E27FC236}">
                <a16:creationId xmlns:a16="http://schemas.microsoft.com/office/drawing/2014/main" id="{6DD34E0B-ED5E-4517-9F3D-1B11349F1718}"/>
              </a:ext>
            </a:extLst>
          </p:cNvPr>
          <p:cNvPicPr>
            <a:picLocks noChangeAspect="1"/>
          </p:cNvPicPr>
          <p:nvPr/>
        </p:nvPicPr>
        <p:blipFill>
          <a:blip r:embed="rId2"/>
          <a:stretch>
            <a:fillRect/>
          </a:stretch>
        </p:blipFill>
        <p:spPr>
          <a:xfrm>
            <a:off x="3214092" y="99760"/>
            <a:ext cx="5266593" cy="207293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21A5987-ECDA-4C23-A18D-46967366AF81}"/>
                  </a:ext>
                </a:extLst>
              </p:cNvPr>
              <p:cNvSpPr txBox="1"/>
              <p:nvPr/>
            </p:nvSpPr>
            <p:spPr>
              <a:xfrm>
                <a:off x="8542684" y="394211"/>
                <a:ext cx="2641749" cy="77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r>
                              <m:e>
                                <m:r>
                                  <a:rPr lang="en-US" altLang="zh-CN" sz="2400" b="0" i="1" smtClean="0">
                                    <a:latin typeface="Cambria Math" panose="02040503050406030204" pitchFamily="18" charset="0"/>
                                  </a:rPr>
                                  <m:t>0</m:t>
                                </m:r>
                              </m:e>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𝜋</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𝑘</m:t>
                                        </m:r>
                                      </m:sup>
                                    </m:sSup>
                                  </m:sup>
                                </m:sSup>
                              </m:e>
                            </m:mr>
                          </m:m>
                        </m:e>
                      </m:d>
                    </m:oMath>
                  </m:oMathPara>
                </a14:m>
                <a:endParaRPr lang="zh-CN" altLang="en-US" sz="2400" dirty="0"/>
              </a:p>
            </p:txBody>
          </p:sp>
        </mc:Choice>
        <mc:Fallback xmlns="">
          <p:sp>
            <p:nvSpPr>
              <p:cNvPr id="4" name="文本框 3">
                <a:extLst>
                  <a:ext uri="{FF2B5EF4-FFF2-40B4-BE49-F238E27FC236}">
                    <a16:creationId xmlns:a16="http://schemas.microsoft.com/office/drawing/2014/main" id="{121A5987-ECDA-4C23-A18D-46967366AF81}"/>
                  </a:ext>
                </a:extLst>
              </p:cNvPr>
              <p:cNvSpPr txBox="1">
                <a:spLocks noRot="1" noChangeAspect="1" noMove="1" noResize="1" noEditPoints="1" noAdjustHandles="1" noChangeArrowheads="1" noChangeShapeType="1" noTextEdit="1"/>
              </p:cNvSpPr>
              <p:nvPr/>
            </p:nvSpPr>
            <p:spPr>
              <a:xfrm>
                <a:off x="8542684" y="394211"/>
                <a:ext cx="2641749" cy="77284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8BDB182-D4CE-4333-A5AB-58192A873752}"/>
                  </a:ext>
                </a:extLst>
              </p:cNvPr>
              <p:cNvSpPr/>
              <p:nvPr/>
            </p:nvSpPr>
            <p:spPr>
              <a:xfrm>
                <a:off x="1538349" y="870976"/>
                <a:ext cx="1485791" cy="776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zh-CN" altLang="en-US" i="1" smtClean="0">
                              <a:solidFill>
                                <a:srgbClr val="FF0000"/>
                              </a:solidFill>
                              <a:latin typeface="Cambria Math" panose="02040503050406030204" pitchFamily="18" charset="0"/>
                            </a:rPr>
                          </m:ctrlPr>
                        </m:mPr>
                        <m:mr>
                          <m:e>
                            <m:sSup>
                              <m:sSupPr>
                                <m:ctrlPr>
                                  <a:rPr lang="zh-CN" altLang="en-US" i="1">
                                    <a:solidFill>
                                      <a:srgbClr val="FF0000"/>
                                    </a:solidFill>
                                    <a:latin typeface="Cambria Math" panose="02040503050406030204" pitchFamily="18" charset="0"/>
                                  </a:rPr>
                                </m:ctrlPr>
                              </m:sSupPr>
                              <m:e>
                                <m:r>
                                  <a:rPr lang="zh-CN" altLang="en-US" i="1">
                                    <a:solidFill>
                                      <a:srgbClr val="FF0000"/>
                                    </a:solidFill>
                                    <a:latin typeface="Cambria Math" panose="02040503050406030204" pitchFamily="18" charset="0"/>
                                  </a:rPr>
                                  <m:t>𝑒</m:t>
                                </m:r>
                              </m:e>
                              <m:sup>
                                <m:r>
                                  <a:rPr lang="zh-CN" altLang="en-US" i="1">
                                    <a:solidFill>
                                      <a:srgbClr val="FF0000"/>
                                    </a:solidFill>
                                    <a:latin typeface="Cambria Math" panose="02040503050406030204" pitchFamily="18" charset="0"/>
                                  </a:rPr>
                                  <m:t>𝜋</m:t>
                                </m:r>
                                <m:r>
                                  <a:rPr lang="zh-CN" altLang="en-US" i="1">
                                    <a:solidFill>
                                      <a:srgbClr val="FF0000"/>
                                    </a:solidFill>
                                    <a:latin typeface="Cambria Math" panose="02040503050406030204" pitchFamily="18" charset="0"/>
                                  </a:rPr>
                                  <m:t>𝑖</m:t>
                                </m:r>
                              </m:sup>
                            </m:sSup>
                            <m:r>
                              <a:rPr lang="zh-CN" altLang="en-US" i="0">
                                <a:solidFill>
                                  <a:srgbClr val="FF0000"/>
                                </a:solidFill>
                                <a:latin typeface="Cambria Math" panose="02040503050406030204" pitchFamily="18" charset="0"/>
                              </a:rPr>
                              <m:t>=−1</m:t>
                            </m:r>
                          </m:e>
                        </m:mr>
                        <m:mr>
                          <m:e>
                            <m:sSup>
                              <m:sSupPr>
                                <m:ctrlPr>
                                  <a:rPr lang="zh-CN" altLang="en-US" i="1">
                                    <a:solidFill>
                                      <a:srgbClr val="FF0000"/>
                                    </a:solidFill>
                                    <a:latin typeface="Cambria Math" panose="02040503050406030204" pitchFamily="18" charset="0"/>
                                  </a:rPr>
                                </m:ctrlPr>
                              </m:sSupPr>
                              <m:e>
                                <m:r>
                                  <a:rPr lang="zh-CN" altLang="en-US" i="1">
                                    <a:solidFill>
                                      <a:srgbClr val="FF0000"/>
                                    </a:solidFill>
                                    <a:latin typeface="Cambria Math" panose="02040503050406030204" pitchFamily="18" charset="0"/>
                                  </a:rPr>
                                  <m:t>𝑒</m:t>
                                </m:r>
                              </m:e>
                              <m:sup>
                                <m:r>
                                  <a:rPr lang="zh-CN" altLang="en-US" i="0">
                                    <a:solidFill>
                                      <a:srgbClr val="FF0000"/>
                                    </a:solidFill>
                                    <a:latin typeface="Cambria Math" panose="02040503050406030204" pitchFamily="18" charset="0"/>
                                  </a:rPr>
                                  <m:t>2</m:t>
                                </m:r>
                                <m:r>
                                  <a:rPr lang="zh-CN" altLang="en-US" i="1">
                                    <a:solidFill>
                                      <a:srgbClr val="FF0000"/>
                                    </a:solidFill>
                                    <a:latin typeface="Cambria Math" panose="02040503050406030204" pitchFamily="18" charset="0"/>
                                  </a:rPr>
                                  <m:t>𝜋</m:t>
                                </m:r>
                                <m:r>
                                  <a:rPr lang="zh-CN" altLang="en-US" i="1">
                                    <a:solidFill>
                                      <a:srgbClr val="FF0000"/>
                                    </a:solidFill>
                                    <a:latin typeface="Cambria Math" panose="02040503050406030204" pitchFamily="18" charset="0"/>
                                  </a:rPr>
                                  <m:t>𝑖</m:t>
                                </m:r>
                              </m:sup>
                            </m:sSup>
                            <m:r>
                              <a:rPr lang="zh-CN" altLang="en-US" i="0">
                                <a:solidFill>
                                  <a:srgbClr val="FF0000"/>
                                </a:solidFill>
                                <a:latin typeface="Cambria Math" panose="02040503050406030204" pitchFamily="18" charset="0"/>
                              </a:rPr>
                              <m:t>=1</m:t>
                            </m:r>
                          </m:e>
                        </m:mr>
                      </m:m>
                    </m:oMath>
                  </m:oMathPara>
                </a14:m>
                <a:endParaRPr lang="zh-CN" altLang="en-US" dirty="0">
                  <a:solidFill>
                    <a:srgbClr val="FF0000"/>
                  </a:solidFill>
                </a:endParaRPr>
              </a:p>
            </p:txBody>
          </p:sp>
        </mc:Choice>
        <mc:Fallback xmlns="">
          <p:sp>
            <p:nvSpPr>
              <p:cNvPr id="6" name="矩形 5">
                <a:extLst>
                  <a:ext uri="{FF2B5EF4-FFF2-40B4-BE49-F238E27FC236}">
                    <a16:creationId xmlns:a16="http://schemas.microsoft.com/office/drawing/2014/main" id="{48BDB182-D4CE-4333-A5AB-58192A873752}"/>
                  </a:ext>
                </a:extLst>
              </p:cNvPr>
              <p:cNvSpPr>
                <a:spLocks noRot="1" noChangeAspect="1" noMove="1" noResize="1" noEditPoints="1" noAdjustHandles="1" noChangeArrowheads="1" noChangeShapeType="1" noTextEdit="1"/>
              </p:cNvSpPr>
              <p:nvPr/>
            </p:nvSpPr>
            <p:spPr>
              <a:xfrm>
                <a:off x="1538349" y="870976"/>
                <a:ext cx="1485791" cy="776046"/>
              </a:xfrm>
              <a:prstGeom prst="rect">
                <a:avLst/>
              </a:prstGeom>
              <a:blipFill>
                <a:blip r:embed="rId4"/>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855B9D6F-3D4B-48AC-8460-1F63F775D818}"/>
              </a:ext>
            </a:extLst>
          </p:cNvPr>
          <p:cNvSpPr txBox="1"/>
          <p:nvPr/>
        </p:nvSpPr>
        <p:spPr>
          <a:xfrm>
            <a:off x="3435121" y="1397781"/>
            <a:ext cx="3384376" cy="461665"/>
          </a:xfrm>
          <a:prstGeom prst="rect">
            <a:avLst/>
          </a:prstGeom>
          <a:noFill/>
        </p:spPr>
        <p:txBody>
          <a:bodyPr wrap="square" rtlCol="0">
            <a:spAutoFit/>
          </a:bodyPr>
          <a:lstStyle/>
          <a:p>
            <a:r>
              <a:rPr lang="zh-CN" altLang="en-US" dirty="0">
                <a:solidFill>
                  <a:srgbClr val="FF0000"/>
                </a:solidFill>
              </a:rPr>
              <a:t>受控门，为</a:t>
            </a:r>
            <a:r>
              <a:rPr lang="en-US" altLang="zh-CN" dirty="0">
                <a:solidFill>
                  <a:srgbClr val="FF0000"/>
                </a:solidFill>
              </a:rPr>
              <a:t>1</a:t>
            </a:r>
            <a:r>
              <a:rPr lang="zh-CN" altLang="en-US" dirty="0">
                <a:solidFill>
                  <a:srgbClr val="FF0000"/>
                </a:solidFill>
              </a:rPr>
              <a:t>运算</a:t>
            </a:r>
          </a:p>
        </p:txBody>
      </p:sp>
      <p:pic>
        <p:nvPicPr>
          <p:cNvPr id="9" name="图片 8" descr="图片包含 文字, 白板&#10;&#10;描述已自动生成">
            <a:extLst>
              <a:ext uri="{FF2B5EF4-FFF2-40B4-BE49-F238E27FC236}">
                <a16:creationId xmlns:a16="http://schemas.microsoft.com/office/drawing/2014/main" id="{4F7967B1-5DD0-46B1-AAD3-C5BE0C62F17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34250" b="31100"/>
          <a:stretch/>
        </p:blipFill>
        <p:spPr>
          <a:xfrm>
            <a:off x="287945" y="1994653"/>
            <a:ext cx="9916248" cy="4581243"/>
          </a:xfrm>
          <a:prstGeom prst="rect">
            <a:avLst/>
          </a:prstGeom>
        </p:spPr>
      </p:pic>
      <p:sp>
        <p:nvSpPr>
          <p:cNvPr id="10" name="文本框 9">
            <a:extLst>
              <a:ext uri="{FF2B5EF4-FFF2-40B4-BE49-F238E27FC236}">
                <a16:creationId xmlns:a16="http://schemas.microsoft.com/office/drawing/2014/main" id="{7F63C499-EDEE-44E8-85C4-52B089E2ACA8}"/>
              </a:ext>
            </a:extLst>
          </p:cNvPr>
          <p:cNvSpPr txBox="1"/>
          <p:nvPr/>
        </p:nvSpPr>
        <p:spPr>
          <a:xfrm>
            <a:off x="10204193" y="1716116"/>
            <a:ext cx="1918145" cy="1200329"/>
          </a:xfrm>
          <a:prstGeom prst="rect">
            <a:avLst/>
          </a:prstGeom>
          <a:noFill/>
        </p:spPr>
        <p:txBody>
          <a:bodyPr wrap="square" rtlCol="0">
            <a:spAutoFit/>
          </a:bodyPr>
          <a:lstStyle/>
          <a:p>
            <a:r>
              <a:rPr lang="en-US" altLang="zh-CN" dirty="0">
                <a:solidFill>
                  <a:srgbClr val="FF0000"/>
                </a:solidFill>
              </a:rPr>
              <a:t>H</a:t>
            </a:r>
            <a:r>
              <a:rPr lang="zh-CN" altLang="en-US" dirty="0">
                <a:solidFill>
                  <a:srgbClr val="FF0000"/>
                </a:solidFill>
              </a:rPr>
              <a:t>门遇</a:t>
            </a:r>
            <a:r>
              <a:rPr lang="en-US" altLang="zh-CN" dirty="0">
                <a:solidFill>
                  <a:srgbClr val="FF0000"/>
                </a:solidFill>
              </a:rPr>
              <a:t>1</a:t>
            </a:r>
            <a:r>
              <a:rPr lang="zh-CN" altLang="en-US" dirty="0">
                <a:solidFill>
                  <a:srgbClr val="FF0000"/>
                </a:solidFill>
              </a:rPr>
              <a:t>为负，所以每次都要进行</a:t>
            </a:r>
          </a:p>
        </p:txBody>
      </p:sp>
      <p:cxnSp>
        <p:nvCxnSpPr>
          <p:cNvPr id="12" name="直接箭头连接符 11">
            <a:extLst>
              <a:ext uri="{FF2B5EF4-FFF2-40B4-BE49-F238E27FC236}">
                <a16:creationId xmlns:a16="http://schemas.microsoft.com/office/drawing/2014/main" id="{6CB63967-AD9D-4567-9DBB-A6945E12C069}"/>
              </a:ext>
            </a:extLst>
          </p:cNvPr>
          <p:cNvCxnSpPr>
            <a:cxnSpLocks/>
          </p:cNvCxnSpPr>
          <p:nvPr/>
        </p:nvCxnSpPr>
        <p:spPr>
          <a:xfrm flipV="1">
            <a:off x="7318548" y="2636912"/>
            <a:ext cx="2545010" cy="14677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0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11A6A370-FE76-4FA0-91B5-26CD1703D4C2}"/>
                  </a:ext>
                </a:extLst>
              </p:cNvPr>
              <p:cNvSpPr/>
              <p:nvPr/>
            </p:nvSpPr>
            <p:spPr>
              <a:xfrm>
                <a:off x="1214967" y="692696"/>
                <a:ext cx="9758889" cy="516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3</m:t>
                                  </m:r>
                                </m:sub>
                              </m:sSub>
                            </m:e>
                          </m:d>
                        </m:e>
                      </m:d>
                      <m:r>
                        <a:rPr lang="en-US" altLang="zh-CN" sz="2400" b="0" i="1" smtClean="0">
                          <a:latin typeface="Cambria Math" panose="02040503050406030204" pitchFamily="18" charset="0"/>
                        </a:rPr>
                        <m:t>  </m:t>
                      </m:r>
                      <m:groupChr>
                        <m:groupChrPr>
                          <m:chr m:val="⇒"/>
                          <m:vertJc m:val="bot"/>
                          <m:ctrlPr>
                            <a:rPr lang="en-US" altLang="zh-CN" sz="2400" i="1">
                              <a:latin typeface="Cambria Math" panose="02040503050406030204" pitchFamily="18" charset="0"/>
                            </a:rPr>
                          </m:ctrlPr>
                        </m:groupChrPr>
                        <m:e>
                          <m:r>
                            <a:rPr lang="en-US" altLang="zh-CN" sz="2400" i="1">
                              <a:latin typeface="Cambria Math" panose="02040503050406030204" pitchFamily="18" charset="0"/>
                            </a:rPr>
                            <m:t> </m:t>
                          </m:r>
                        </m:e>
                      </m:groupChr>
                      <m:r>
                        <a:rPr lang="en-US" altLang="zh-CN" sz="2400" b="0" i="1" smtClean="0">
                          <a:latin typeface="Cambria Math" panose="02040503050406030204" pitchFamily="18" charset="0"/>
                        </a:rPr>
                        <m:t>  </m:t>
                      </m:r>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𝟏</m:t>
                                      </m:r>
                                    </m:sub>
                                  </m:sSub>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𝟐</m:t>
                                      </m:r>
                                    </m:sub>
                                  </m:sSub>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𝟑</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 </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𝟐</m:t>
                                      </m:r>
                                    </m:sub>
                                  </m:sSub>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𝟑</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 </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𝟑</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oMath>
                  </m:oMathPara>
                </a14:m>
                <a:endParaRPr lang="zh-CN" altLang="en-US" sz="2400" dirty="0"/>
              </a:p>
            </p:txBody>
          </p:sp>
        </mc:Choice>
        <mc:Fallback xmlns="">
          <p:sp>
            <p:nvSpPr>
              <p:cNvPr id="5" name="矩形 4">
                <a:extLst>
                  <a:ext uri="{FF2B5EF4-FFF2-40B4-BE49-F238E27FC236}">
                    <a16:creationId xmlns:a16="http://schemas.microsoft.com/office/drawing/2014/main" id="{11A6A370-FE76-4FA0-91B5-26CD1703D4C2}"/>
                  </a:ext>
                </a:extLst>
              </p:cNvPr>
              <p:cNvSpPr>
                <a:spLocks noRot="1" noChangeAspect="1" noMove="1" noResize="1" noEditPoints="1" noAdjustHandles="1" noChangeArrowheads="1" noChangeShapeType="1" noTextEdit="1"/>
              </p:cNvSpPr>
              <p:nvPr/>
            </p:nvSpPr>
            <p:spPr>
              <a:xfrm>
                <a:off x="1214967" y="692696"/>
                <a:ext cx="9758889" cy="51629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E7DD75F-E535-4FCB-A475-0850AA4F00EB}"/>
                  </a:ext>
                </a:extLst>
              </p:cNvPr>
              <p:cNvSpPr txBox="1"/>
              <p:nvPr/>
            </p:nvSpPr>
            <p:spPr>
              <a:xfrm>
                <a:off x="3787576" y="1294127"/>
                <a:ext cx="2641749" cy="77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r>
                              <m:e>
                                <m:r>
                                  <a:rPr lang="en-US" altLang="zh-CN" sz="2400" b="0" i="1" smtClean="0">
                                    <a:latin typeface="Cambria Math" panose="02040503050406030204" pitchFamily="18" charset="0"/>
                                  </a:rPr>
                                  <m:t>0</m:t>
                                </m:r>
                              </m:e>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𝜋</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𝑘</m:t>
                                        </m:r>
                                      </m:sup>
                                    </m:sSup>
                                  </m:sup>
                                </m:sSup>
                              </m:e>
                            </m:mr>
                          </m:m>
                        </m:e>
                      </m:d>
                    </m:oMath>
                  </m:oMathPara>
                </a14:m>
                <a:endParaRPr lang="zh-CN" altLang="en-US" sz="2400" dirty="0"/>
              </a:p>
            </p:txBody>
          </p:sp>
        </mc:Choice>
        <mc:Fallback xmlns="">
          <p:sp>
            <p:nvSpPr>
              <p:cNvPr id="7" name="文本框 6">
                <a:extLst>
                  <a:ext uri="{FF2B5EF4-FFF2-40B4-BE49-F238E27FC236}">
                    <a16:creationId xmlns:a16="http://schemas.microsoft.com/office/drawing/2014/main" id="{8E7DD75F-E535-4FCB-A475-0850AA4F00EB}"/>
                  </a:ext>
                </a:extLst>
              </p:cNvPr>
              <p:cNvSpPr txBox="1">
                <a:spLocks noRot="1" noChangeAspect="1" noMove="1" noResize="1" noEditPoints="1" noAdjustHandles="1" noChangeArrowheads="1" noChangeShapeType="1" noTextEdit="1"/>
              </p:cNvSpPr>
              <p:nvPr/>
            </p:nvSpPr>
            <p:spPr>
              <a:xfrm>
                <a:off x="3787576" y="1294127"/>
                <a:ext cx="2641749" cy="772840"/>
              </a:xfrm>
              <a:prstGeom prst="rect">
                <a:avLst/>
              </a:prstGeom>
              <a:blipFill>
                <a:blip r:embed="rId3"/>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A62BCD5B-BBBD-4E66-ABB5-6A688046BB07}"/>
              </a:ext>
            </a:extLst>
          </p:cNvPr>
          <p:cNvSpPr txBox="1"/>
          <p:nvPr/>
        </p:nvSpPr>
        <p:spPr>
          <a:xfrm>
            <a:off x="1249877" y="2066967"/>
            <a:ext cx="8784976" cy="1450397"/>
          </a:xfrm>
          <a:prstGeom prst="rect">
            <a:avLst/>
          </a:prstGeom>
          <a:noFill/>
        </p:spPr>
        <p:txBody>
          <a:bodyPr wrap="square" rtlCol="0">
            <a:spAutoFit/>
          </a:bodyPr>
          <a:lstStyle/>
          <a:p>
            <a:pPr>
              <a:lnSpc>
                <a:spcPct val="200000"/>
              </a:lnSpc>
            </a:pPr>
            <a:r>
              <a:rPr lang="zh-CN" altLang="en-US" dirty="0"/>
              <a:t>换个角度理解，就是将移动小数点，向左移动</a:t>
            </a:r>
            <a:r>
              <a:rPr lang="en-US" altLang="zh-CN" dirty="0"/>
              <a:t>k</a:t>
            </a:r>
            <a:r>
              <a:rPr lang="zh-CN" altLang="en-US" dirty="0"/>
              <a:t>位</a:t>
            </a:r>
            <a:endParaRPr lang="en-US" altLang="zh-CN" dirty="0"/>
          </a:p>
          <a:p>
            <a:pPr>
              <a:lnSpc>
                <a:spcPct val="200000"/>
              </a:lnSpc>
            </a:pPr>
            <a:r>
              <a:rPr lang="zh-CN" altLang="en-US" dirty="0"/>
              <a:t>于是</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2872E98-51DA-43CF-A0B5-4F0AD135608A}"/>
                  </a:ext>
                </a:extLst>
              </p:cNvPr>
              <p:cNvSpPr/>
              <p:nvPr/>
            </p:nvSpPr>
            <p:spPr>
              <a:xfrm>
                <a:off x="477788" y="3645024"/>
                <a:ext cx="10956333" cy="516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
                                <m:sSubPr>
                                  <m:ctrlPr>
                                    <a:rPr lang="en-US" altLang="zh-CN" sz="2400" b="1" i="1" smtClean="0">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𝟏</m:t>
                                  </m:r>
                                </m:sub>
                              </m:sSub>
                              <m:r>
                                <a:rPr lang="en-US" altLang="zh-CN" sz="2400" b="1" i="1">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𝟐</m:t>
                                  </m:r>
                                </m:sub>
                              </m:sSub>
                              <m:r>
                                <a:rPr lang="en-US" altLang="zh-CN" sz="2400" b="1" i="1" smtClean="0">
                                  <a:solidFill>
                                    <a:srgbClr val="C00000"/>
                                  </a:solidFill>
                                  <a:latin typeface="Cambria Math" panose="02040503050406030204" pitchFamily="18" charset="0"/>
                                </a:rPr>
                                <m:t>,</m:t>
                              </m:r>
                              <m:r>
                                <a:rPr lang="en-US" altLang="zh-CN" sz="2400" b="1" i="1" smtClean="0">
                                  <a:solidFill>
                                    <a:srgbClr val="C00000"/>
                                  </a:solidFill>
                                  <a:latin typeface="Cambria Math" panose="02040503050406030204" pitchFamily="18" charset="0"/>
                                  <a:ea typeface="Cambria Math" panose="02040503050406030204" pitchFamily="18" charset="0"/>
                                </a:rPr>
                                <m:t>⋯</m:t>
                              </m:r>
                              <m:r>
                                <a:rPr lang="en-US" altLang="zh-CN" sz="2400" b="1" i="1">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𝟑</m:t>
                                  </m:r>
                                </m:sub>
                              </m:sSub>
                            </m:e>
                          </m:d>
                        </m:e>
                      </m:d>
                      <m:r>
                        <a:rPr lang="en-US" altLang="zh-CN" sz="2400" b="0" i="1" smtClean="0">
                          <a:latin typeface="Cambria Math" panose="02040503050406030204" pitchFamily="18" charset="0"/>
                        </a:rPr>
                        <m:t>  </m:t>
                      </m:r>
                      <m:groupChr>
                        <m:groupChrPr>
                          <m:chr m:val="⇒"/>
                          <m:vertJc m:val="bot"/>
                          <m:ctrlPr>
                            <a:rPr lang="en-US" altLang="zh-CN" sz="2400" i="1">
                              <a:latin typeface="Cambria Math" panose="02040503050406030204" pitchFamily="18" charset="0"/>
                            </a:rPr>
                          </m:ctrlPr>
                        </m:groupChrPr>
                        <m:e>
                          <m:r>
                            <a:rPr lang="en-US" altLang="zh-CN" sz="2400" i="1">
                              <a:latin typeface="Cambria Math" panose="02040503050406030204" pitchFamily="18" charset="0"/>
                            </a:rPr>
                            <m:t> </m:t>
                          </m:r>
                        </m:e>
                      </m:groupChr>
                      <m:r>
                        <a:rPr lang="en-US" altLang="zh-CN" sz="2400" b="0" i="1" smtClean="0">
                          <a:latin typeface="Cambria Math" panose="02040503050406030204" pitchFamily="18" charset="0"/>
                        </a:rPr>
                        <m:t>  </m:t>
                      </m:r>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𝟏</m:t>
                                      </m:r>
                                    </m:sub>
                                  </m:sSub>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𝟐</m:t>
                                      </m:r>
                                    </m:sub>
                                  </m:sSub>
                                  <m:r>
                                    <a:rPr lang="en-US" altLang="zh-CN" sz="2400" b="1" i="1" smtClean="0">
                                      <a:solidFill>
                                        <a:srgbClr val="C00000"/>
                                      </a:solidFill>
                                      <a:latin typeface="Cambria Math" panose="02040503050406030204" pitchFamily="18" charset="0"/>
                                      <a:ea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𝟐</m:t>
                                      </m:r>
                                    </m:sub>
                                  </m:sSub>
                                  <m:r>
                                    <a:rPr lang="en-US" altLang="zh-CN" sz="2400" b="1" i="1">
                                      <a:solidFill>
                                        <a:srgbClr val="C00000"/>
                                      </a:solidFill>
                                      <a:latin typeface="Cambria Math" panose="02040503050406030204" pitchFamily="18" charset="0"/>
                                      <a:ea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r>
                        <a:rPr lang="en-US" altLang="zh-CN" sz="2400" i="1" smtClean="0">
                          <a:latin typeface="Cambria Math" panose="02040503050406030204" pitchFamily="18" charset="0"/>
                          <a:ea typeface="Cambria Math" panose="02040503050406030204" pitchFamily="18" charset="0"/>
                        </a:rPr>
                        <m:t>⋯</m:t>
                      </m:r>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 </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oMath>
                  </m:oMathPara>
                </a14:m>
                <a:endParaRPr lang="zh-CN" altLang="en-US" sz="2400" dirty="0"/>
              </a:p>
            </p:txBody>
          </p:sp>
        </mc:Choice>
        <mc:Fallback xmlns="">
          <p:sp>
            <p:nvSpPr>
              <p:cNvPr id="10" name="矩形 9">
                <a:extLst>
                  <a:ext uri="{FF2B5EF4-FFF2-40B4-BE49-F238E27FC236}">
                    <a16:creationId xmlns:a16="http://schemas.microsoft.com/office/drawing/2014/main" id="{22872E98-51DA-43CF-A0B5-4F0AD135608A}"/>
                  </a:ext>
                </a:extLst>
              </p:cNvPr>
              <p:cNvSpPr>
                <a:spLocks noRot="1" noChangeAspect="1" noMove="1" noResize="1" noEditPoints="1" noAdjustHandles="1" noChangeArrowheads="1" noChangeShapeType="1" noTextEdit="1"/>
              </p:cNvSpPr>
              <p:nvPr/>
            </p:nvSpPr>
            <p:spPr>
              <a:xfrm>
                <a:off x="477788" y="3645024"/>
                <a:ext cx="10956333" cy="516295"/>
              </a:xfrm>
              <a:prstGeom prst="rect">
                <a:avLst/>
              </a:prstGeom>
              <a:blipFill>
                <a:blip r:embed="rId4"/>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9268F8A1-33D5-44E9-974F-673B5A83A7C3}"/>
              </a:ext>
            </a:extLst>
          </p:cNvPr>
          <p:cNvSpPr txBox="1"/>
          <p:nvPr/>
        </p:nvSpPr>
        <p:spPr>
          <a:xfrm>
            <a:off x="1679774" y="4988937"/>
            <a:ext cx="2038374" cy="461665"/>
          </a:xfrm>
          <a:prstGeom prst="rect">
            <a:avLst/>
          </a:prstGeom>
          <a:noFill/>
        </p:spPr>
        <p:txBody>
          <a:bodyPr wrap="square" rtlCol="0">
            <a:spAutoFit/>
          </a:bodyPr>
          <a:lstStyle/>
          <a:p>
            <a:r>
              <a:rPr lang="zh-CN" altLang="en-US" dirty="0"/>
              <a:t>基态→相位</a:t>
            </a:r>
          </a:p>
        </p:txBody>
      </p:sp>
      <p:sp>
        <p:nvSpPr>
          <p:cNvPr id="12" name="椭圆 11">
            <a:extLst>
              <a:ext uri="{FF2B5EF4-FFF2-40B4-BE49-F238E27FC236}">
                <a16:creationId xmlns:a16="http://schemas.microsoft.com/office/drawing/2014/main" id="{01882D68-10C6-43D9-97E5-B44D6D2B66D6}"/>
              </a:ext>
            </a:extLst>
          </p:cNvPr>
          <p:cNvSpPr/>
          <p:nvPr/>
        </p:nvSpPr>
        <p:spPr>
          <a:xfrm>
            <a:off x="2615878" y="4838801"/>
            <a:ext cx="936104" cy="870216"/>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dirty="0"/>
          </a:p>
        </p:txBody>
      </p:sp>
      <p:cxnSp>
        <p:nvCxnSpPr>
          <p:cNvPr id="15" name="直接连接符 14">
            <a:extLst>
              <a:ext uri="{FF2B5EF4-FFF2-40B4-BE49-F238E27FC236}">
                <a16:creationId xmlns:a16="http://schemas.microsoft.com/office/drawing/2014/main" id="{CBB238F9-C8BD-4822-95D3-DC5C257619BD}"/>
              </a:ext>
            </a:extLst>
          </p:cNvPr>
          <p:cNvCxnSpPr>
            <a:cxnSpLocks/>
          </p:cNvCxnSpPr>
          <p:nvPr/>
        </p:nvCxnSpPr>
        <p:spPr>
          <a:xfrm>
            <a:off x="4582244" y="4936311"/>
            <a:ext cx="360040"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D75BD00-5EAA-453B-9D34-56D7F12FC4E4}"/>
              </a:ext>
            </a:extLst>
          </p:cNvPr>
          <p:cNvCxnSpPr>
            <a:cxnSpLocks/>
          </p:cNvCxnSpPr>
          <p:nvPr/>
        </p:nvCxnSpPr>
        <p:spPr>
          <a:xfrm flipH="1">
            <a:off x="5806380" y="4936311"/>
            <a:ext cx="288032"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ED46236-0CD3-497A-AC46-03C7E669DF0C}"/>
              </a:ext>
            </a:extLst>
          </p:cNvPr>
          <p:cNvCxnSpPr/>
          <p:nvPr/>
        </p:nvCxnSpPr>
        <p:spPr>
          <a:xfrm>
            <a:off x="4942284" y="5737373"/>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08314B3B-116D-431A-B5A4-0328D9F817C0}"/>
              </a:ext>
            </a:extLst>
          </p:cNvPr>
          <p:cNvSpPr txBox="1"/>
          <p:nvPr/>
        </p:nvSpPr>
        <p:spPr>
          <a:xfrm>
            <a:off x="4363640" y="5949280"/>
            <a:ext cx="2954908" cy="461665"/>
          </a:xfrm>
          <a:prstGeom prst="rect">
            <a:avLst/>
          </a:prstGeom>
          <a:noFill/>
        </p:spPr>
        <p:txBody>
          <a:bodyPr wrap="square" rtlCol="0">
            <a:spAutoFit/>
          </a:bodyPr>
          <a:lstStyle/>
          <a:p>
            <a:r>
              <a:rPr lang="zh-CN" altLang="en-US" dirty="0"/>
              <a:t>概率幅</a:t>
            </a:r>
          </a:p>
        </p:txBody>
      </p:sp>
      <p:sp>
        <p:nvSpPr>
          <p:cNvPr id="24" name="箭头: 上弧形 23">
            <a:extLst>
              <a:ext uri="{FF2B5EF4-FFF2-40B4-BE49-F238E27FC236}">
                <a16:creationId xmlns:a16="http://schemas.microsoft.com/office/drawing/2014/main" id="{92C5C103-D6A3-4185-A86E-51DE3C8801A0}"/>
              </a:ext>
            </a:extLst>
          </p:cNvPr>
          <p:cNvSpPr/>
          <p:nvPr/>
        </p:nvSpPr>
        <p:spPr>
          <a:xfrm>
            <a:off x="3214092" y="4194846"/>
            <a:ext cx="2304256" cy="6073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143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21DB89B-FFD7-4528-8946-7E2241F236B8}"/>
              </a:ext>
            </a:extLst>
          </p:cNvPr>
          <p:cNvSpPr txBox="1"/>
          <p:nvPr/>
        </p:nvSpPr>
        <p:spPr>
          <a:xfrm>
            <a:off x="467557" y="287002"/>
            <a:ext cx="8064896" cy="584775"/>
          </a:xfrm>
          <a:prstGeom prst="rect">
            <a:avLst/>
          </a:prstGeom>
          <a:noFill/>
        </p:spPr>
        <p:txBody>
          <a:bodyPr wrap="square" rtlCol="0">
            <a:spAutoFit/>
          </a:bodyPr>
          <a:lstStyle/>
          <a:p>
            <a:r>
              <a:rPr lang="zh-CN" altLang="en-US" sz="3200" b="1" dirty="0"/>
              <a:t>相位估计</a:t>
            </a:r>
            <a:r>
              <a:rPr lang="en-US" altLang="zh-CN" sz="3200" b="1" dirty="0"/>
              <a:t>(Phase Estimation)</a:t>
            </a:r>
            <a:endParaRPr lang="zh-CN" altLang="en-US" sz="3200" b="1" dirty="0"/>
          </a:p>
        </p:txBody>
      </p:sp>
      <p:sp>
        <p:nvSpPr>
          <p:cNvPr id="6" name="文本框 5">
            <a:extLst>
              <a:ext uri="{FF2B5EF4-FFF2-40B4-BE49-F238E27FC236}">
                <a16:creationId xmlns:a16="http://schemas.microsoft.com/office/drawing/2014/main" id="{70ADE9EE-897F-4A1C-A9B9-9148711F1A48}"/>
              </a:ext>
            </a:extLst>
          </p:cNvPr>
          <p:cNvSpPr txBox="1"/>
          <p:nvPr/>
        </p:nvSpPr>
        <p:spPr>
          <a:xfrm>
            <a:off x="386660" y="910882"/>
            <a:ext cx="4536504" cy="461665"/>
          </a:xfrm>
          <a:prstGeom prst="rect">
            <a:avLst/>
          </a:prstGeom>
          <a:noFill/>
        </p:spPr>
        <p:txBody>
          <a:bodyPr wrap="square" rtlCol="0">
            <a:spAutoFit/>
          </a:bodyPr>
          <a:lstStyle/>
          <a:p>
            <a:r>
              <a:rPr lang="en-US" altLang="zh-CN" dirty="0"/>
              <a:t>1</a:t>
            </a:r>
            <a:r>
              <a:rPr lang="zh-CN" altLang="en-US" dirty="0"/>
              <a:t>、有啥用？</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E19BB908-C80C-4EFF-A17D-1B3F2970FD7B}"/>
                  </a:ext>
                </a:extLst>
              </p:cNvPr>
              <p:cNvSpPr/>
              <p:nvPr/>
            </p:nvSpPr>
            <p:spPr>
              <a:xfrm>
                <a:off x="1687692" y="1884877"/>
                <a:ext cx="2385461"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𝑈</m:t>
                      </m:r>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𝑢</m:t>
                              </m:r>
                            </m:e>
                          </m:d>
                        </m:e>
                      </m:d>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2</m:t>
                          </m:r>
                          <m:r>
                            <a:rPr lang="zh-CN" altLang="en-US" i="1" dirty="0">
                              <a:latin typeface="Cambria Math" panose="02040503050406030204" pitchFamily="18" charset="0"/>
                            </a:rPr>
                            <m:t>𝜋</m:t>
                          </m:r>
                          <m:r>
                            <a:rPr lang="en-US" altLang="zh-CN" i="1" dirty="0">
                              <a:latin typeface="Cambria Math" panose="02040503050406030204" pitchFamily="18" charset="0"/>
                            </a:rPr>
                            <m:t>𝑖</m:t>
                          </m:r>
                          <m:r>
                            <a:rPr lang="zh-CN" altLang="en-US" i="1" dirty="0">
                              <a:latin typeface="Cambria Math" panose="02040503050406030204" pitchFamily="18" charset="0"/>
                            </a:rPr>
                            <m:t>𝜑</m:t>
                          </m:r>
                        </m:sup>
                      </m:sSup>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𝑢</m:t>
                              </m:r>
                            </m:e>
                          </m:d>
                        </m:e>
                      </m:d>
                    </m:oMath>
                  </m:oMathPara>
                </a14:m>
                <a:endParaRPr lang="zh-CN" altLang="en-US" dirty="0"/>
              </a:p>
            </p:txBody>
          </p:sp>
        </mc:Choice>
        <mc:Fallback xmlns="">
          <p:sp>
            <p:nvSpPr>
              <p:cNvPr id="8" name="矩形 7">
                <a:extLst>
                  <a:ext uri="{FF2B5EF4-FFF2-40B4-BE49-F238E27FC236}">
                    <a16:creationId xmlns:a16="http://schemas.microsoft.com/office/drawing/2014/main" id="{E19BB908-C80C-4EFF-A17D-1B3F2970FD7B}"/>
                  </a:ext>
                </a:extLst>
              </p:cNvPr>
              <p:cNvSpPr>
                <a:spLocks noRot="1" noChangeAspect="1" noMove="1" noResize="1" noEditPoints="1" noAdjustHandles="1" noChangeArrowheads="1" noChangeShapeType="1" noTextEdit="1"/>
              </p:cNvSpPr>
              <p:nvPr/>
            </p:nvSpPr>
            <p:spPr>
              <a:xfrm>
                <a:off x="1687692" y="1884877"/>
                <a:ext cx="2385461" cy="47359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2BABD16-7113-4765-8647-E910547D0CD9}"/>
                  </a:ext>
                </a:extLst>
              </p:cNvPr>
              <p:cNvSpPr txBox="1"/>
              <p:nvPr/>
            </p:nvSpPr>
            <p:spPr>
              <a:xfrm>
                <a:off x="467557" y="1408225"/>
                <a:ext cx="5400600" cy="473591"/>
              </a:xfrm>
              <a:prstGeom prst="rect">
                <a:avLst/>
              </a:prstGeom>
              <a:noFill/>
            </p:spPr>
            <p:txBody>
              <a:bodyPr wrap="square" rtlCol="0">
                <a:spAutoFit/>
              </a:bodyPr>
              <a:lstStyle/>
              <a:p>
                <a:r>
                  <a:rPr lang="zh-CN" altLang="en-US" dirty="0"/>
                  <a:t>一个酉算子</a:t>
                </a:r>
                <a:r>
                  <a:rPr lang="en-US" altLang="zh-CN" dirty="0"/>
                  <a:t>U</a:t>
                </a:r>
                <a:r>
                  <a:rPr lang="zh-CN" altLang="en-US" dirty="0"/>
                  <a:t>，有个特征值为</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2</m:t>
                        </m:r>
                        <m:r>
                          <a:rPr lang="zh-CN" altLang="en-US" i="1" dirty="0">
                            <a:latin typeface="Cambria Math" panose="02040503050406030204" pitchFamily="18" charset="0"/>
                          </a:rPr>
                          <m:t>𝜋</m:t>
                        </m:r>
                        <m:r>
                          <a:rPr lang="en-US" altLang="zh-CN" i="1" dirty="0">
                            <a:latin typeface="Cambria Math" panose="02040503050406030204" pitchFamily="18" charset="0"/>
                          </a:rPr>
                          <m:t>𝑖</m:t>
                        </m:r>
                        <m:r>
                          <a:rPr lang="zh-CN" altLang="en-US" i="1" dirty="0">
                            <a:latin typeface="Cambria Math" panose="02040503050406030204" pitchFamily="18" charset="0"/>
                          </a:rPr>
                          <m:t>𝜑</m:t>
                        </m:r>
                      </m:sup>
                    </m:sSup>
                  </m:oMath>
                </a14:m>
                <a:endParaRPr lang="zh-CN" altLang="en-US" dirty="0"/>
              </a:p>
            </p:txBody>
          </p:sp>
        </mc:Choice>
        <mc:Fallback xmlns="">
          <p:sp>
            <p:nvSpPr>
              <p:cNvPr id="9" name="文本框 8">
                <a:extLst>
                  <a:ext uri="{FF2B5EF4-FFF2-40B4-BE49-F238E27FC236}">
                    <a16:creationId xmlns:a16="http://schemas.microsoft.com/office/drawing/2014/main" id="{42BABD16-7113-4765-8647-E910547D0CD9}"/>
                  </a:ext>
                </a:extLst>
              </p:cNvPr>
              <p:cNvSpPr txBox="1">
                <a:spLocks noRot="1" noChangeAspect="1" noMove="1" noResize="1" noEditPoints="1" noAdjustHandles="1" noChangeArrowheads="1" noChangeShapeType="1" noTextEdit="1"/>
              </p:cNvSpPr>
              <p:nvPr/>
            </p:nvSpPr>
            <p:spPr>
              <a:xfrm>
                <a:off x="467557" y="1408225"/>
                <a:ext cx="5400600" cy="473591"/>
              </a:xfrm>
              <a:prstGeom prst="rect">
                <a:avLst/>
              </a:prstGeom>
              <a:blipFill>
                <a:blip r:embed="rId3"/>
                <a:stretch>
                  <a:fillRect l="-1806" t="-11538" b="-28205"/>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57922E8-7CF6-4FAE-BBF8-6A6CB1347BD6}"/>
              </a:ext>
            </a:extLst>
          </p:cNvPr>
          <p:cNvSpPr txBox="1"/>
          <p:nvPr/>
        </p:nvSpPr>
        <p:spPr>
          <a:xfrm>
            <a:off x="723785" y="2356306"/>
            <a:ext cx="4002475" cy="830997"/>
          </a:xfrm>
          <a:prstGeom prst="rect">
            <a:avLst/>
          </a:prstGeom>
          <a:noFill/>
        </p:spPr>
        <p:txBody>
          <a:bodyPr wrap="square" rtlCol="0">
            <a:spAutoFit/>
          </a:bodyPr>
          <a:lstStyle/>
          <a:p>
            <a:r>
              <a:rPr lang="en-US" altLang="zh-CN" dirty="0"/>
              <a:t>But</a:t>
            </a:r>
            <a:r>
              <a:rPr lang="zh-CN" altLang="en-US" dirty="0"/>
              <a:t>！   未知？？？</a:t>
            </a:r>
            <a:endParaRPr lang="en-US" altLang="zh-CN" dirty="0"/>
          </a:p>
          <a:p>
            <a:r>
              <a:rPr lang="zh-CN" altLang="en-US" dirty="0"/>
              <a:t>相位估计就是拿来估计   的</a:t>
            </a: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6E4E4683-0F1C-4472-82F2-B515E70F4615}"/>
                  </a:ext>
                </a:extLst>
              </p:cNvPr>
              <p:cNvSpPr/>
              <p:nvPr/>
            </p:nvSpPr>
            <p:spPr>
              <a:xfrm>
                <a:off x="1480951" y="2291205"/>
                <a:ext cx="4846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𝜑</m:t>
                      </m:r>
                    </m:oMath>
                  </m:oMathPara>
                </a14:m>
                <a:endParaRPr lang="zh-CN" altLang="en-US" dirty="0"/>
              </a:p>
            </p:txBody>
          </p:sp>
        </mc:Choice>
        <mc:Fallback xmlns="">
          <p:sp>
            <p:nvSpPr>
              <p:cNvPr id="11" name="矩形 10">
                <a:extLst>
                  <a:ext uri="{FF2B5EF4-FFF2-40B4-BE49-F238E27FC236}">
                    <a16:creationId xmlns:a16="http://schemas.microsoft.com/office/drawing/2014/main" id="{6E4E4683-0F1C-4472-82F2-B515E70F4615}"/>
                  </a:ext>
                </a:extLst>
              </p:cNvPr>
              <p:cNvSpPr>
                <a:spLocks noRot="1" noChangeAspect="1" noMove="1" noResize="1" noEditPoints="1" noAdjustHandles="1" noChangeArrowheads="1" noChangeShapeType="1" noTextEdit="1"/>
              </p:cNvSpPr>
              <p:nvPr/>
            </p:nvSpPr>
            <p:spPr>
              <a:xfrm>
                <a:off x="1480951" y="2291205"/>
                <a:ext cx="484620" cy="461665"/>
              </a:xfrm>
              <a:prstGeom prst="rect">
                <a:avLst/>
              </a:prstGeom>
              <a:blipFill>
                <a:blip r:embed="rId4"/>
                <a:stretch>
                  <a:fillRect b="-11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CC7A25F7-B9AE-4378-8DC1-C311319A3A0B}"/>
                  </a:ext>
                </a:extLst>
              </p:cNvPr>
              <p:cNvSpPr/>
              <p:nvPr/>
            </p:nvSpPr>
            <p:spPr>
              <a:xfrm>
                <a:off x="3677906" y="2668020"/>
                <a:ext cx="54848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𝜑</m:t>
                      </m:r>
                    </m:oMath>
                  </m:oMathPara>
                </a14:m>
                <a:endParaRPr lang="zh-CN" altLang="en-US" dirty="0"/>
              </a:p>
            </p:txBody>
          </p:sp>
        </mc:Choice>
        <mc:Fallback xmlns="">
          <p:sp>
            <p:nvSpPr>
              <p:cNvPr id="12" name="矩形 11">
                <a:extLst>
                  <a:ext uri="{FF2B5EF4-FFF2-40B4-BE49-F238E27FC236}">
                    <a16:creationId xmlns:a16="http://schemas.microsoft.com/office/drawing/2014/main" id="{CC7A25F7-B9AE-4378-8DC1-C311319A3A0B}"/>
                  </a:ext>
                </a:extLst>
              </p:cNvPr>
              <p:cNvSpPr>
                <a:spLocks noRot="1" noChangeAspect="1" noMove="1" noResize="1" noEditPoints="1" noAdjustHandles="1" noChangeArrowheads="1" noChangeShapeType="1" noTextEdit="1"/>
              </p:cNvSpPr>
              <p:nvPr/>
            </p:nvSpPr>
            <p:spPr>
              <a:xfrm>
                <a:off x="3677906" y="2668020"/>
                <a:ext cx="548481" cy="461665"/>
              </a:xfrm>
              <a:prstGeom prst="rect">
                <a:avLst/>
              </a:prstGeom>
              <a:blipFill>
                <a:blip r:embed="rId5"/>
                <a:stretch>
                  <a:fillRect b="-13333"/>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5CBBBE55-28F5-4B2B-88D2-C943FED5AAF4}"/>
              </a:ext>
            </a:extLst>
          </p:cNvPr>
          <p:cNvSpPr txBox="1"/>
          <p:nvPr/>
        </p:nvSpPr>
        <p:spPr>
          <a:xfrm>
            <a:off x="403764" y="3211661"/>
            <a:ext cx="2787228" cy="461665"/>
          </a:xfrm>
          <a:prstGeom prst="rect">
            <a:avLst/>
          </a:prstGeom>
          <a:noFill/>
        </p:spPr>
        <p:txBody>
          <a:bodyPr wrap="square" rtlCol="0">
            <a:spAutoFit/>
          </a:bodyPr>
          <a:lstStyle/>
          <a:p>
            <a:r>
              <a:rPr lang="en-US" altLang="zh-CN" dirty="0"/>
              <a:t>2</a:t>
            </a:r>
            <a:r>
              <a:rPr lang="zh-CN" altLang="en-US" dirty="0"/>
              <a:t>、怎么弄？</a:t>
            </a:r>
          </a:p>
        </p:txBody>
      </p:sp>
      <p:sp>
        <p:nvSpPr>
          <p:cNvPr id="15" name="文本框 14">
            <a:extLst>
              <a:ext uri="{FF2B5EF4-FFF2-40B4-BE49-F238E27FC236}">
                <a16:creationId xmlns:a16="http://schemas.microsoft.com/office/drawing/2014/main" id="{D9A815D8-5FDA-49C1-93AB-8D257765938E}"/>
              </a:ext>
            </a:extLst>
          </p:cNvPr>
          <p:cNvSpPr txBox="1"/>
          <p:nvPr/>
        </p:nvSpPr>
        <p:spPr>
          <a:xfrm>
            <a:off x="380703" y="3681502"/>
            <a:ext cx="4987527" cy="461665"/>
          </a:xfrm>
          <a:prstGeom prst="rect">
            <a:avLst/>
          </a:prstGeom>
          <a:noFill/>
        </p:spPr>
        <p:txBody>
          <a:bodyPr wrap="square" rtlCol="0">
            <a:spAutoFit/>
          </a:bodyPr>
          <a:lstStyle/>
          <a:p>
            <a:r>
              <a:rPr lang="en-US" altLang="zh-CN" dirty="0"/>
              <a:t>1</a:t>
            </a:r>
            <a:r>
              <a:rPr lang="zh-CN" altLang="en-US" dirty="0"/>
              <a:t>）肯定要先把矩阵</a:t>
            </a:r>
            <a:r>
              <a:rPr lang="en-US" altLang="zh-CN" dirty="0"/>
              <a:t>U</a:t>
            </a:r>
            <a:r>
              <a:rPr lang="zh-CN" altLang="en-US" dirty="0"/>
              <a:t>给放进去啊！</a:t>
            </a:r>
          </a:p>
        </p:txBody>
      </p:sp>
      <p:pic>
        <p:nvPicPr>
          <p:cNvPr id="17" name="图片 16">
            <a:extLst>
              <a:ext uri="{FF2B5EF4-FFF2-40B4-BE49-F238E27FC236}">
                <a16:creationId xmlns:a16="http://schemas.microsoft.com/office/drawing/2014/main" id="{D2F0AB43-2383-4698-BB3D-FB48BD5C8C41}"/>
              </a:ext>
            </a:extLst>
          </p:cNvPr>
          <p:cNvPicPr>
            <a:picLocks noChangeAspect="1"/>
          </p:cNvPicPr>
          <p:nvPr/>
        </p:nvPicPr>
        <p:blipFill>
          <a:blip r:embed="rId6"/>
          <a:stretch>
            <a:fillRect/>
          </a:stretch>
        </p:blipFill>
        <p:spPr>
          <a:xfrm>
            <a:off x="5415813" y="925607"/>
            <a:ext cx="6282741" cy="3001453"/>
          </a:xfrm>
          <a:prstGeom prst="rect">
            <a:avLst/>
          </a:prstGeom>
          <a:ln>
            <a:noFill/>
          </a:ln>
          <a:effectLst>
            <a:outerShdw blurRad="292100" dist="139700" dir="2700000" algn="tl" rotWithShape="0">
              <a:srgbClr val="333333">
                <a:alpha val="65000"/>
              </a:srgbClr>
            </a:outerShdw>
          </a:effectLst>
        </p:spPr>
      </p:pic>
      <p:sp>
        <p:nvSpPr>
          <p:cNvPr id="18" name="下箭头 7">
            <a:extLst>
              <a:ext uri="{FF2B5EF4-FFF2-40B4-BE49-F238E27FC236}">
                <a16:creationId xmlns:a16="http://schemas.microsoft.com/office/drawing/2014/main" id="{669238D1-E2BF-4C68-89A3-1A01E703231C}"/>
              </a:ext>
            </a:extLst>
          </p:cNvPr>
          <p:cNvSpPr/>
          <p:nvPr/>
        </p:nvSpPr>
        <p:spPr>
          <a:xfrm>
            <a:off x="6972442" y="3742914"/>
            <a:ext cx="237392" cy="773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2">
            <a:extLst>
              <a:ext uri="{FF2B5EF4-FFF2-40B4-BE49-F238E27FC236}">
                <a16:creationId xmlns:a16="http://schemas.microsoft.com/office/drawing/2014/main" id="{DF54B34E-055F-4667-BAD4-5442C25B5A07}"/>
              </a:ext>
            </a:extLst>
          </p:cNvPr>
          <p:cNvSpPr/>
          <p:nvPr/>
        </p:nvSpPr>
        <p:spPr>
          <a:xfrm>
            <a:off x="8534958" y="3742914"/>
            <a:ext cx="237392" cy="773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CC98ECCB-AB9B-46E9-9F70-C8A6486A9B35}"/>
              </a:ext>
            </a:extLst>
          </p:cNvPr>
          <p:cNvSpPr txBox="1"/>
          <p:nvPr/>
        </p:nvSpPr>
        <p:spPr>
          <a:xfrm>
            <a:off x="6344780" y="4516637"/>
            <a:ext cx="1492716" cy="646331"/>
          </a:xfrm>
          <a:prstGeom prst="rect">
            <a:avLst/>
          </a:prstGeom>
          <a:noFill/>
        </p:spPr>
        <p:txBody>
          <a:bodyPr wrap="none" rtlCol="0">
            <a:spAutoFit/>
          </a:bodyPr>
          <a:lstStyle/>
          <a:p>
            <a:pPr algn="ctr"/>
            <a:r>
              <a:rPr lang="zh-CN" altLang="en-US" dirty="0"/>
              <a:t>算符</a:t>
            </a:r>
            <a:r>
              <a:rPr lang="en-US" altLang="zh-CN" dirty="0"/>
              <a:t>U</a:t>
            </a:r>
            <a:r>
              <a:rPr lang="zh-CN" altLang="en-US" dirty="0"/>
              <a:t>的一个</a:t>
            </a:r>
            <a:endParaRPr lang="en-US" altLang="zh-CN" dirty="0"/>
          </a:p>
          <a:p>
            <a:pPr algn="ctr"/>
            <a:r>
              <a:rPr lang="zh-CN" altLang="en-US" dirty="0"/>
              <a:t>本征态</a:t>
            </a:r>
          </a:p>
        </p:txBody>
      </p:sp>
      <p:sp>
        <p:nvSpPr>
          <p:cNvPr id="21" name="文本框 20">
            <a:extLst>
              <a:ext uri="{FF2B5EF4-FFF2-40B4-BE49-F238E27FC236}">
                <a16:creationId xmlns:a16="http://schemas.microsoft.com/office/drawing/2014/main" id="{BF32E549-CCDF-4B03-8F9E-F46E7127B8B8}"/>
              </a:ext>
            </a:extLst>
          </p:cNvPr>
          <p:cNvSpPr txBox="1"/>
          <p:nvPr/>
        </p:nvSpPr>
        <p:spPr>
          <a:xfrm>
            <a:off x="8253544" y="4655136"/>
            <a:ext cx="800219" cy="369332"/>
          </a:xfrm>
          <a:prstGeom prst="rect">
            <a:avLst/>
          </a:prstGeom>
          <a:noFill/>
        </p:spPr>
        <p:txBody>
          <a:bodyPr wrap="none" rtlCol="0">
            <a:spAutoFit/>
          </a:bodyPr>
          <a:lstStyle/>
          <a:p>
            <a:pPr algn="ctr"/>
            <a:r>
              <a:rPr lang="zh-CN" altLang="en-US" dirty="0"/>
              <a:t>算符</a:t>
            </a:r>
            <a:r>
              <a:rPr lang="en-US" altLang="zh-CN" dirty="0"/>
              <a:t>U</a:t>
            </a:r>
            <a:endParaRPr lang="zh-CN" altLang="en-US" dirty="0"/>
          </a:p>
        </p:txBody>
      </p:sp>
      <p:sp>
        <p:nvSpPr>
          <p:cNvPr id="22" name="文本框 21">
            <a:extLst>
              <a:ext uri="{FF2B5EF4-FFF2-40B4-BE49-F238E27FC236}">
                <a16:creationId xmlns:a16="http://schemas.microsoft.com/office/drawing/2014/main" id="{6C25E2BF-F619-47CF-80A1-1EBE0CBD5A36}"/>
              </a:ext>
            </a:extLst>
          </p:cNvPr>
          <p:cNvSpPr txBox="1"/>
          <p:nvPr/>
        </p:nvSpPr>
        <p:spPr>
          <a:xfrm>
            <a:off x="10569719" y="4655136"/>
            <a:ext cx="1128835" cy="369332"/>
          </a:xfrm>
          <a:prstGeom prst="rect">
            <a:avLst/>
          </a:prstGeom>
          <a:noFill/>
        </p:spPr>
        <p:txBody>
          <a:bodyPr wrap="none" rtlCol="0">
            <a:spAutoFit/>
          </a:bodyPr>
          <a:lstStyle/>
          <a:p>
            <a:pPr algn="ctr"/>
            <a:r>
              <a:rPr lang="zh-CN" altLang="en-US" dirty="0"/>
              <a:t>相位信息</a:t>
            </a:r>
          </a:p>
        </p:txBody>
      </p:sp>
      <p:sp>
        <p:nvSpPr>
          <p:cNvPr id="23" name="下箭头 15">
            <a:extLst>
              <a:ext uri="{FF2B5EF4-FFF2-40B4-BE49-F238E27FC236}">
                <a16:creationId xmlns:a16="http://schemas.microsoft.com/office/drawing/2014/main" id="{6AD18E77-2C26-4E97-99D0-C7BAA88E4584}"/>
              </a:ext>
            </a:extLst>
          </p:cNvPr>
          <p:cNvSpPr/>
          <p:nvPr/>
        </p:nvSpPr>
        <p:spPr>
          <a:xfrm>
            <a:off x="10992053" y="2898853"/>
            <a:ext cx="237392" cy="1617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CCAB2C9-2D8B-4C80-9731-CA77835F909A}"/>
                  </a:ext>
                </a:extLst>
              </p:cNvPr>
              <p:cNvSpPr txBox="1"/>
              <p:nvPr/>
            </p:nvSpPr>
            <p:spPr>
              <a:xfrm>
                <a:off x="387075" y="4499675"/>
                <a:ext cx="5243554" cy="1581587"/>
              </a:xfrm>
              <a:prstGeom prst="rect">
                <a:avLst/>
              </a:prstGeom>
              <a:noFill/>
            </p:spPr>
            <p:txBody>
              <a:bodyPr wrap="square" rtlCol="0">
                <a:spAutoFit/>
              </a:bodyPr>
              <a:lstStyle/>
              <a:p>
                <a:r>
                  <a:rPr lang="zh-CN" altLang="en-US" dirty="0"/>
                  <a:t>两点说明：</a:t>
                </a:r>
                <a:endParaRPr lang="en-US" altLang="zh-CN" dirty="0"/>
              </a:p>
              <a:p>
                <a:r>
                  <a:rPr lang="zh-CN" altLang="en-US" dirty="0"/>
                  <a:t>①矩阵</a:t>
                </a:r>
                <a:r>
                  <a:rPr lang="en-US" altLang="zh-CN" dirty="0"/>
                  <a:t>U</a:t>
                </a:r>
                <a:r>
                  <a:rPr lang="zh-CN" altLang="en-US" dirty="0"/>
                  <a:t>变换为</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𝑈𝑖</m:t>
                        </m:r>
                      </m:sup>
                    </m:sSup>
                  </m:oMath>
                </a14:m>
                <a:endParaRPr lang="en-US" altLang="zh-CN" dirty="0"/>
              </a:p>
              <a:p>
                <a:r>
                  <a:rPr lang="zh-CN" altLang="en-US" dirty="0"/>
                  <a:t>②</a:t>
                </a:r>
                <a14:m>
                  <m:oMath xmlns:m="http://schemas.openxmlformats.org/officeDocument/2006/math">
                    <m:r>
                      <a:rPr lang="zh-CN" altLang="en-US" i="1">
                        <a:latin typeface="Cambria Math" panose="02040503050406030204" pitchFamily="18" charset="0"/>
                      </a:rPr>
                      <m:t>𝜑</m:t>
                    </m:r>
                  </m:oMath>
                </a14:m>
                <a:r>
                  <a:rPr lang="zh-CN" altLang="en-US" dirty="0"/>
                  <a:t>是一个二进制，所以受控 </a:t>
                </a:r>
                <a:r>
                  <a:rPr lang="en-US" altLang="zh-CN" dirty="0"/>
                  <a:t>U </a:t>
                </a:r>
                <a:r>
                  <a:rPr lang="zh-CN" altLang="en-US" dirty="0"/>
                  <a:t>门</a:t>
                </a:r>
              </a:p>
              <a:p>
                <a:r>
                  <a:rPr lang="zh-CN" altLang="en-US" dirty="0"/>
                  <a:t>以 </a:t>
                </a:r>
                <a:r>
                  <a:rPr lang="en-US" altLang="zh-CN" dirty="0"/>
                  <a:t>2 </a:t>
                </a:r>
                <a:r>
                  <a:rPr lang="zh-CN" altLang="en-US" dirty="0"/>
                  <a:t>的幂次自乘</a:t>
                </a:r>
              </a:p>
            </p:txBody>
          </p:sp>
        </mc:Choice>
        <mc:Fallback xmlns="">
          <p:sp>
            <p:nvSpPr>
              <p:cNvPr id="24" name="文本框 23">
                <a:extLst>
                  <a:ext uri="{FF2B5EF4-FFF2-40B4-BE49-F238E27FC236}">
                    <a16:creationId xmlns:a16="http://schemas.microsoft.com/office/drawing/2014/main" id="{DCCAB2C9-2D8B-4C80-9731-CA77835F909A}"/>
                  </a:ext>
                </a:extLst>
              </p:cNvPr>
              <p:cNvSpPr txBox="1">
                <a:spLocks noRot="1" noChangeAspect="1" noMove="1" noResize="1" noEditPoints="1" noAdjustHandles="1" noChangeArrowheads="1" noChangeShapeType="1" noTextEdit="1"/>
              </p:cNvSpPr>
              <p:nvPr/>
            </p:nvSpPr>
            <p:spPr>
              <a:xfrm>
                <a:off x="387075" y="4499675"/>
                <a:ext cx="5243554" cy="1581587"/>
              </a:xfrm>
              <a:prstGeom prst="rect">
                <a:avLst/>
              </a:prstGeom>
              <a:blipFill>
                <a:blip r:embed="rId7"/>
                <a:stretch>
                  <a:fillRect l="-1742" t="-4231"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E51560BB-75A9-460D-A199-341DCC8A63BF}"/>
                  </a:ext>
                </a:extLst>
              </p:cNvPr>
              <p:cNvSpPr txBox="1"/>
              <p:nvPr/>
            </p:nvSpPr>
            <p:spPr>
              <a:xfrm>
                <a:off x="6238428" y="5545973"/>
                <a:ext cx="2641749" cy="77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r>
                              <m:e>
                                <m:r>
                                  <a:rPr lang="en-US" altLang="zh-CN" sz="2400" b="0" i="1" smtClean="0">
                                    <a:latin typeface="Cambria Math" panose="02040503050406030204" pitchFamily="18" charset="0"/>
                                  </a:rPr>
                                  <m:t>0</m:t>
                                </m:r>
                              </m:e>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𝜋</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2</m:t>
                                        </m:r>
                                      </m:e>
                                      <m:sup>
                                        <m:r>
                                          <a:rPr lang="en-US" altLang="zh-CN" sz="2400" b="0" i="1" smtClean="0">
                                            <a:latin typeface="Cambria Math" panose="02040503050406030204" pitchFamily="18" charset="0"/>
                                          </a:rPr>
                                          <m:t>𝑘</m:t>
                                        </m:r>
                                      </m:sup>
                                    </m:sSup>
                                  </m:sup>
                                </m:sSup>
                              </m:e>
                            </m:mr>
                          </m:m>
                        </m:e>
                      </m:d>
                    </m:oMath>
                  </m:oMathPara>
                </a14:m>
                <a:endParaRPr lang="zh-CN" altLang="en-US" sz="2400" dirty="0"/>
              </a:p>
            </p:txBody>
          </p:sp>
        </mc:Choice>
        <mc:Fallback xmlns="">
          <p:sp>
            <p:nvSpPr>
              <p:cNvPr id="25" name="文本框 24">
                <a:extLst>
                  <a:ext uri="{FF2B5EF4-FFF2-40B4-BE49-F238E27FC236}">
                    <a16:creationId xmlns:a16="http://schemas.microsoft.com/office/drawing/2014/main" id="{E51560BB-75A9-460D-A199-341DCC8A63BF}"/>
                  </a:ext>
                </a:extLst>
              </p:cNvPr>
              <p:cNvSpPr txBox="1">
                <a:spLocks noRot="1" noChangeAspect="1" noMove="1" noResize="1" noEditPoints="1" noAdjustHandles="1" noChangeArrowheads="1" noChangeShapeType="1" noTextEdit="1"/>
              </p:cNvSpPr>
              <p:nvPr/>
            </p:nvSpPr>
            <p:spPr>
              <a:xfrm>
                <a:off x="6238428" y="5545973"/>
                <a:ext cx="2641749" cy="772840"/>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31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78D8512-2667-4637-93DD-FB80156AB1CC}"/>
              </a:ext>
            </a:extLst>
          </p:cNvPr>
          <p:cNvSpPr txBox="1"/>
          <p:nvPr/>
        </p:nvSpPr>
        <p:spPr>
          <a:xfrm>
            <a:off x="549796" y="188640"/>
            <a:ext cx="8784976" cy="1127232"/>
          </a:xfrm>
          <a:prstGeom prst="rect">
            <a:avLst/>
          </a:prstGeom>
          <a:noFill/>
        </p:spPr>
        <p:txBody>
          <a:bodyPr wrap="square" rtlCol="0">
            <a:spAutoFit/>
          </a:bodyPr>
          <a:lstStyle/>
          <a:p>
            <a:pPr>
              <a:lnSpc>
                <a:spcPct val="150000"/>
              </a:lnSpc>
            </a:pPr>
            <a:r>
              <a:rPr lang="zh-CN" altLang="en-US" dirty="0"/>
              <a:t>所以，结果也可以类比傅里叶变换</a:t>
            </a:r>
            <a:endParaRPr lang="en-US" altLang="zh-CN" dirty="0"/>
          </a:p>
          <a:p>
            <a:pPr>
              <a:lnSpc>
                <a:spcPct val="150000"/>
              </a:lnSpc>
            </a:pPr>
            <a:r>
              <a:rPr lang="zh-CN" altLang="en-US" dirty="0"/>
              <a:t>长这样：</a:t>
            </a: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02ED745-D084-47D7-8A5E-3D58B8ADABD8}"/>
                  </a:ext>
                </a:extLst>
              </p:cNvPr>
              <p:cNvSpPr/>
              <p:nvPr/>
            </p:nvSpPr>
            <p:spPr>
              <a:xfrm>
                <a:off x="621804" y="1315872"/>
                <a:ext cx="11449272" cy="78842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f>
                        <m:fPr>
                          <m:ctrlPr>
                            <a:rPr lang="en-US" altLang="zh-CN" i="1" dirty="0" smtClean="0">
                              <a:latin typeface="Cambria Math" panose="02040503050406030204" pitchFamily="18" charset="0"/>
                              <a:ea typeface="Cambria Math" panose="02040503050406030204" pitchFamily="18" charset="0"/>
                            </a:rPr>
                          </m:ctrlPr>
                        </m:fPr>
                        <m:num>
                          <m:r>
                            <a:rPr lang="en-US" altLang="zh-CN" i="1" dirty="0">
                              <a:latin typeface="Cambria Math" panose="02040503050406030204" pitchFamily="18" charset="0"/>
                              <a:ea typeface="Cambria Math" panose="02040503050406030204" pitchFamily="18" charset="0"/>
                            </a:rPr>
                            <m:t>1</m:t>
                          </m:r>
                        </m:num>
                        <m:den>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2</m:t>
                              </m:r>
                            </m:e>
                            <m:sup>
                              <m:r>
                                <a:rPr lang="en-US" altLang="zh-CN" b="0" i="1" dirty="0" smtClean="0">
                                  <a:latin typeface="Cambria Math" panose="02040503050406030204" pitchFamily="18" charset="0"/>
                                  <a:ea typeface="Cambria Math" panose="02040503050406030204" pitchFamily="18" charset="0"/>
                                </a:rPr>
                                <m:t>𝑡</m:t>
                              </m:r>
                              <m:r>
                                <a:rPr lang="en-US" altLang="zh-CN" b="0" i="1" dirty="0" smtClean="0">
                                  <a:latin typeface="Cambria Math" panose="02040503050406030204" pitchFamily="18" charset="0"/>
                                  <a:ea typeface="Cambria Math" panose="02040503050406030204" pitchFamily="18" charset="0"/>
                                </a:rPr>
                                <m:t>/2</m:t>
                              </m:r>
                            </m:sup>
                          </m:sSup>
                        </m:den>
                      </m:f>
                      <m:d>
                        <m:dPr>
                          <m:ctrlPr>
                            <a:rPr lang="en-US" altLang="zh-CN" i="1" dirty="0">
                              <a:latin typeface="Cambria Math" panose="02040503050406030204" pitchFamily="18" charset="0"/>
                              <a:ea typeface="Cambria Math" panose="02040503050406030204" pitchFamily="18" charset="0"/>
                            </a:rPr>
                          </m:ctrlPr>
                        </m:dPr>
                        <m:e>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0</m:t>
                                  </m:r>
                                </m:e>
                              </m:d>
                            </m:e>
                          </m:d>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b="1" i="1" dirty="0">
                                  <a:solidFill>
                                    <a:srgbClr val="C00000"/>
                                  </a:solidFill>
                                  <a:latin typeface="Cambria Math" panose="02040503050406030204" pitchFamily="18" charset="0"/>
                                </a:rPr>
                                <m:t>𝟐</m:t>
                              </m:r>
                              <m:r>
                                <a:rPr lang="zh-CN" altLang="en-US" b="1" i="1" dirty="0">
                                  <a:solidFill>
                                    <a:srgbClr val="C00000"/>
                                  </a:solidFill>
                                  <a:latin typeface="Cambria Math" panose="02040503050406030204" pitchFamily="18" charset="0"/>
                                </a:rPr>
                                <m:t>𝝅</m:t>
                              </m:r>
                              <m:r>
                                <a:rPr lang="en-US" altLang="zh-CN" b="1" i="1" dirty="0">
                                  <a:solidFill>
                                    <a:srgbClr val="C00000"/>
                                  </a:solidFill>
                                  <a:latin typeface="Cambria Math" panose="02040503050406030204" pitchFamily="18" charset="0"/>
                                </a:rPr>
                                <m:t>𝒊</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𝟎</m:t>
                                  </m:r>
                                  <m:r>
                                    <a:rPr lang="en-US" altLang="zh-CN" b="1" i="1" dirty="0">
                                      <a:solidFill>
                                        <a:srgbClr val="C00000"/>
                                      </a:solidFill>
                                      <a:latin typeface="Cambria Math" panose="02040503050406030204" pitchFamily="18" charset="0"/>
                                    </a:rPr>
                                    <m:t>.</m:t>
                                  </m:r>
                                  <m:sSub>
                                    <m:sSubPr>
                                      <m:ctrlPr>
                                        <a:rPr lang="en-US" altLang="zh-CN" b="1" i="1" dirty="0">
                                          <a:solidFill>
                                            <a:srgbClr val="C00000"/>
                                          </a:solidFill>
                                          <a:latin typeface="Cambria Math" panose="02040503050406030204" pitchFamily="18" charset="0"/>
                                        </a:rPr>
                                      </m:ctrlPr>
                                    </m:sSubPr>
                                    <m:e>
                                      <m:r>
                                        <a:rPr lang="zh-CN" altLang="en-US" b="1" i="1" dirty="0">
                                          <a:solidFill>
                                            <a:srgbClr val="C00000"/>
                                          </a:solidFill>
                                          <a:latin typeface="Cambria Math" panose="02040503050406030204" pitchFamily="18" charset="0"/>
                                        </a:rPr>
                                        <m:t>𝝋</m:t>
                                      </m:r>
                                    </m:e>
                                    <m:sub>
                                      <m:r>
                                        <a:rPr lang="en-US" altLang="zh-CN" b="1" i="1" dirty="0">
                                          <a:solidFill>
                                            <a:srgbClr val="C00000"/>
                                          </a:solidFill>
                                          <a:latin typeface="Cambria Math" panose="02040503050406030204" pitchFamily="18" charset="0"/>
                                        </a:rPr>
                                        <m:t>𝟏</m:t>
                                      </m:r>
                                    </m:sub>
                                  </m:sSub>
                                  <m:r>
                                    <a:rPr lang="en-US" altLang="zh-CN" b="1" i="1" dirty="0">
                                      <a:solidFill>
                                        <a:srgbClr val="C00000"/>
                                      </a:solidFill>
                                      <a:latin typeface="Cambria Math" panose="02040503050406030204" pitchFamily="18" charset="0"/>
                                      <a:ea typeface="Cambria Math" panose="02040503050406030204" pitchFamily="18" charset="0"/>
                                    </a:rPr>
                                    <m:t>⋯</m:t>
                                  </m:r>
                                  <m:sSub>
                                    <m:sSubPr>
                                      <m:ctrlPr>
                                        <a:rPr lang="en-US" altLang="zh-CN" b="1" i="1" dirty="0">
                                          <a:solidFill>
                                            <a:srgbClr val="C00000"/>
                                          </a:solidFill>
                                          <a:latin typeface="Cambria Math" panose="02040503050406030204" pitchFamily="18" charset="0"/>
                                        </a:rPr>
                                      </m:ctrlPr>
                                    </m:sSubPr>
                                    <m:e>
                                      <m:r>
                                        <a:rPr lang="zh-CN" altLang="en-US" b="1" i="1" dirty="0">
                                          <a:solidFill>
                                            <a:srgbClr val="C00000"/>
                                          </a:solidFill>
                                          <a:latin typeface="Cambria Math" panose="02040503050406030204" pitchFamily="18" charset="0"/>
                                        </a:rPr>
                                        <m:t>𝝋</m:t>
                                      </m:r>
                                    </m:e>
                                    <m:sub>
                                      <m:r>
                                        <a:rPr lang="en-US" altLang="zh-CN" b="1" i="1" dirty="0">
                                          <a:solidFill>
                                            <a:srgbClr val="C00000"/>
                                          </a:solidFill>
                                          <a:latin typeface="Cambria Math" panose="02040503050406030204" pitchFamily="18" charset="0"/>
                                        </a:rPr>
                                        <m:t>𝒕</m:t>
                                      </m:r>
                                    </m:sub>
                                  </m:sSub>
                                </m:e>
                              </m:d>
                            </m:sup>
                          </m:sSup>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1</m:t>
                                  </m:r>
                                </m:e>
                              </m:d>
                            </m:e>
                          </m:d>
                        </m:e>
                      </m:d>
                      <m:r>
                        <a:rPr lang="en-US" altLang="zh-CN" i="1" dirty="0">
                          <a:latin typeface="Cambria Math" panose="02040503050406030204" pitchFamily="18" charset="0"/>
                          <a:ea typeface="Cambria Math" panose="02040503050406030204" pitchFamily="18" charset="0"/>
                        </a:rPr>
                        <m:t>⋯</m:t>
                      </m:r>
                      <m:d>
                        <m:dPr>
                          <m:ctrlPr>
                            <a:rPr lang="en-US" altLang="zh-CN" i="1" dirty="0">
                              <a:latin typeface="Cambria Math" panose="02040503050406030204" pitchFamily="18" charset="0"/>
                              <a:ea typeface="Cambria Math" panose="02040503050406030204" pitchFamily="18" charset="0"/>
                            </a:rPr>
                          </m:ctrlPr>
                        </m:dPr>
                        <m:e>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0</m:t>
                                  </m:r>
                                </m:e>
                              </m:d>
                            </m:e>
                          </m:d>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b="1" i="1" dirty="0">
                                  <a:solidFill>
                                    <a:srgbClr val="C00000"/>
                                  </a:solidFill>
                                  <a:latin typeface="Cambria Math" panose="02040503050406030204" pitchFamily="18" charset="0"/>
                                </a:rPr>
                                <m:t>𝟐</m:t>
                              </m:r>
                              <m:r>
                                <a:rPr lang="zh-CN" altLang="en-US" b="1" i="1" dirty="0">
                                  <a:solidFill>
                                    <a:srgbClr val="C00000"/>
                                  </a:solidFill>
                                  <a:latin typeface="Cambria Math" panose="02040503050406030204" pitchFamily="18" charset="0"/>
                                </a:rPr>
                                <m:t>𝝅</m:t>
                              </m:r>
                              <m:r>
                                <a:rPr lang="en-US" altLang="zh-CN" b="1" i="1" dirty="0">
                                  <a:solidFill>
                                    <a:srgbClr val="C00000"/>
                                  </a:solidFill>
                                  <a:latin typeface="Cambria Math" panose="02040503050406030204" pitchFamily="18" charset="0"/>
                                </a:rPr>
                                <m:t>𝒊</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𝟎</m:t>
                                  </m:r>
                                  <m:r>
                                    <a:rPr lang="en-US" altLang="zh-CN" b="1" i="1" dirty="0">
                                      <a:solidFill>
                                        <a:srgbClr val="C00000"/>
                                      </a:solidFill>
                                      <a:latin typeface="Cambria Math" panose="02040503050406030204" pitchFamily="18" charset="0"/>
                                    </a:rPr>
                                    <m:t>.</m:t>
                                  </m:r>
                                  <m:sSub>
                                    <m:sSubPr>
                                      <m:ctrlPr>
                                        <a:rPr lang="en-US" altLang="zh-CN" b="1" i="1" dirty="0">
                                          <a:solidFill>
                                            <a:srgbClr val="C00000"/>
                                          </a:solidFill>
                                          <a:latin typeface="Cambria Math" panose="02040503050406030204" pitchFamily="18" charset="0"/>
                                        </a:rPr>
                                      </m:ctrlPr>
                                    </m:sSubPr>
                                    <m:e>
                                      <m:r>
                                        <a:rPr lang="zh-CN" altLang="en-US" b="1" i="1" dirty="0">
                                          <a:solidFill>
                                            <a:srgbClr val="C00000"/>
                                          </a:solidFill>
                                          <a:latin typeface="Cambria Math" panose="02040503050406030204" pitchFamily="18" charset="0"/>
                                        </a:rPr>
                                        <m:t>𝝋</m:t>
                                      </m:r>
                                    </m:e>
                                    <m:sub>
                                      <m:r>
                                        <a:rPr lang="en-US" altLang="zh-CN" b="1" i="1" dirty="0">
                                          <a:solidFill>
                                            <a:srgbClr val="C00000"/>
                                          </a:solidFill>
                                          <a:latin typeface="Cambria Math" panose="02040503050406030204" pitchFamily="18" charset="0"/>
                                        </a:rPr>
                                        <m:t>𝒕</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𝟏</m:t>
                                      </m:r>
                                    </m:sub>
                                  </m:sSub>
                                  <m:sSub>
                                    <m:sSubPr>
                                      <m:ctrlPr>
                                        <a:rPr lang="en-US" altLang="zh-CN" b="1" i="1" dirty="0">
                                          <a:solidFill>
                                            <a:srgbClr val="C00000"/>
                                          </a:solidFill>
                                          <a:latin typeface="Cambria Math" panose="02040503050406030204" pitchFamily="18" charset="0"/>
                                        </a:rPr>
                                      </m:ctrlPr>
                                    </m:sSubPr>
                                    <m:e>
                                      <m:r>
                                        <a:rPr lang="zh-CN" altLang="en-US" b="1" i="1" dirty="0">
                                          <a:solidFill>
                                            <a:srgbClr val="C00000"/>
                                          </a:solidFill>
                                          <a:latin typeface="Cambria Math" panose="02040503050406030204" pitchFamily="18" charset="0"/>
                                        </a:rPr>
                                        <m:t>𝝋</m:t>
                                      </m:r>
                                    </m:e>
                                    <m:sub>
                                      <m:r>
                                        <a:rPr lang="en-US" altLang="zh-CN" b="1" i="1" dirty="0">
                                          <a:solidFill>
                                            <a:srgbClr val="C00000"/>
                                          </a:solidFill>
                                          <a:latin typeface="Cambria Math" panose="02040503050406030204" pitchFamily="18" charset="0"/>
                                        </a:rPr>
                                        <m:t>𝒕</m:t>
                                      </m:r>
                                    </m:sub>
                                  </m:sSub>
                                </m:e>
                              </m:d>
                            </m:sup>
                          </m:sSup>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1</m:t>
                                  </m:r>
                                </m:e>
                              </m:d>
                            </m:e>
                          </m:d>
                        </m:e>
                      </m:d>
                      <m:d>
                        <m:dPr>
                          <m:ctrlPr>
                            <a:rPr lang="en-US" altLang="zh-CN" i="1" dirty="0">
                              <a:latin typeface="Cambria Math" panose="02040503050406030204" pitchFamily="18" charset="0"/>
                              <a:ea typeface="Cambria Math" panose="02040503050406030204" pitchFamily="18" charset="0"/>
                            </a:rPr>
                          </m:ctrlPr>
                        </m:dPr>
                        <m:e>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0</m:t>
                                  </m:r>
                                </m:e>
                              </m:d>
                            </m:e>
                          </m:d>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b="1" i="1" dirty="0">
                                  <a:solidFill>
                                    <a:srgbClr val="C00000"/>
                                  </a:solidFill>
                                  <a:latin typeface="Cambria Math" panose="02040503050406030204" pitchFamily="18" charset="0"/>
                                </a:rPr>
                                <m:t>𝟐</m:t>
                              </m:r>
                              <m:r>
                                <a:rPr lang="zh-CN" altLang="en-US" b="1" i="1" dirty="0">
                                  <a:solidFill>
                                    <a:srgbClr val="C00000"/>
                                  </a:solidFill>
                                  <a:latin typeface="Cambria Math" panose="02040503050406030204" pitchFamily="18" charset="0"/>
                                </a:rPr>
                                <m:t>𝝅</m:t>
                              </m:r>
                              <m:r>
                                <a:rPr lang="en-US" altLang="zh-CN" b="1" i="1" dirty="0">
                                  <a:solidFill>
                                    <a:srgbClr val="C00000"/>
                                  </a:solidFill>
                                  <a:latin typeface="Cambria Math" panose="02040503050406030204" pitchFamily="18" charset="0"/>
                                </a:rPr>
                                <m:t>𝒊</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𝟎</m:t>
                                  </m:r>
                                  <m:r>
                                    <a:rPr lang="en-US" altLang="zh-CN" b="1" i="1" dirty="0">
                                      <a:solidFill>
                                        <a:srgbClr val="C00000"/>
                                      </a:solidFill>
                                      <a:latin typeface="Cambria Math" panose="02040503050406030204" pitchFamily="18" charset="0"/>
                                    </a:rPr>
                                    <m:t>.</m:t>
                                  </m:r>
                                  <m:sSub>
                                    <m:sSubPr>
                                      <m:ctrlPr>
                                        <a:rPr lang="en-US" altLang="zh-CN" b="1" i="1" dirty="0">
                                          <a:solidFill>
                                            <a:srgbClr val="C00000"/>
                                          </a:solidFill>
                                          <a:latin typeface="Cambria Math" panose="02040503050406030204" pitchFamily="18" charset="0"/>
                                        </a:rPr>
                                      </m:ctrlPr>
                                    </m:sSubPr>
                                    <m:e>
                                      <m:r>
                                        <a:rPr lang="zh-CN" altLang="en-US" b="1" i="1" dirty="0">
                                          <a:solidFill>
                                            <a:srgbClr val="C00000"/>
                                          </a:solidFill>
                                          <a:latin typeface="Cambria Math" panose="02040503050406030204" pitchFamily="18" charset="0"/>
                                        </a:rPr>
                                        <m:t>𝝋</m:t>
                                      </m:r>
                                    </m:e>
                                    <m:sub>
                                      <m:r>
                                        <a:rPr lang="en-US" altLang="zh-CN" b="1" i="1" dirty="0" smtClean="0">
                                          <a:solidFill>
                                            <a:srgbClr val="C00000"/>
                                          </a:solidFill>
                                          <a:latin typeface="Cambria Math" panose="02040503050406030204" pitchFamily="18" charset="0"/>
                                        </a:rPr>
                                        <m:t>𝒕</m:t>
                                      </m:r>
                                    </m:sub>
                                  </m:sSub>
                                  <m:r>
                                    <a:rPr lang="zh-CN" altLang="en-US" b="1" i="1" dirty="0">
                                      <a:solidFill>
                                        <a:srgbClr val="C00000"/>
                                      </a:solidFill>
                                      <a:latin typeface="Cambria Math" panose="02040503050406030204" pitchFamily="18" charset="0"/>
                                    </a:rPr>
                                    <m:t> </m:t>
                                  </m:r>
                                </m:e>
                              </m:d>
                            </m:sup>
                          </m:sSup>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1</m:t>
                                  </m:r>
                                </m:e>
                              </m:d>
                            </m:e>
                          </m:d>
                        </m:e>
                      </m:d>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𝑢</m:t>
                              </m:r>
                            </m:e>
                          </m:d>
                        </m:e>
                      </m:d>
                    </m:oMath>
                  </m:oMathPara>
                </a14:m>
                <a:endParaRPr lang="zh-CN" altLang="en-US" dirty="0"/>
              </a:p>
            </p:txBody>
          </p:sp>
        </mc:Choice>
        <mc:Fallback xmlns="">
          <p:sp>
            <p:nvSpPr>
              <p:cNvPr id="6" name="矩形 5">
                <a:extLst>
                  <a:ext uri="{FF2B5EF4-FFF2-40B4-BE49-F238E27FC236}">
                    <a16:creationId xmlns:a16="http://schemas.microsoft.com/office/drawing/2014/main" id="{902ED745-D084-47D7-8A5E-3D58B8ADABD8}"/>
                  </a:ext>
                </a:extLst>
              </p:cNvPr>
              <p:cNvSpPr>
                <a:spLocks noRot="1" noChangeAspect="1" noMove="1" noResize="1" noEditPoints="1" noAdjustHandles="1" noChangeArrowheads="1" noChangeShapeType="1" noTextEdit="1"/>
              </p:cNvSpPr>
              <p:nvPr/>
            </p:nvSpPr>
            <p:spPr>
              <a:xfrm>
                <a:off x="621804" y="1315872"/>
                <a:ext cx="11449272" cy="788421"/>
              </a:xfrm>
              <a:prstGeom prst="rect">
                <a:avLst/>
              </a:prstGeom>
              <a:blipFill>
                <a:blip r:embed="rId2"/>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16705838-6904-4180-889F-40897CC48666}"/>
              </a:ext>
            </a:extLst>
          </p:cNvPr>
          <p:cNvSpPr txBox="1"/>
          <p:nvPr/>
        </p:nvSpPr>
        <p:spPr>
          <a:xfrm>
            <a:off x="549796" y="2387122"/>
            <a:ext cx="5472608" cy="461665"/>
          </a:xfrm>
          <a:prstGeom prst="rect">
            <a:avLst/>
          </a:prstGeom>
          <a:noFill/>
        </p:spPr>
        <p:txBody>
          <a:bodyPr wrap="square" rtlCol="0">
            <a:spAutoFit/>
          </a:bodyPr>
          <a:lstStyle/>
          <a:p>
            <a:r>
              <a:rPr lang="en-US" altLang="zh-CN" dirty="0"/>
              <a:t>2</a:t>
            </a:r>
            <a:r>
              <a:rPr lang="zh-CN" altLang="en-US" dirty="0"/>
              <a:t>）逆傅里叶</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E690DC8-1623-4A77-806B-ED4C1B3A1480}"/>
                  </a:ext>
                </a:extLst>
              </p:cNvPr>
              <p:cNvSpPr/>
              <p:nvPr/>
            </p:nvSpPr>
            <p:spPr>
              <a:xfrm>
                <a:off x="333772" y="3175543"/>
                <a:ext cx="10956333" cy="516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
                                <m:sSubPr>
                                  <m:ctrlPr>
                                    <a:rPr lang="en-US" altLang="zh-CN" sz="2400" b="1" i="1" smtClean="0">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𝟏</m:t>
                                  </m:r>
                                </m:sub>
                              </m:sSub>
                              <m:r>
                                <a:rPr lang="en-US" altLang="zh-CN" sz="2400" b="1" i="1">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𝟐</m:t>
                                  </m:r>
                                </m:sub>
                              </m:sSub>
                              <m:r>
                                <a:rPr lang="en-US" altLang="zh-CN" sz="2400" b="1" i="1" smtClean="0">
                                  <a:solidFill>
                                    <a:srgbClr val="C00000"/>
                                  </a:solidFill>
                                  <a:latin typeface="Cambria Math" panose="02040503050406030204" pitchFamily="18" charset="0"/>
                                </a:rPr>
                                <m:t>,</m:t>
                              </m:r>
                              <m:r>
                                <a:rPr lang="en-US" altLang="zh-CN" sz="2400" b="1" i="1" smtClean="0">
                                  <a:solidFill>
                                    <a:srgbClr val="C00000"/>
                                  </a:solidFill>
                                  <a:latin typeface="Cambria Math" panose="02040503050406030204" pitchFamily="18" charset="0"/>
                                  <a:ea typeface="Cambria Math" panose="02040503050406030204" pitchFamily="18" charset="0"/>
                                </a:rPr>
                                <m:t>⋯</m:t>
                              </m:r>
                              <m:r>
                                <a:rPr lang="en-US" altLang="zh-CN" sz="2400" b="1" i="1">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𝟑</m:t>
                                  </m:r>
                                </m:sub>
                              </m:sSub>
                            </m:e>
                          </m:d>
                        </m:e>
                      </m:d>
                      <m:r>
                        <a:rPr lang="en-US" altLang="zh-CN" sz="2400" b="0" i="1" smtClean="0">
                          <a:latin typeface="Cambria Math" panose="02040503050406030204" pitchFamily="18" charset="0"/>
                        </a:rPr>
                        <m:t>  </m:t>
                      </m:r>
                      <m:groupChr>
                        <m:groupChrPr>
                          <m:chr m:val="⇒"/>
                          <m:vertJc m:val="bot"/>
                          <m:ctrlPr>
                            <a:rPr lang="en-US" altLang="zh-CN" sz="2400" i="1">
                              <a:latin typeface="Cambria Math" panose="02040503050406030204" pitchFamily="18" charset="0"/>
                            </a:rPr>
                          </m:ctrlPr>
                        </m:groupChrPr>
                        <m:e>
                          <m:r>
                            <a:rPr lang="en-US" altLang="zh-CN" sz="2400" i="1">
                              <a:latin typeface="Cambria Math" panose="02040503050406030204" pitchFamily="18" charset="0"/>
                            </a:rPr>
                            <m:t> </m:t>
                          </m:r>
                        </m:e>
                      </m:groupChr>
                      <m:r>
                        <a:rPr lang="en-US" altLang="zh-CN" sz="2400" b="0" i="1" smtClean="0">
                          <a:latin typeface="Cambria Math" panose="02040503050406030204" pitchFamily="18" charset="0"/>
                        </a:rPr>
                        <m:t>  </m:t>
                      </m:r>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𝟏</m:t>
                                      </m:r>
                                    </m:sub>
                                  </m:sSub>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𝟐</m:t>
                                      </m:r>
                                    </m:sub>
                                  </m:sSub>
                                  <m:r>
                                    <a:rPr lang="en-US" altLang="zh-CN" sz="2400" b="1" i="1" smtClean="0">
                                      <a:solidFill>
                                        <a:srgbClr val="C00000"/>
                                      </a:solidFill>
                                      <a:latin typeface="Cambria Math" panose="02040503050406030204" pitchFamily="18" charset="0"/>
                                      <a:ea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𝟐</m:t>
                                      </m:r>
                                    </m:sub>
                                  </m:sSub>
                                  <m:r>
                                    <a:rPr lang="en-US" altLang="zh-CN" sz="2400" b="1" i="1">
                                      <a:solidFill>
                                        <a:srgbClr val="C00000"/>
                                      </a:solidFill>
                                      <a:latin typeface="Cambria Math" panose="02040503050406030204" pitchFamily="18" charset="0"/>
                                      <a:ea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r>
                        <a:rPr lang="en-US" altLang="zh-CN" sz="2400" i="1" smtClean="0">
                          <a:latin typeface="Cambria Math" panose="02040503050406030204" pitchFamily="18" charset="0"/>
                          <a:ea typeface="Cambria Math" panose="02040503050406030204" pitchFamily="18" charset="0"/>
                        </a:rPr>
                        <m:t>⋯</m:t>
                      </m:r>
                      <m:d>
                        <m:dPr>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0</m:t>
                                  </m:r>
                                </m:e>
                              </m:d>
                            </m:e>
                          </m:d>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zh-CN" altLang="en-US" sz="2400" i="1">
                                  <a:latin typeface="Cambria Math" panose="02040503050406030204" pitchFamily="18" charset="0"/>
                                </a:rPr>
                                <m:t>𝜋</m:t>
                              </m:r>
                              <m:r>
                                <a:rPr lang="en-US" altLang="zh-CN" sz="2400" i="1">
                                  <a:latin typeface="Cambria Math" panose="02040503050406030204" pitchFamily="18" charset="0"/>
                                </a:rPr>
                                <m:t>𝑖</m:t>
                              </m:r>
                              <m:d>
                                <m:dPr>
                                  <m:ctrlPr>
                                    <a:rPr lang="en-US" altLang="zh-CN" sz="2400" i="1">
                                      <a:latin typeface="Cambria Math" panose="02040503050406030204" pitchFamily="18" charset="0"/>
                                    </a:rPr>
                                  </m:ctrlPr>
                                </m:dPr>
                                <m:e>
                                  <m:r>
                                    <a:rPr lang="en-US" altLang="zh-CN" sz="2400" b="1" i="1" smtClean="0">
                                      <a:solidFill>
                                        <a:srgbClr val="C00000"/>
                                      </a:solidFill>
                                      <a:latin typeface="Cambria Math" panose="02040503050406030204" pitchFamily="18" charset="0"/>
                                    </a:rPr>
                                    <m:t>𝟎</m:t>
                                  </m:r>
                                  <m:r>
                                    <a:rPr lang="en-US" altLang="zh-CN" sz="2400" b="1" i="1" smtClean="0">
                                      <a:solidFill>
                                        <a:srgbClr val="C00000"/>
                                      </a:solidFill>
                                      <a:latin typeface="Cambria Math" panose="02040503050406030204" pitchFamily="18" charset="0"/>
                                    </a:rPr>
                                    <m:t>. </m:t>
                                  </m:r>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𝒋</m:t>
                                      </m:r>
                                    </m:e>
                                    <m:sub>
                                      <m:r>
                                        <a:rPr lang="en-US" altLang="zh-CN" sz="2400" b="1" i="1" smtClean="0">
                                          <a:solidFill>
                                            <a:srgbClr val="C00000"/>
                                          </a:solidFill>
                                          <a:latin typeface="Cambria Math" panose="02040503050406030204" pitchFamily="18" charset="0"/>
                                        </a:rPr>
                                        <m:t>𝒏</m:t>
                                      </m:r>
                                    </m:sub>
                                  </m:sSub>
                                </m:e>
                              </m:d>
                            </m:sup>
                          </m:sSup>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1</m:t>
                                  </m:r>
                                </m:e>
                              </m:d>
                            </m:e>
                          </m:d>
                        </m:e>
                      </m:d>
                    </m:oMath>
                  </m:oMathPara>
                </a14:m>
                <a:endParaRPr lang="zh-CN" altLang="en-US" sz="2400" dirty="0"/>
              </a:p>
            </p:txBody>
          </p:sp>
        </mc:Choice>
        <mc:Fallback xmlns="">
          <p:sp>
            <p:nvSpPr>
              <p:cNvPr id="8" name="矩形 7">
                <a:extLst>
                  <a:ext uri="{FF2B5EF4-FFF2-40B4-BE49-F238E27FC236}">
                    <a16:creationId xmlns:a16="http://schemas.microsoft.com/office/drawing/2014/main" id="{8E690DC8-1623-4A77-806B-ED4C1B3A1480}"/>
                  </a:ext>
                </a:extLst>
              </p:cNvPr>
              <p:cNvSpPr>
                <a:spLocks noRot="1" noChangeAspect="1" noMove="1" noResize="1" noEditPoints="1" noAdjustHandles="1" noChangeArrowheads="1" noChangeShapeType="1" noTextEdit="1"/>
              </p:cNvSpPr>
              <p:nvPr/>
            </p:nvSpPr>
            <p:spPr>
              <a:xfrm>
                <a:off x="333772" y="3175543"/>
                <a:ext cx="10956333" cy="516295"/>
              </a:xfrm>
              <a:prstGeom prst="rect">
                <a:avLst/>
              </a:prstGeom>
              <a:blipFill>
                <a:blip r:embed="rId3"/>
                <a:stretch>
                  <a:fillRect/>
                </a:stretch>
              </a:blipFill>
            </p:spPr>
            <p:txBody>
              <a:bodyPr/>
              <a:lstStyle/>
              <a:p>
                <a:r>
                  <a:rPr lang="zh-CN" altLang="en-US">
                    <a:noFill/>
                  </a:rPr>
                  <a:t> </a:t>
                </a:r>
              </a:p>
            </p:txBody>
          </p:sp>
        </mc:Fallback>
      </mc:AlternateContent>
      <p:sp>
        <p:nvSpPr>
          <p:cNvPr id="10" name="箭头: 左 9">
            <a:extLst>
              <a:ext uri="{FF2B5EF4-FFF2-40B4-BE49-F238E27FC236}">
                <a16:creationId xmlns:a16="http://schemas.microsoft.com/office/drawing/2014/main" id="{8390CD93-D10B-4620-BBE7-D7FCDA7A1FC3}"/>
              </a:ext>
            </a:extLst>
          </p:cNvPr>
          <p:cNvSpPr/>
          <p:nvPr/>
        </p:nvSpPr>
        <p:spPr>
          <a:xfrm>
            <a:off x="1989956" y="3709842"/>
            <a:ext cx="7200800" cy="8737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F8C7A0C4-DF25-42C4-8419-13EFA8FF6218}"/>
              </a:ext>
            </a:extLst>
          </p:cNvPr>
          <p:cNvCxnSpPr>
            <a:cxnSpLocks/>
          </p:cNvCxnSpPr>
          <p:nvPr/>
        </p:nvCxnSpPr>
        <p:spPr>
          <a:xfrm>
            <a:off x="765820" y="5179551"/>
            <a:ext cx="360040"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FE191C3-19AB-417A-8019-7869A5D5AE68}"/>
              </a:ext>
            </a:extLst>
          </p:cNvPr>
          <p:cNvCxnSpPr>
            <a:cxnSpLocks/>
          </p:cNvCxnSpPr>
          <p:nvPr/>
        </p:nvCxnSpPr>
        <p:spPr>
          <a:xfrm flipH="1">
            <a:off x="1989956" y="5179551"/>
            <a:ext cx="288032"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735D960-D757-45C0-9CF1-31A4A6432EDC}"/>
              </a:ext>
            </a:extLst>
          </p:cNvPr>
          <p:cNvCxnSpPr/>
          <p:nvPr/>
        </p:nvCxnSpPr>
        <p:spPr>
          <a:xfrm>
            <a:off x="1125860" y="5980613"/>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84F1165F-3DB0-423F-8918-782DC97F467B}"/>
              </a:ext>
            </a:extLst>
          </p:cNvPr>
          <p:cNvSpPr txBox="1"/>
          <p:nvPr/>
        </p:nvSpPr>
        <p:spPr>
          <a:xfrm>
            <a:off x="1010824" y="6179339"/>
            <a:ext cx="1123148" cy="461665"/>
          </a:xfrm>
          <a:prstGeom prst="rect">
            <a:avLst/>
          </a:prstGeom>
          <a:noFill/>
        </p:spPr>
        <p:txBody>
          <a:bodyPr wrap="square" rtlCol="0">
            <a:spAutoFit/>
          </a:bodyPr>
          <a:lstStyle/>
          <a:p>
            <a:r>
              <a:rPr lang="zh-CN" altLang="en-US" dirty="0"/>
              <a:t>概率幅</a:t>
            </a:r>
          </a:p>
        </p:txBody>
      </p:sp>
      <p:sp>
        <p:nvSpPr>
          <p:cNvPr id="16" name="椭圆 15">
            <a:extLst>
              <a:ext uri="{FF2B5EF4-FFF2-40B4-BE49-F238E27FC236}">
                <a16:creationId xmlns:a16="http://schemas.microsoft.com/office/drawing/2014/main" id="{624425A9-1B18-4D13-9A01-4D40282F4D62}"/>
              </a:ext>
            </a:extLst>
          </p:cNvPr>
          <p:cNvSpPr/>
          <p:nvPr/>
        </p:nvSpPr>
        <p:spPr>
          <a:xfrm>
            <a:off x="981844" y="5179550"/>
            <a:ext cx="1152128" cy="528932"/>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dirty="0"/>
              <a:t>相位</a:t>
            </a:r>
          </a:p>
        </p:txBody>
      </p:sp>
      <p:cxnSp>
        <p:nvCxnSpPr>
          <p:cNvPr id="17" name="直接连接符 16">
            <a:extLst>
              <a:ext uri="{FF2B5EF4-FFF2-40B4-BE49-F238E27FC236}">
                <a16:creationId xmlns:a16="http://schemas.microsoft.com/office/drawing/2014/main" id="{FC919709-B74D-44DA-B53A-D54A2039FAF5}"/>
              </a:ext>
            </a:extLst>
          </p:cNvPr>
          <p:cNvCxnSpPr>
            <a:cxnSpLocks/>
          </p:cNvCxnSpPr>
          <p:nvPr/>
        </p:nvCxnSpPr>
        <p:spPr>
          <a:xfrm>
            <a:off x="3502124" y="5179551"/>
            <a:ext cx="360040"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C422F88-8460-48E6-BCAB-71814FBC3B8A}"/>
              </a:ext>
            </a:extLst>
          </p:cNvPr>
          <p:cNvCxnSpPr>
            <a:cxnSpLocks/>
          </p:cNvCxnSpPr>
          <p:nvPr/>
        </p:nvCxnSpPr>
        <p:spPr>
          <a:xfrm flipH="1">
            <a:off x="4714810" y="5179550"/>
            <a:ext cx="288032" cy="801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7C994A0-85B9-43FB-BA76-6C36082906E1}"/>
              </a:ext>
            </a:extLst>
          </p:cNvPr>
          <p:cNvCxnSpPr/>
          <p:nvPr/>
        </p:nvCxnSpPr>
        <p:spPr>
          <a:xfrm>
            <a:off x="3862164" y="5980613"/>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33049439-362A-424B-A328-D50545F54CFF}"/>
              </a:ext>
            </a:extLst>
          </p:cNvPr>
          <p:cNvSpPr txBox="1"/>
          <p:nvPr/>
        </p:nvSpPr>
        <p:spPr>
          <a:xfrm>
            <a:off x="3862164" y="6179338"/>
            <a:ext cx="1008112" cy="461665"/>
          </a:xfrm>
          <a:prstGeom prst="rect">
            <a:avLst/>
          </a:prstGeom>
          <a:noFill/>
        </p:spPr>
        <p:txBody>
          <a:bodyPr wrap="square" rtlCol="0">
            <a:spAutoFit/>
          </a:bodyPr>
          <a:lstStyle/>
          <a:p>
            <a:r>
              <a:rPr lang="zh-CN" altLang="en-US" dirty="0"/>
              <a:t>基态</a:t>
            </a:r>
          </a:p>
        </p:txBody>
      </p:sp>
      <p:sp>
        <p:nvSpPr>
          <p:cNvPr id="21" name="箭头: 上弧形 20">
            <a:extLst>
              <a:ext uri="{FF2B5EF4-FFF2-40B4-BE49-F238E27FC236}">
                <a16:creationId xmlns:a16="http://schemas.microsoft.com/office/drawing/2014/main" id="{43AC46E3-C076-465E-ABD0-6EE7CA4427AA}"/>
              </a:ext>
            </a:extLst>
          </p:cNvPr>
          <p:cNvSpPr/>
          <p:nvPr/>
        </p:nvSpPr>
        <p:spPr>
          <a:xfrm>
            <a:off x="1773932" y="4650618"/>
            <a:ext cx="2520280" cy="5289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30CD8929-ED4C-41EE-A184-61A71C3C7DC1}"/>
                  </a:ext>
                </a:extLst>
              </p:cNvPr>
              <p:cNvSpPr/>
              <p:nvPr/>
            </p:nvSpPr>
            <p:spPr>
              <a:xfrm>
                <a:off x="5590356" y="5213183"/>
                <a:ext cx="5319534" cy="461665"/>
              </a:xfrm>
              <a:prstGeom prst="rect">
                <a:avLst/>
              </a:prstGeom>
            </p:spPr>
            <p:txBody>
              <a:bodyPr wrap="square">
                <a:spAutoFit/>
              </a:bodyPr>
              <a:lstStyle/>
              <a:p>
                <a:pPr algn="ctr"/>
                <a:r>
                  <a:rPr lang="en-US" altLang="zh-CN" b="1" dirty="0">
                    <a:solidFill>
                      <a:srgbClr val="FF0000"/>
                    </a:solidFill>
                    <a:ea typeface="Cambria Math" panose="02040503050406030204" pitchFamily="18" charset="0"/>
                  </a:rPr>
                  <a:t>output</a:t>
                </a:r>
                <a14:m>
                  <m:oMath xmlns:m="http://schemas.openxmlformats.org/officeDocument/2006/math">
                    <m:r>
                      <a:rPr lang="zh-CN" altLang="en-US" sz="2400" b="1"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altLang="zh-CN" sz="2400" b="1"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altLang="zh-CN" sz="2400" b="1" i="1" smtClean="0">
                        <a:solidFill>
                          <a:srgbClr val="C00000"/>
                        </a:solidFill>
                        <a:latin typeface="Cambria Math" panose="02040503050406030204" pitchFamily="18" charset="0"/>
                        <a:ea typeface="Cambria Math" panose="02040503050406030204" pitchFamily="18" charset="0"/>
                      </a:rPr>
                      <m:t>   </m:t>
                    </m:r>
                    <m:d>
                      <m:dPr>
                        <m:begChr m:val="|"/>
                        <m:endChr m:val=""/>
                        <m:ctrlPr>
                          <a:rPr lang="en-US" altLang="zh-CN" sz="2400" b="1" i="1" smtClean="0">
                            <a:solidFill>
                              <a:srgbClr val="C00000"/>
                            </a:solidFill>
                            <a:latin typeface="Cambria Math" panose="02040503050406030204" pitchFamily="18" charset="0"/>
                          </a:rPr>
                        </m:ctrlPr>
                      </m:dPr>
                      <m:e>
                        <m:d>
                          <m:dPr>
                            <m:begChr m:val=""/>
                            <m:endChr m:val="⟩"/>
                            <m:ctrlPr>
                              <a:rPr lang="en-US" altLang="zh-CN" sz="2400" b="1" i="1" smtClean="0">
                                <a:solidFill>
                                  <a:srgbClr val="C00000"/>
                                </a:solidFill>
                                <a:latin typeface="Cambria Math" panose="02040503050406030204" pitchFamily="18" charset="0"/>
                              </a:rPr>
                            </m:ctrlPr>
                          </m:dPr>
                          <m:e>
                            <m:sSub>
                              <m:sSubPr>
                                <m:ctrlPr>
                                  <a:rPr lang="en-US" altLang="zh-CN" sz="2400" b="1" i="1" dirty="0">
                                    <a:solidFill>
                                      <a:srgbClr val="C00000"/>
                                    </a:solidFill>
                                    <a:latin typeface="Cambria Math" panose="02040503050406030204" pitchFamily="18" charset="0"/>
                                  </a:rPr>
                                </m:ctrlPr>
                              </m:sSubPr>
                              <m:e>
                                <m:r>
                                  <a:rPr lang="zh-CN" altLang="en-US" sz="2400" b="1" i="1" dirty="0">
                                    <a:solidFill>
                                      <a:srgbClr val="C00000"/>
                                    </a:solidFill>
                                    <a:latin typeface="Cambria Math" panose="02040503050406030204" pitchFamily="18" charset="0"/>
                                  </a:rPr>
                                  <m:t>𝝋</m:t>
                                </m:r>
                              </m:e>
                              <m:sub>
                                <m:r>
                                  <a:rPr lang="en-US" altLang="zh-CN" sz="2400" b="1" i="1" dirty="0">
                                    <a:solidFill>
                                      <a:srgbClr val="C00000"/>
                                    </a:solidFill>
                                    <a:latin typeface="Cambria Math" panose="02040503050406030204" pitchFamily="18" charset="0"/>
                                  </a:rPr>
                                  <m:t>𝟏</m:t>
                                </m:r>
                              </m:sub>
                            </m:sSub>
                            <m:r>
                              <a:rPr lang="en-US" altLang="zh-CN" sz="2400" b="1" i="1" dirty="0" smtClean="0">
                                <a:solidFill>
                                  <a:srgbClr val="C00000"/>
                                </a:solidFill>
                                <a:latin typeface="Cambria Math" panose="02040503050406030204" pitchFamily="18" charset="0"/>
                              </a:rPr>
                              <m:t>,</m:t>
                            </m:r>
                            <m:r>
                              <a:rPr lang="en-US" altLang="zh-CN" sz="2400" b="1" i="1" dirty="0">
                                <a:solidFill>
                                  <a:srgbClr val="C00000"/>
                                </a:solidFill>
                                <a:latin typeface="Cambria Math" panose="02040503050406030204" pitchFamily="18" charset="0"/>
                                <a:ea typeface="Cambria Math" panose="02040503050406030204" pitchFamily="18" charset="0"/>
                              </a:rPr>
                              <m:t>⋯</m:t>
                            </m:r>
                            <m:r>
                              <a:rPr lang="en-US" altLang="zh-CN" sz="2400" b="1" i="1" dirty="0" smtClean="0">
                                <a:solidFill>
                                  <a:srgbClr val="C00000"/>
                                </a:solidFill>
                                <a:latin typeface="Cambria Math" panose="02040503050406030204" pitchFamily="18" charset="0"/>
                                <a:ea typeface="Cambria Math" panose="02040503050406030204" pitchFamily="18" charset="0"/>
                              </a:rPr>
                              <m:t>,</m:t>
                            </m:r>
                            <m:sSub>
                              <m:sSubPr>
                                <m:ctrlPr>
                                  <a:rPr lang="en-US" altLang="zh-CN" sz="2400" b="1" i="1" dirty="0">
                                    <a:solidFill>
                                      <a:srgbClr val="C00000"/>
                                    </a:solidFill>
                                    <a:latin typeface="Cambria Math" panose="02040503050406030204" pitchFamily="18" charset="0"/>
                                  </a:rPr>
                                </m:ctrlPr>
                              </m:sSubPr>
                              <m:e>
                                <m:r>
                                  <a:rPr lang="zh-CN" altLang="en-US" sz="2400" b="1" i="1" dirty="0">
                                    <a:solidFill>
                                      <a:srgbClr val="C00000"/>
                                    </a:solidFill>
                                    <a:latin typeface="Cambria Math" panose="02040503050406030204" pitchFamily="18" charset="0"/>
                                  </a:rPr>
                                  <m:t>𝝋</m:t>
                                </m:r>
                              </m:e>
                              <m:sub>
                                <m:r>
                                  <a:rPr lang="en-US" altLang="zh-CN" sz="2400" b="1" i="1" dirty="0">
                                    <a:solidFill>
                                      <a:srgbClr val="C00000"/>
                                    </a:solidFill>
                                    <a:latin typeface="Cambria Math" panose="02040503050406030204" pitchFamily="18" charset="0"/>
                                  </a:rPr>
                                  <m:t>𝒕</m:t>
                                </m:r>
                              </m:sub>
                            </m:sSub>
                          </m:e>
                        </m:d>
                      </m:e>
                    </m:d>
                  </m:oMath>
                </a14:m>
                <a:endParaRPr lang="zh-CN" altLang="en-US" sz="2400" b="1" dirty="0"/>
              </a:p>
            </p:txBody>
          </p:sp>
        </mc:Choice>
        <mc:Fallback xmlns="">
          <p:sp>
            <p:nvSpPr>
              <p:cNvPr id="22" name="矩形 21">
                <a:extLst>
                  <a:ext uri="{FF2B5EF4-FFF2-40B4-BE49-F238E27FC236}">
                    <a16:creationId xmlns:a16="http://schemas.microsoft.com/office/drawing/2014/main" id="{30CD8929-ED4C-41EE-A184-61A71C3C7DC1}"/>
                  </a:ext>
                </a:extLst>
              </p:cNvPr>
              <p:cNvSpPr>
                <a:spLocks noRot="1" noChangeAspect="1" noMove="1" noResize="1" noEditPoints="1" noAdjustHandles="1" noChangeArrowheads="1" noChangeShapeType="1" noTextEdit="1"/>
              </p:cNvSpPr>
              <p:nvPr/>
            </p:nvSpPr>
            <p:spPr>
              <a:xfrm>
                <a:off x="5590356" y="5213183"/>
                <a:ext cx="5319534" cy="461665"/>
              </a:xfrm>
              <a:prstGeom prst="rect">
                <a:avLst/>
              </a:prstGeom>
              <a:blipFill>
                <a:blip r:embed="rId4"/>
                <a:stretch>
                  <a:fillRect t="-127632" b="-1973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581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C837B17-B362-4B70-92ED-6B39595B0FCF}"/>
              </a:ext>
            </a:extLst>
          </p:cNvPr>
          <p:cNvSpPr txBox="1"/>
          <p:nvPr/>
        </p:nvSpPr>
        <p:spPr>
          <a:xfrm>
            <a:off x="477788" y="260648"/>
            <a:ext cx="4176464"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一、低秩矩阵恢复</a:t>
            </a:r>
          </a:p>
        </p:txBody>
      </p:sp>
      <p:sp>
        <p:nvSpPr>
          <p:cNvPr id="3" name="文本框 2">
            <a:extLst>
              <a:ext uri="{FF2B5EF4-FFF2-40B4-BE49-F238E27FC236}">
                <a16:creationId xmlns:a16="http://schemas.microsoft.com/office/drawing/2014/main" id="{AE98688C-DF41-45E5-A625-B396AE7AE434}"/>
              </a:ext>
            </a:extLst>
          </p:cNvPr>
          <p:cNvSpPr txBox="1"/>
          <p:nvPr/>
        </p:nvSpPr>
        <p:spPr>
          <a:xfrm>
            <a:off x="477788" y="862553"/>
            <a:ext cx="1512169" cy="461665"/>
          </a:xfrm>
          <a:prstGeom prst="rect">
            <a:avLst/>
          </a:prstGeom>
          <a:noFill/>
        </p:spPr>
        <p:txBody>
          <a:bodyPr wrap="square" rtlCol="0">
            <a:spAutoFit/>
          </a:bodyPr>
          <a:lstStyle/>
          <a:p>
            <a:r>
              <a:rPr lang="en-US" altLang="zh-CN" dirty="0"/>
              <a:t>0</a:t>
            </a:r>
            <a:r>
              <a:rPr lang="zh-CN" altLang="en-US" dirty="0"/>
              <a:t>、范数</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5BDF733-E687-4304-A66E-CF8579E90146}"/>
                  </a:ext>
                </a:extLst>
              </p:cNvPr>
              <p:cNvSpPr txBox="1"/>
              <p:nvPr/>
            </p:nvSpPr>
            <p:spPr>
              <a:xfrm>
                <a:off x="1557908" y="1320093"/>
                <a:ext cx="1584176" cy="490199"/>
              </a:xfrm>
              <a:prstGeom prst="rect">
                <a:avLst/>
              </a:prstGeom>
              <a:noFill/>
            </p:spPr>
            <p:txBody>
              <a:bodyPr wrap="square" rtlCol="0">
                <a:spAutoFit/>
              </a:bodyPr>
              <a:lstStyle/>
              <a:p>
                <a:r>
                  <a:rPr lang="zh-CN" altLang="en-US" dirty="0"/>
                  <a:t>①</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𝑝</m:t>
                        </m:r>
                      </m:sub>
                    </m:sSub>
                  </m:oMath>
                </a14:m>
                <a:r>
                  <a:rPr lang="zh-CN" altLang="en-US" dirty="0"/>
                  <a:t>范数</a:t>
                </a:r>
              </a:p>
            </p:txBody>
          </p:sp>
        </mc:Choice>
        <mc:Fallback xmlns="">
          <p:sp>
            <p:nvSpPr>
              <p:cNvPr id="10" name="文本框 9">
                <a:extLst>
                  <a:ext uri="{FF2B5EF4-FFF2-40B4-BE49-F238E27FC236}">
                    <a16:creationId xmlns:a16="http://schemas.microsoft.com/office/drawing/2014/main" id="{65BDF733-E687-4304-A66E-CF8579E90146}"/>
                  </a:ext>
                </a:extLst>
              </p:cNvPr>
              <p:cNvSpPr txBox="1">
                <a:spLocks noRot="1" noChangeAspect="1" noMove="1" noResize="1" noEditPoints="1" noAdjustHandles="1" noChangeArrowheads="1" noChangeShapeType="1" noTextEdit="1"/>
              </p:cNvSpPr>
              <p:nvPr/>
            </p:nvSpPr>
            <p:spPr>
              <a:xfrm>
                <a:off x="1557908" y="1320093"/>
                <a:ext cx="1584176" cy="490199"/>
              </a:xfrm>
              <a:prstGeom prst="rect">
                <a:avLst/>
              </a:prstGeom>
              <a:blipFill>
                <a:blip r:embed="rId2"/>
                <a:stretch>
                  <a:fillRect l="-6178" t="-13750" b="-1875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F7C6C305-ABD8-444D-860F-4AFD2836EF43}"/>
              </a:ext>
            </a:extLst>
          </p:cNvPr>
          <p:cNvPicPr>
            <a:picLocks noChangeAspect="1"/>
          </p:cNvPicPr>
          <p:nvPr/>
        </p:nvPicPr>
        <p:blipFill>
          <a:blip r:embed="rId3"/>
          <a:stretch>
            <a:fillRect/>
          </a:stretch>
        </p:blipFill>
        <p:spPr>
          <a:xfrm>
            <a:off x="1557908" y="1934629"/>
            <a:ext cx="3171683" cy="1339828"/>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F57D5F0B-BA86-41DC-97E4-26AB4CCB6745}"/>
                  </a:ext>
                </a:extLst>
              </p:cNvPr>
              <p:cNvSpPr/>
              <p:nvPr/>
            </p:nvSpPr>
            <p:spPr>
              <a:xfrm>
                <a:off x="1557908" y="3289545"/>
                <a:ext cx="2401555" cy="461665"/>
              </a:xfrm>
              <a:prstGeom prst="rect">
                <a:avLst/>
              </a:prstGeom>
            </p:spPr>
            <p:txBody>
              <a:bodyPr wrap="none">
                <a:spAutoFit/>
              </a:bodyPr>
              <a:lstStyle/>
              <a:p>
                <a:r>
                  <a:rPr lang="zh-CN" altLang="en-US" dirty="0"/>
                  <a:t>②</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smtClean="0">
                            <a:latin typeface="Cambria Math" panose="02040503050406030204" pitchFamily="18" charset="0"/>
                          </a:rPr>
                          <m:t>0</m:t>
                        </m:r>
                      </m:sub>
                    </m:sSub>
                  </m:oMath>
                </a14:m>
                <a:r>
                  <a:rPr lang="zh-CN" altLang="en-US" dirty="0"/>
                  <a:t>范数，</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=0</m:t>
                    </m:r>
                  </m:oMath>
                </a14:m>
                <a:endParaRPr lang="zh-CN" altLang="en-US" dirty="0"/>
              </a:p>
            </p:txBody>
          </p:sp>
        </mc:Choice>
        <mc:Fallback xmlns="">
          <p:sp>
            <p:nvSpPr>
              <p:cNvPr id="12" name="矩形 11">
                <a:extLst>
                  <a:ext uri="{FF2B5EF4-FFF2-40B4-BE49-F238E27FC236}">
                    <a16:creationId xmlns:a16="http://schemas.microsoft.com/office/drawing/2014/main" id="{F57D5F0B-BA86-41DC-97E4-26AB4CCB6745}"/>
                  </a:ext>
                </a:extLst>
              </p:cNvPr>
              <p:cNvSpPr>
                <a:spLocks noRot="1" noChangeAspect="1" noMove="1" noResize="1" noEditPoints="1" noAdjustHandles="1" noChangeArrowheads="1" noChangeShapeType="1" noTextEdit="1"/>
              </p:cNvSpPr>
              <p:nvPr/>
            </p:nvSpPr>
            <p:spPr>
              <a:xfrm>
                <a:off x="1557908" y="3289545"/>
                <a:ext cx="2401555" cy="461665"/>
              </a:xfrm>
              <a:prstGeom prst="rect">
                <a:avLst/>
              </a:prstGeom>
              <a:blipFill>
                <a:blip r:embed="rId4"/>
                <a:stretch>
                  <a:fillRect l="-4061" t="-14667" b="-26667"/>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C29066BE-6931-4758-AF46-6B7349161943}"/>
              </a:ext>
            </a:extLst>
          </p:cNvPr>
          <p:cNvPicPr>
            <a:picLocks noChangeAspect="1"/>
          </p:cNvPicPr>
          <p:nvPr/>
        </p:nvPicPr>
        <p:blipFill>
          <a:blip r:embed="rId5"/>
          <a:stretch>
            <a:fillRect/>
          </a:stretch>
        </p:blipFill>
        <p:spPr>
          <a:xfrm>
            <a:off x="1557908" y="3850520"/>
            <a:ext cx="4248472" cy="682790"/>
          </a:xfrm>
          <a:prstGeom prst="rect">
            <a:avLst/>
          </a:prstGeom>
        </p:spPr>
      </p:pic>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E55B84F4-2BA4-4FF4-81B8-85FB09EDDA0D}"/>
                  </a:ext>
                </a:extLst>
              </p:cNvPr>
              <p:cNvSpPr/>
              <p:nvPr/>
            </p:nvSpPr>
            <p:spPr>
              <a:xfrm>
                <a:off x="1557305" y="4647708"/>
                <a:ext cx="2448272" cy="461665"/>
              </a:xfrm>
              <a:prstGeom prst="rect">
                <a:avLst/>
              </a:prstGeom>
            </p:spPr>
            <p:txBody>
              <a:bodyPr wrap="square">
                <a:spAutoFit/>
              </a:bodyPr>
              <a:lstStyle/>
              <a:p>
                <a:r>
                  <a:rPr lang="zh-CN" altLang="en-US" dirty="0"/>
                  <a:t>③</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𝑙</m:t>
                        </m:r>
                      </m:e>
                      <m:sub>
                        <m:r>
                          <a:rPr lang="en-US" altLang="zh-CN" i="1">
                            <a:latin typeface="Cambria Math" panose="02040503050406030204" pitchFamily="18" charset="0"/>
                          </a:rPr>
                          <m:t>1</m:t>
                        </m:r>
                      </m:sub>
                    </m:sSub>
                  </m:oMath>
                </a14:m>
                <a:r>
                  <a:rPr lang="zh-CN" altLang="en-US" dirty="0"/>
                  <a:t>范数</a:t>
                </a:r>
                <a14:m>
                  <m:oMath xmlns:m="http://schemas.openxmlformats.org/officeDocument/2006/math">
                    <m:r>
                      <a:rPr lang="zh-CN" altLang="en-US" i="1" dirty="0" smtClean="0">
                        <a:latin typeface="Cambria Math" panose="02040503050406030204" pitchFamily="18" charset="0"/>
                      </a:rPr>
                      <m:t>，</m:t>
                    </m:r>
                    <m:r>
                      <a:rPr lang="en-US" altLang="zh-CN" i="1" dirty="0" smtClean="0">
                        <a:latin typeface="Cambria Math" panose="02040503050406030204" pitchFamily="18" charset="0"/>
                      </a:rPr>
                      <m:t>𝑝</m:t>
                    </m:r>
                    <m:r>
                      <a:rPr lang="en-US" altLang="zh-CN" i="1" dirty="0" smtClean="0">
                        <a:latin typeface="Cambria Math" panose="02040503050406030204" pitchFamily="18" charset="0"/>
                      </a:rPr>
                      <m:t>=1</m:t>
                    </m:r>
                  </m:oMath>
                </a14:m>
                <a:endParaRPr lang="zh-CN" altLang="en-US" dirty="0"/>
              </a:p>
            </p:txBody>
          </p:sp>
        </mc:Choice>
        <mc:Fallback xmlns="">
          <p:sp>
            <p:nvSpPr>
              <p:cNvPr id="14" name="矩形 13">
                <a:extLst>
                  <a:ext uri="{FF2B5EF4-FFF2-40B4-BE49-F238E27FC236}">
                    <a16:creationId xmlns:a16="http://schemas.microsoft.com/office/drawing/2014/main" id="{E55B84F4-2BA4-4FF4-81B8-85FB09EDDA0D}"/>
                  </a:ext>
                </a:extLst>
              </p:cNvPr>
              <p:cNvSpPr>
                <a:spLocks noRot="1" noChangeAspect="1" noMove="1" noResize="1" noEditPoints="1" noAdjustHandles="1" noChangeArrowheads="1" noChangeShapeType="1" noTextEdit="1"/>
              </p:cNvSpPr>
              <p:nvPr/>
            </p:nvSpPr>
            <p:spPr>
              <a:xfrm>
                <a:off x="1557305" y="4647708"/>
                <a:ext cx="2448272" cy="461665"/>
              </a:xfrm>
              <a:prstGeom prst="rect">
                <a:avLst/>
              </a:prstGeom>
              <a:blipFill>
                <a:blip r:embed="rId6"/>
                <a:stretch>
                  <a:fillRect l="-3731" t="-14474" b="-25000"/>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AC550EA1-BFB1-494E-9C16-67FD2A89848B}"/>
              </a:ext>
            </a:extLst>
          </p:cNvPr>
          <p:cNvPicPr>
            <a:picLocks noChangeAspect="1"/>
          </p:cNvPicPr>
          <p:nvPr/>
        </p:nvPicPr>
        <p:blipFill rotWithShape="1">
          <a:blip r:embed="rId7"/>
          <a:srcRect t="8234" b="14776"/>
          <a:stretch/>
        </p:blipFill>
        <p:spPr>
          <a:xfrm>
            <a:off x="1557305" y="5223771"/>
            <a:ext cx="2324675" cy="1080120"/>
          </a:xfrm>
          <a:prstGeom prst="rect">
            <a:avLst/>
          </a:prstGeom>
        </p:spPr>
      </p:pic>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EF0541CC-F817-4C02-8B34-603495CDFBFB}"/>
                  </a:ext>
                </a:extLst>
              </p:cNvPr>
              <p:cNvSpPr/>
              <p:nvPr/>
            </p:nvSpPr>
            <p:spPr>
              <a:xfrm>
                <a:off x="6598468" y="210334"/>
                <a:ext cx="2319289" cy="461665"/>
              </a:xfrm>
              <a:prstGeom prst="rect">
                <a:avLst/>
              </a:prstGeom>
            </p:spPr>
            <p:txBody>
              <a:bodyPr wrap="none">
                <a:spAutoFit/>
              </a:bodyPr>
              <a:lstStyle/>
              <a:p>
                <a:r>
                  <a:rPr lang="zh-CN" altLang="en-US" dirty="0"/>
                  <a:t>④</a:t>
                </a:r>
                <a:r>
                  <a:rPr lang="en-US" altLang="zh-CN" dirty="0"/>
                  <a:t>F</a:t>
                </a:r>
                <a:r>
                  <a:rPr lang="zh-CN" altLang="en-US" dirty="0"/>
                  <a:t>范数</a:t>
                </a:r>
                <a14:m>
                  <m:oMath xmlns:m="http://schemas.openxmlformats.org/officeDocument/2006/math">
                    <m:r>
                      <a:rPr lang="zh-CN" altLang="en-US" i="1" dirty="0">
                        <a:latin typeface="Cambria Math" panose="02040503050406030204" pitchFamily="18" charset="0"/>
                      </a:rPr>
                      <m:t>，</m:t>
                    </m:r>
                    <m:r>
                      <a:rPr lang="en-US" altLang="zh-CN" i="1" dirty="0">
                        <a:latin typeface="Cambria Math" panose="02040503050406030204" pitchFamily="18" charset="0"/>
                      </a:rPr>
                      <m:t>𝑝</m:t>
                    </m:r>
                    <m:r>
                      <a:rPr lang="en-US" altLang="zh-CN" i="1" dirty="0">
                        <a:latin typeface="Cambria Math" panose="02040503050406030204" pitchFamily="18" charset="0"/>
                      </a:rPr>
                      <m:t>=</m:t>
                    </m:r>
                    <m:r>
                      <a:rPr lang="en-US" altLang="zh-CN" b="0" i="1" dirty="0" smtClean="0">
                        <a:latin typeface="Cambria Math" panose="02040503050406030204" pitchFamily="18" charset="0"/>
                      </a:rPr>
                      <m:t>𝑓</m:t>
                    </m:r>
                  </m:oMath>
                </a14:m>
                <a:endParaRPr lang="zh-CN" altLang="en-US" dirty="0"/>
              </a:p>
            </p:txBody>
          </p:sp>
        </mc:Choice>
        <mc:Fallback xmlns="">
          <p:sp>
            <p:nvSpPr>
              <p:cNvPr id="16" name="矩形 15">
                <a:extLst>
                  <a:ext uri="{FF2B5EF4-FFF2-40B4-BE49-F238E27FC236}">
                    <a16:creationId xmlns:a16="http://schemas.microsoft.com/office/drawing/2014/main" id="{EF0541CC-F817-4C02-8B34-603495CDFBFB}"/>
                  </a:ext>
                </a:extLst>
              </p:cNvPr>
              <p:cNvSpPr>
                <a:spLocks noRot="1" noChangeAspect="1" noMove="1" noResize="1" noEditPoints="1" noAdjustHandles="1" noChangeArrowheads="1" noChangeShapeType="1" noTextEdit="1"/>
              </p:cNvSpPr>
              <p:nvPr/>
            </p:nvSpPr>
            <p:spPr>
              <a:xfrm>
                <a:off x="6598468" y="210334"/>
                <a:ext cx="2319289" cy="461665"/>
              </a:xfrm>
              <a:prstGeom prst="rect">
                <a:avLst/>
              </a:prstGeom>
              <a:blipFill>
                <a:blip r:embed="rId8"/>
                <a:stretch>
                  <a:fillRect l="-3937" t="-14667" r="-787" b="-30667"/>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37F9E2CE-4933-432E-8734-C53503DD2528}"/>
              </a:ext>
            </a:extLst>
          </p:cNvPr>
          <p:cNvPicPr>
            <a:picLocks noChangeAspect="1"/>
          </p:cNvPicPr>
          <p:nvPr/>
        </p:nvPicPr>
        <p:blipFill>
          <a:blip r:embed="rId9"/>
          <a:stretch>
            <a:fillRect/>
          </a:stretch>
        </p:blipFill>
        <p:spPr>
          <a:xfrm>
            <a:off x="6598468" y="796710"/>
            <a:ext cx="3600400" cy="1038882"/>
          </a:xfrm>
          <a:prstGeom prst="rect">
            <a:avLst/>
          </a:prstGeom>
        </p:spPr>
      </p:pic>
      <p:sp>
        <p:nvSpPr>
          <p:cNvPr id="18" name="文本框 17">
            <a:extLst>
              <a:ext uri="{FF2B5EF4-FFF2-40B4-BE49-F238E27FC236}">
                <a16:creationId xmlns:a16="http://schemas.microsoft.com/office/drawing/2014/main" id="{8A21A52F-8F35-419F-B1AF-B12BDED37A36}"/>
              </a:ext>
            </a:extLst>
          </p:cNvPr>
          <p:cNvSpPr txBox="1"/>
          <p:nvPr/>
        </p:nvSpPr>
        <p:spPr>
          <a:xfrm>
            <a:off x="6526460" y="2105763"/>
            <a:ext cx="2232248" cy="461665"/>
          </a:xfrm>
          <a:prstGeom prst="rect">
            <a:avLst/>
          </a:prstGeom>
          <a:noFill/>
        </p:spPr>
        <p:txBody>
          <a:bodyPr wrap="square" rtlCol="0">
            <a:spAutoFit/>
          </a:bodyPr>
          <a:lstStyle/>
          <a:p>
            <a:r>
              <a:rPr lang="zh-CN" altLang="en-US" dirty="0"/>
              <a:t>⑤矩阵核范数</a:t>
            </a:r>
          </a:p>
        </p:txBody>
      </p:sp>
      <p:pic>
        <p:nvPicPr>
          <p:cNvPr id="20" name="图片 19">
            <a:extLst>
              <a:ext uri="{FF2B5EF4-FFF2-40B4-BE49-F238E27FC236}">
                <a16:creationId xmlns:a16="http://schemas.microsoft.com/office/drawing/2014/main" id="{05ED00E9-F274-41C3-85DA-BA1F6699F4D5}"/>
              </a:ext>
            </a:extLst>
          </p:cNvPr>
          <p:cNvPicPr>
            <a:picLocks noChangeAspect="1"/>
          </p:cNvPicPr>
          <p:nvPr/>
        </p:nvPicPr>
        <p:blipFill>
          <a:blip r:embed="rId10"/>
          <a:stretch>
            <a:fillRect/>
          </a:stretch>
        </p:blipFill>
        <p:spPr>
          <a:xfrm>
            <a:off x="6596505" y="2659707"/>
            <a:ext cx="4898396" cy="900955"/>
          </a:xfrm>
          <a:prstGeom prst="rect">
            <a:avLst/>
          </a:prstGeom>
        </p:spPr>
      </p:pic>
      <p:pic>
        <p:nvPicPr>
          <p:cNvPr id="21" name="图片 20">
            <a:extLst>
              <a:ext uri="{FF2B5EF4-FFF2-40B4-BE49-F238E27FC236}">
                <a16:creationId xmlns:a16="http://schemas.microsoft.com/office/drawing/2014/main" id="{E651CAF4-67DB-40BB-976A-8AB0887F15E5}"/>
              </a:ext>
            </a:extLst>
          </p:cNvPr>
          <p:cNvPicPr/>
          <p:nvPr/>
        </p:nvPicPr>
        <p:blipFill>
          <a:blip r:embed="rId11"/>
          <a:stretch>
            <a:fillRect/>
          </a:stretch>
        </p:blipFill>
        <p:spPr>
          <a:xfrm>
            <a:off x="6596505" y="3560662"/>
            <a:ext cx="5081605" cy="2676303"/>
          </a:xfrm>
          <a:prstGeom prst="rect">
            <a:avLst/>
          </a:prstGeom>
        </p:spPr>
      </p:pic>
      <p:sp>
        <p:nvSpPr>
          <p:cNvPr id="22" name="矩形 21">
            <a:extLst>
              <a:ext uri="{FF2B5EF4-FFF2-40B4-BE49-F238E27FC236}">
                <a16:creationId xmlns:a16="http://schemas.microsoft.com/office/drawing/2014/main" id="{801CCECF-43EF-4EC5-960E-4037B4677CBE}"/>
              </a:ext>
            </a:extLst>
          </p:cNvPr>
          <p:cNvSpPr/>
          <p:nvPr/>
        </p:nvSpPr>
        <p:spPr>
          <a:xfrm>
            <a:off x="5056777" y="4563147"/>
            <a:ext cx="3171684" cy="1938992"/>
          </a:xfrm>
          <a:prstGeom prst="rect">
            <a:avLst/>
          </a:prstGeom>
        </p:spPr>
        <p:txBody>
          <a:bodyPr wrap="square">
            <a:spAutoFit/>
          </a:bodyPr>
          <a:lstStyle/>
          <a:p>
            <a:r>
              <a:rPr lang="zh-CN" altLang="zh-CN" dirty="0">
                <a:latin typeface="幼圆" panose="02010509060101010101" pitchFamily="49" charset="-122"/>
                <a:ea typeface="幼圆" panose="02010509060101010101" pitchFamily="49" charset="-122"/>
                <a:cs typeface="Times New Roman" panose="02020603050405020304" pitchFamily="18" charset="0"/>
              </a:rPr>
              <a:t>这一转换就将矩阵秩的问题转为核范数的问题，并且核范数是凸的，以前矩阵秩是非凸的</a:t>
            </a:r>
            <a:endParaRPr lang="zh-CN" altLang="en-US"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ircle(in)">
                                      <p:cBhvr>
                                        <p:cTn id="60" dur="2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circle(in)">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6" grpId="0"/>
      <p:bldP spid="18"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F22FCA7-8F76-4546-8900-061107185C01}"/>
              </a:ext>
            </a:extLst>
          </p:cNvPr>
          <p:cNvSpPr txBox="1"/>
          <p:nvPr/>
        </p:nvSpPr>
        <p:spPr>
          <a:xfrm>
            <a:off x="3862164" y="476672"/>
            <a:ext cx="7416824" cy="584775"/>
          </a:xfrm>
          <a:prstGeom prst="rect">
            <a:avLst/>
          </a:prstGeom>
          <a:noFill/>
        </p:spPr>
        <p:txBody>
          <a:bodyPr wrap="square" rtlCol="0">
            <a:spAutoFit/>
          </a:bodyPr>
          <a:lstStyle/>
          <a:p>
            <a:r>
              <a:rPr lang="zh-CN" altLang="en-US" sz="3200" dirty="0"/>
              <a:t>相位估计流程图</a:t>
            </a:r>
          </a:p>
        </p:txBody>
      </p:sp>
      <p:pic>
        <p:nvPicPr>
          <p:cNvPr id="6" name="图片 5">
            <a:extLst>
              <a:ext uri="{FF2B5EF4-FFF2-40B4-BE49-F238E27FC236}">
                <a16:creationId xmlns:a16="http://schemas.microsoft.com/office/drawing/2014/main" id="{73566CC8-ECB4-4F32-A48F-DDF29A9CA901}"/>
              </a:ext>
            </a:extLst>
          </p:cNvPr>
          <p:cNvPicPr>
            <a:picLocks noChangeAspect="1"/>
          </p:cNvPicPr>
          <p:nvPr/>
        </p:nvPicPr>
        <p:blipFill>
          <a:blip r:embed="rId2"/>
          <a:stretch>
            <a:fillRect/>
          </a:stretch>
        </p:blipFill>
        <p:spPr>
          <a:xfrm>
            <a:off x="1773932" y="1889213"/>
            <a:ext cx="7933795" cy="2709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067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D4D01294-766D-43AF-87CB-4FA206076F64}"/>
                  </a:ext>
                </a:extLst>
              </p:cNvPr>
              <p:cNvSpPr/>
              <p:nvPr/>
            </p:nvSpPr>
            <p:spPr>
              <a:xfrm>
                <a:off x="2061964" y="1659265"/>
                <a:ext cx="8136904" cy="461665"/>
              </a:xfrm>
              <a:prstGeom prst="rect">
                <a:avLst/>
              </a:prstGeom>
            </p:spPr>
            <p:txBody>
              <a:bodyPr wrap="square">
                <a:spAutoFit/>
              </a:bodyPr>
              <a:lstStyle/>
              <a:p>
                <a:r>
                  <a:rPr lang="zh-CN" altLang="en-US" dirty="0"/>
                  <a:t>测量后，就可以获得一个近似特征值相位</a:t>
                </a:r>
                <a14:m>
                  <m:oMath xmlns:m="http://schemas.openxmlformats.org/officeDocument/2006/math">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𝜑</m:t>
                        </m:r>
                      </m:e>
                    </m:acc>
                    <m:r>
                      <a:rPr lang="en-US" altLang="zh-CN" b="0" i="1" smtClean="0">
                        <a:latin typeface="Cambria Math" panose="02040503050406030204" pitchFamily="18" charset="0"/>
                      </a:rPr>
                      <m:t>=0.</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𝜑</m:t>
                        </m:r>
                      </m:e>
                      <m:sub>
                        <m:r>
                          <a:rPr lang="en-US" altLang="zh-CN" b="0" i="1" smtClean="0">
                            <a:latin typeface="Cambria Math" panose="02040503050406030204" pitchFamily="18" charset="0"/>
                          </a:rPr>
                          <m:t>1</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𝜑</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𝜑</m:t>
                        </m:r>
                      </m:e>
                      <m:sub>
                        <m:r>
                          <a:rPr lang="en-US" altLang="zh-CN" b="0" i="1" smtClean="0">
                            <a:latin typeface="Cambria Math" panose="02040503050406030204" pitchFamily="18" charset="0"/>
                          </a:rPr>
                          <m:t>𝑚</m:t>
                        </m:r>
                      </m:sub>
                    </m:sSub>
                  </m:oMath>
                </a14:m>
                <a:endParaRPr lang="zh-CN" altLang="en-US" dirty="0"/>
              </a:p>
            </p:txBody>
          </p:sp>
        </mc:Choice>
        <mc:Fallback xmlns="">
          <p:sp>
            <p:nvSpPr>
              <p:cNvPr id="2" name="矩形 1">
                <a:extLst>
                  <a:ext uri="{FF2B5EF4-FFF2-40B4-BE49-F238E27FC236}">
                    <a16:creationId xmlns:a16="http://schemas.microsoft.com/office/drawing/2014/main" id="{D4D01294-766D-43AF-87CB-4FA206076F64}"/>
                  </a:ext>
                </a:extLst>
              </p:cNvPr>
              <p:cNvSpPr>
                <a:spLocks noRot="1" noChangeAspect="1" noMove="1" noResize="1" noEditPoints="1" noAdjustHandles="1" noChangeArrowheads="1" noChangeShapeType="1" noTextEdit="1"/>
              </p:cNvSpPr>
              <p:nvPr/>
            </p:nvSpPr>
            <p:spPr>
              <a:xfrm>
                <a:off x="2061964" y="1659265"/>
                <a:ext cx="8136904" cy="461665"/>
              </a:xfrm>
              <a:prstGeom prst="rect">
                <a:avLst/>
              </a:prstGeom>
              <a:blipFill>
                <a:blip r:embed="rId2"/>
                <a:stretch>
                  <a:fillRect l="-1124" t="-14474"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0999DF53-2A30-4AC7-B600-A8881E6BF77B}"/>
                  </a:ext>
                </a:extLst>
              </p:cNvPr>
              <p:cNvSpPr/>
              <p:nvPr/>
            </p:nvSpPr>
            <p:spPr>
              <a:xfrm>
                <a:off x="5590356" y="2134955"/>
                <a:ext cx="2385461"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𝑈</m:t>
                      </m:r>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𝑢</m:t>
                              </m:r>
                            </m:e>
                          </m:d>
                        </m:e>
                      </m:d>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2</m:t>
                          </m:r>
                          <m:r>
                            <a:rPr lang="zh-CN" altLang="en-US" i="1" dirty="0">
                              <a:latin typeface="Cambria Math" panose="02040503050406030204" pitchFamily="18" charset="0"/>
                            </a:rPr>
                            <m:t>𝜋</m:t>
                          </m:r>
                          <m:r>
                            <a:rPr lang="en-US" altLang="zh-CN" i="1" dirty="0">
                              <a:latin typeface="Cambria Math" panose="02040503050406030204" pitchFamily="18" charset="0"/>
                            </a:rPr>
                            <m:t>𝑖</m:t>
                          </m:r>
                          <m:r>
                            <a:rPr lang="zh-CN" altLang="en-US" i="1" dirty="0">
                              <a:latin typeface="Cambria Math" panose="02040503050406030204" pitchFamily="18" charset="0"/>
                            </a:rPr>
                            <m:t>𝜑</m:t>
                          </m:r>
                        </m:sup>
                      </m:sSup>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𝑢</m:t>
                              </m:r>
                            </m:e>
                          </m:d>
                        </m:e>
                      </m:d>
                    </m:oMath>
                  </m:oMathPara>
                </a14:m>
                <a:endParaRPr lang="zh-CN" altLang="en-US" dirty="0"/>
              </a:p>
            </p:txBody>
          </p:sp>
        </mc:Choice>
        <mc:Fallback xmlns="">
          <p:sp>
            <p:nvSpPr>
              <p:cNvPr id="3" name="矩形 2">
                <a:extLst>
                  <a:ext uri="{FF2B5EF4-FFF2-40B4-BE49-F238E27FC236}">
                    <a16:creationId xmlns:a16="http://schemas.microsoft.com/office/drawing/2014/main" id="{0999DF53-2A30-4AC7-B600-A8881E6BF77B}"/>
                  </a:ext>
                </a:extLst>
              </p:cNvPr>
              <p:cNvSpPr>
                <a:spLocks noRot="1" noChangeAspect="1" noMove="1" noResize="1" noEditPoints="1" noAdjustHandles="1" noChangeArrowheads="1" noChangeShapeType="1" noTextEdit="1"/>
              </p:cNvSpPr>
              <p:nvPr/>
            </p:nvSpPr>
            <p:spPr>
              <a:xfrm>
                <a:off x="5590356" y="2134955"/>
                <a:ext cx="2385461" cy="473591"/>
              </a:xfrm>
              <a:prstGeom prst="rect">
                <a:avLst/>
              </a:prstGeom>
              <a:blipFill>
                <a:blip r:embed="rId3"/>
                <a:stretch>
                  <a:fillRect/>
                </a:stretch>
              </a:blipFill>
            </p:spPr>
            <p:txBody>
              <a:bodyPr/>
              <a:lstStyle/>
              <a:p>
                <a:r>
                  <a:rPr lang="zh-CN" altLang="en-US">
                    <a:noFill/>
                  </a:rPr>
                  <a:t> </a:t>
                </a:r>
              </a:p>
            </p:txBody>
          </p:sp>
        </mc:Fallback>
      </mc:AlternateContent>
      <p:sp>
        <p:nvSpPr>
          <p:cNvPr id="4" name="箭头: 右弧形 3">
            <a:extLst>
              <a:ext uri="{FF2B5EF4-FFF2-40B4-BE49-F238E27FC236}">
                <a16:creationId xmlns:a16="http://schemas.microsoft.com/office/drawing/2014/main" id="{5694286E-CD0A-49EE-8F09-51511D928BA2}"/>
              </a:ext>
            </a:extLst>
          </p:cNvPr>
          <p:cNvSpPr/>
          <p:nvPr/>
        </p:nvSpPr>
        <p:spPr>
          <a:xfrm>
            <a:off x="9982844" y="1890097"/>
            <a:ext cx="720080" cy="718449"/>
          </a:xfrm>
          <a:prstGeom prst="curvedLeftArrow">
            <a:avLst>
              <a:gd name="adj1" fmla="val 14262"/>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EC1B665-7D80-4D77-8968-34046CD78EE0}"/>
                  </a:ext>
                </a:extLst>
              </p:cNvPr>
              <p:cNvSpPr txBox="1"/>
              <p:nvPr/>
            </p:nvSpPr>
            <p:spPr>
              <a:xfrm>
                <a:off x="2277988" y="2955409"/>
                <a:ext cx="5472608" cy="473591"/>
              </a:xfrm>
              <a:prstGeom prst="rect">
                <a:avLst/>
              </a:prstGeom>
              <a:noFill/>
            </p:spPr>
            <p:txBody>
              <a:bodyPr wrap="square" rtlCol="0">
                <a:spAutoFit/>
              </a:bodyPr>
              <a:lstStyle/>
              <a:p>
                <a:r>
                  <a:rPr lang="zh-CN" altLang="en-US" dirty="0"/>
                  <a:t>从而得到酉矩阵</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m:t>
                        </m:r>
                        <m:r>
                          <a:rPr lang="en-US" altLang="zh-CN" i="1" dirty="0">
                            <a:latin typeface="Cambria Math" panose="02040503050406030204" pitchFamily="18" charset="0"/>
                          </a:rPr>
                          <m:t>𝑈𝑖</m:t>
                        </m:r>
                      </m:sup>
                    </m:sSup>
                    <m:r>
                      <a:rPr lang="zh-CN" altLang="en-US" i="1" dirty="0" smtClean="0">
                        <a:latin typeface="Cambria Math" panose="02040503050406030204" pitchFamily="18" charset="0"/>
                      </a:rPr>
                      <m:t>的</m:t>
                    </m:r>
                  </m:oMath>
                </a14:m>
                <a:r>
                  <a:rPr lang="zh-CN" altLang="en-US" dirty="0"/>
                  <a:t>特征值</a:t>
                </a:r>
                <a14:m>
                  <m:oMath xmlns:m="http://schemas.openxmlformats.org/officeDocument/2006/math">
                    <m:sSub>
                      <m:sSubPr>
                        <m:ctrlPr>
                          <a:rPr lang="en-US" altLang="zh-CN" i="1" dirty="0" smtClean="0">
                            <a:latin typeface="Cambria Math" panose="02040503050406030204" pitchFamily="18" charset="0"/>
                          </a:rPr>
                        </m:ctrlPr>
                      </m:sSubPr>
                      <m:e>
                        <m:r>
                          <a:rPr lang="zh-CN" altLang="en-US" i="1" dirty="0" smtClean="0">
                            <a:latin typeface="Cambria Math" panose="02040503050406030204" pitchFamily="18" charset="0"/>
                          </a:rPr>
                          <m:t>𝛿</m:t>
                        </m:r>
                      </m:e>
                      <m:sub>
                        <m:r>
                          <a:rPr lang="en-US" altLang="zh-CN" b="0" i="1" dirty="0" smtClean="0">
                            <a:latin typeface="Cambria Math" panose="02040503050406030204" pitchFamily="18" charset="0"/>
                          </a:rPr>
                          <m:t>𝑖</m:t>
                        </m:r>
                      </m:sub>
                    </m:sSub>
                  </m:oMath>
                </a14:m>
                <a:endParaRPr lang="zh-CN" altLang="en-US" dirty="0"/>
              </a:p>
            </p:txBody>
          </p:sp>
        </mc:Choice>
        <mc:Fallback xmlns="">
          <p:sp>
            <p:nvSpPr>
              <p:cNvPr id="5" name="文本框 4">
                <a:extLst>
                  <a:ext uri="{FF2B5EF4-FFF2-40B4-BE49-F238E27FC236}">
                    <a16:creationId xmlns:a16="http://schemas.microsoft.com/office/drawing/2014/main" id="{6EC1B665-7D80-4D77-8968-34046CD78EE0}"/>
                  </a:ext>
                </a:extLst>
              </p:cNvPr>
              <p:cNvSpPr txBox="1">
                <a:spLocks noRot="1" noChangeAspect="1" noMove="1" noResize="1" noEditPoints="1" noAdjustHandles="1" noChangeArrowheads="1" noChangeShapeType="1" noTextEdit="1"/>
              </p:cNvSpPr>
              <p:nvPr/>
            </p:nvSpPr>
            <p:spPr>
              <a:xfrm>
                <a:off x="2277988" y="2955409"/>
                <a:ext cx="5472608" cy="473591"/>
              </a:xfrm>
              <a:prstGeom prst="rect">
                <a:avLst/>
              </a:prstGeom>
              <a:blipFill>
                <a:blip r:embed="rId4"/>
                <a:stretch>
                  <a:fillRect l="-1784" t="-11538" b="-2435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2DBDB6C-00CD-4783-9BC7-44FE166FE247}"/>
              </a:ext>
            </a:extLst>
          </p:cNvPr>
          <p:cNvPicPr/>
          <p:nvPr/>
        </p:nvPicPr>
        <p:blipFill>
          <a:blip r:embed="rId5"/>
          <a:stretch>
            <a:fillRect/>
          </a:stretch>
        </p:blipFill>
        <p:spPr>
          <a:xfrm>
            <a:off x="5446340" y="3603481"/>
            <a:ext cx="2495053" cy="591447"/>
          </a:xfrm>
          <a:prstGeom prst="rect">
            <a:avLst/>
          </a:prstGeom>
        </p:spPr>
      </p:pic>
      <p:sp>
        <p:nvSpPr>
          <p:cNvPr id="7" name="椭圆 6">
            <a:extLst>
              <a:ext uri="{FF2B5EF4-FFF2-40B4-BE49-F238E27FC236}">
                <a16:creationId xmlns:a16="http://schemas.microsoft.com/office/drawing/2014/main" id="{DA7FD373-E11F-416E-9B24-90C7117C5D8A}"/>
              </a:ext>
            </a:extLst>
          </p:cNvPr>
          <p:cNvSpPr/>
          <p:nvPr/>
        </p:nvSpPr>
        <p:spPr>
          <a:xfrm>
            <a:off x="5446340" y="3603481"/>
            <a:ext cx="360040" cy="659998"/>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15A190B6-9878-479E-889D-98A0B143AB11}"/>
              </a:ext>
            </a:extLst>
          </p:cNvPr>
          <p:cNvSpPr txBox="1"/>
          <p:nvPr/>
        </p:nvSpPr>
        <p:spPr>
          <a:xfrm>
            <a:off x="2061964" y="4561822"/>
            <a:ext cx="5544616" cy="461665"/>
          </a:xfrm>
          <a:prstGeom prst="rect">
            <a:avLst/>
          </a:prstGeom>
          <a:noFill/>
        </p:spPr>
        <p:txBody>
          <a:bodyPr wrap="square" rtlCol="0">
            <a:spAutoFit/>
          </a:bodyPr>
          <a:lstStyle/>
          <a:p>
            <a:pPr marL="342900" indent="-342900">
              <a:buFont typeface="Arial" panose="020B0604020202020204" pitchFamily="34" charset="0"/>
              <a:buChar char="•"/>
            </a:pPr>
            <a:r>
              <a:rPr lang="zh-CN" altLang="en-US" dirty="0"/>
              <a:t>优点：当然是优秀的算法复杂度啦</a:t>
            </a:r>
            <a:r>
              <a:rPr lang="en-US" altLang="zh-CN" dirty="0"/>
              <a:t>~</a:t>
            </a:r>
            <a:endParaRPr lang="zh-CN" altLang="en-US" dirty="0"/>
          </a:p>
        </p:txBody>
      </p:sp>
      <p:pic>
        <p:nvPicPr>
          <p:cNvPr id="9" name="图片 8">
            <a:extLst>
              <a:ext uri="{FF2B5EF4-FFF2-40B4-BE49-F238E27FC236}">
                <a16:creationId xmlns:a16="http://schemas.microsoft.com/office/drawing/2014/main" id="{3852D4AD-787C-43B4-92AB-E08E92943991}"/>
              </a:ext>
            </a:extLst>
          </p:cNvPr>
          <p:cNvPicPr>
            <a:picLocks noChangeAspect="1"/>
          </p:cNvPicPr>
          <p:nvPr/>
        </p:nvPicPr>
        <p:blipFill>
          <a:blip r:embed="rId6"/>
          <a:stretch>
            <a:fillRect/>
          </a:stretch>
        </p:blipFill>
        <p:spPr>
          <a:xfrm>
            <a:off x="7728293" y="4446797"/>
            <a:ext cx="723476" cy="691714"/>
          </a:xfrm>
          <a:prstGeom prst="rect">
            <a:avLst/>
          </a:prstGeom>
        </p:spPr>
      </p:pic>
    </p:spTree>
    <p:extLst>
      <p:ext uri="{BB962C8B-B14F-4D97-AF65-F5344CB8AC3E}">
        <p14:creationId xmlns:p14="http://schemas.microsoft.com/office/powerpoint/2010/main" val="31219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9C60390-74E9-44D0-8524-CE231CA7BF6E}"/>
              </a:ext>
            </a:extLst>
          </p:cNvPr>
          <p:cNvSpPr txBox="1"/>
          <p:nvPr/>
        </p:nvSpPr>
        <p:spPr>
          <a:xfrm>
            <a:off x="687519" y="227829"/>
            <a:ext cx="2232248" cy="461665"/>
          </a:xfrm>
          <a:prstGeom prst="rect">
            <a:avLst/>
          </a:prstGeom>
          <a:noFill/>
        </p:spPr>
        <p:txBody>
          <a:bodyPr wrap="square" rtlCol="0">
            <a:spAutoFit/>
          </a:bodyPr>
          <a:lstStyle/>
          <a:p>
            <a:r>
              <a:rPr lang="en-US" altLang="zh-CN" dirty="0"/>
              <a:t>1</a:t>
            </a:r>
            <a:r>
              <a:rPr lang="zh-CN" altLang="en-US" dirty="0"/>
              <a:t>、思想来源</a:t>
            </a:r>
          </a:p>
        </p:txBody>
      </p:sp>
      <p:sp>
        <p:nvSpPr>
          <p:cNvPr id="3" name="文本框 2">
            <a:extLst>
              <a:ext uri="{FF2B5EF4-FFF2-40B4-BE49-F238E27FC236}">
                <a16:creationId xmlns:a16="http://schemas.microsoft.com/office/drawing/2014/main" id="{CF4AE855-DF82-46F7-9886-683C3DD79CB3}"/>
              </a:ext>
            </a:extLst>
          </p:cNvPr>
          <p:cNvSpPr txBox="1"/>
          <p:nvPr/>
        </p:nvSpPr>
        <p:spPr>
          <a:xfrm>
            <a:off x="693812" y="692696"/>
            <a:ext cx="3744416" cy="1200329"/>
          </a:xfrm>
          <a:prstGeom prst="rect">
            <a:avLst/>
          </a:prstGeom>
          <a:noFill/>
        </p:spPr>
        <p:txBody>
          <a:bodyPr wrap="square" rtlCol="0">
            <a:spAutoFit/>
          </a:bodyPr>
          <a:lstStyle/>
          <a:p>
            <a:r>
              <a:rPr lang="zh-CN" altLang="en-US" dirty="0"/>
              <a:t>矩阵的稀疏分两类：</a:t>
            </a:r>
            <a:endParaRPr lang="en-US" altLang="zh-CN" dirty="0"/>
          </a:p>
          <a:p>
            <a:r>
              <a:rPr lang="zh-CN" altLang="en-US" dirty="0"/>
              <a:t>①矩阵元素的稀疏</a:t>
            </a:r>
            <a:endParaRPr lang="en-US" altLang="zh-CN" dirty="0"/>
          </a:p>
          <a:p>
            <a:r>
              <a:rPr lang="zh-CN" altLang="en-US" dirty="0"/>
              <a:t>②矩阵奇异值的稀疏</a:t>
            </a:r>
          </a:p>
        </p:txBody>
      </p:sp>
      <p:sp>
        <p:nvSpPr>
          <p:cNvPr id="4" name="矩形 3">
            <a:extLst>
              <a:ext uri="{FF2B5EF4-FFF2-40B4-BE49-F238E27FC236}">
                <a16:creationId xmlns:a16="http://schemas.microsoft.com/office/drawing/2014/main" id="{CAB65F0F-991B-412F-B0DB-5007AA12A775}"/>
              </a:ext>
            </a:extLst>
          </p:cNvPr>
          <p:cNvSpPr/>
          <p:nvPr/>
        </p:nvSpPr>
        <p:spPr>
          <a:xfrm>
            <a:off x="687519" y="1913988"/>
            <a:ext cx="3744416" cy="461665"/>
          </a:xfrm>
          <a:prstGeom prst="rect">
            <a:avLst/>
          </a:prstGeom>
        </p:spPr>
        <p:txBody>
          <a:bodyPr wrap="square">
            <a:spAutoFit/>
          </a:bodyPr>
          <a:lstStyle/>
          <a:p>
            <a:r>
              <a:rPr lang="zh-CN" altLang="en-US" dirty="0"/>
              <a:t>低秩矩阵恢复模型</a:t>
            </a:r>
            <a:r>
              <a:rPr lang="en-US" altLang="zh-CN" dirty="0"/>
              <a:t>=</a:t>
            </a:r>
            <a:r>
              <a:rPr lang="zh-CN" altLang="en-US" dirty="0"/>
              <a:t>①</a:t>
            </a:r>
            <a:r>
              <a:rPr lang="en-US" altLang="zh-CN" dirty="0"/>
              <a:t>+</a:t>
            </a:r>
            <a:r>
              <a:rPr lang="zh-CN" altLang="en-US" dirty="0"/>
              <a:t>②</a:t>
            </a:r>
          </a:p>
        </p:txBody>
      </p:sp>
      <p:sp>
        <p:nvSpPr>
          <p:cNvPr id="5" name="矩形 4">
            <a:extLst>
              <a:ext uri="{FF2B5EF4-FFF2-40B4-BE49-F238E27FC236}">
                <a16:creationId xmlns:a16="http://schemas.microsoft.com/office/drawing/2014/main" id="{1B608F52-8B9B-4304-8742-0E332843F3E4}"/>
              </a:ext>
            </a:extLst>
          </p:cNvPr>
          <p:cNvSpPr/>
          <p:nvPr/>
        </p:nvSpPr>
        <p:spPr>
          <a:xfrm>
            <a:off x="687519" y="2396616"/>
            <a:ext cx="1893467" cy="461665"/>
          </a:xfrm>
          <a:prstGeom prst="rect">
            <a:avLst/>
          </a:prstGeom>
        </p:spPr>
        <p:txBody>
          <a:bodyPr wrap="none">
            <a:spAutoFit/>
          </a:bodyPr>
          <a:lstStyle/>
          <a:p>
            <a:r>
              <a:rPr lang="en-US" altLang="zh-CN" dirty="0"/>
              <a:t>2</a:t>
            </a:r>
            <a:r>
              <a:rPr lang="zh-CN" altLang="en-US" dirty="0"/>
              <a:t>、数学模型</a:t>
            </a:r>
          </a:p>
        </p:txBody>
      </p:sp>
      <p:pic>
        <p:nvPicPr>
          <p:cNvPr id="6" name="图片 5">
            <a:extLst>
              <a:ext uri="{FF2B5EF4-FFF2-40B4-BE49-F238E27FC236}">
                <a16:creationId xmlns:a16="http://schemas.microsoft.com/office/drawing/2014/main" id="{800277CD-E352-4AA5-ACA1-375E56FFD7CA}"/>
              </a:ext>
            </a:extLst>
          </p:cNvPr>
          <p:cNvPicPr/>
          <p:nvPr/>
        </p:nvPicPr>
        <p:blipFill>
          <a:blip r:embed="rId2"/>
          <a:stretch>
            <a:fillRect/>
          </a:stretch>
        </p:blipFill>
        <p:spPr>
          <a:xfrm>
            <a:off x="696504" y="3039684"/>
            <a:ext cx="6981662" cy="778631"/>
          </a:xfrm>
          <a:prstGeom prst="rect">
            <a:avLst/>
          </a:prstGeom>
        </p:spPr>
      </p:pic>
      <p:sp>
        <p:nvSpPr>
          <p:cNvPr id="7" name="矩形 6">
            <a:extLst>
              <a:ext uri="{FF2B5EF4-FFF2-40B4-BE49-F238E27FC236}">
                <a16:creationId xmlns:a16="http://schemas.microsoft.com/office/drawing/2014/main" id="{531208D5-3065-4E8C-B5FD-611D40B462F7}"/>
              </a:ext>
            </a:extLst>
          </p:cNvPr>
          <p:cNvSpPr/>
          <p:nvPr/>
        </p:nvSpPr>
        <p:spPr>
          <a:xfrm>
            <a:off x="687519" y="3823082"/>
            <a:ext cx="5484194" cy="461665"/>
          </a:xfrm>
          <a:prstGeom prst="rect">
            <a:avLst/>
          </a:prstGeom>
        </p:spPr>
        <p:txBody>
          <a:bodyPr wrap="none">
            <a:spAutoFit/>
          </a:bodyPr>
          <a:lstStyle/>
          <a:p>
            <a:r>
              <a:rPr lang="en-US" altLang="zh-CN" dirty="0">
                <a:latin typeface="+mn-ea"/>
              </a:rPr>
              <a:t>Z</a:t>
            </a:r>
            <a:r>
              <a:rPr lang="zh-CN" altLang="zh-CN" dirty="0">
                <a:latin typeface="+mn-ea"/>
                <a:cs typeface="Times New Roman" panose="02020603050405020304" pitchFamily="18" charset="0"/>
              </a:rPr>
              <a:t>：低秩特征矩阵；</a:t>
            </a:r>
            <a:r>
              <a:rPr lang="en-US" altLang="zh-CN" dirty="0">
                <a:latin typeface="+mn-ea"/>
              </a:rPr>
              <a:t>E</a:t>
            </a:r>
            <a:r>
              <a:rPr lang="zh-CN" altLang="zh-CN" dirty="0">
                <a:latin typeface="+mn-ea"/>
                <a:cs typeface="Times New Roman" panose="02020603050405020304" pitchFamily="18" charset="0"/>
              </a:rPr>
              <a:t>：稀疏噪声矩阵。</a:t>
            </a:r>
            <a:endParaRPr lang="zh-CN" altLang="en-US" dirty="0">
              <a:latin typeface="+mn-ea"/>
            </a:endParaRPr>
          </a:p>
        </p:txBody>
      </p:sp>
      <p:cxnSp>
        <p:nvCxnSpPr>
          <p:cNvPr id="9" name="直接箭头连接符 8">
            <a:extLst>
              <a:ext uri="{FF2B5EF4-FFF2-40B4-BE49-F238E27FC236}">
                <a16:creationId xmlns:a16="http://schemas.microsoft.com/office/drawing/2014/main" id="{45542CBB-9765-4D0A-BB53-60D58FE8BE6D}"/>
              </a:ext>
            </a:extLst>
          </p:cNvPr>
          <p:cNvCxnSpPr/>
          <p:nvPr/>
        </p:nvCxnSpPr>
        <p:spPr>
          <a:xfrm flipV="1">
            <a:off x="2580986" y="2396616"/>
            <a:ext cx="1425194" cy="74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E979E7F-510C-4E2E-9748-7005BBC31725}"/>
              </a:ext>
            </a:extLst>
          </p:cNvPr>
          <p:cNvCxnSpPr>
            <a:stCxn id="6" idx="0"/>
          </p:cNvCxnSpPr>
          <p:nvPr/>
        </p:nvCxnSpPr>
        <p:spPr>
          <a:xfrm flipH="1" flipV="1">
            <a:off x="3574132" y="2375653"/>
            <a:ext cx="613203" cy="66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3C2306E3-74B6-421E-B5D7-D6469844CA47}"/>
              </a:ext>
            </a:extLst>
          </p:cNvPr>
          <p:cNvSpPr/>
          <p:nvPr/>
        </p:nvSpPr>
        <p:spPr>
          <a:xfrm>
            <a:off x="2061964" y="3140968"/>
            <a:ext cx="1728192" cy="576065"/>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A28CAD04-04FD-4115-8CA7-FB6AD2AB9195}"/>
              </a:ext>
            </a:extLst>
          </p:cNvPr>
          <p:cNvPicPr>
            <a:picLocks noChangeAspect="1"/>
          </p:cNvPicPr>
          <p:nvPr/>
        </p:nvPicPr>
        <p:blipFill>
          <a:blip r:embed="rId3"/>
          <a:stretch>
            <a:fillRect/>
          </a:stretch>
        </p:blipFill>
        <p:spPr>
          <a:xfrm>
            <a:off x="8118656" y="2627448"/>
            <a:ext cx="2609850" cy="1476375"/>
          </a:xfrm>
          <a:prstGeom prst="rect">
            <a:avLst/>
          </a:prstGeom>
        </p:spPr>
      </p:pic>
      <p:sp>
        <p:nvSpPr>
          <p:cNvPr id="14" name="文本框 13">
            <a:extLst>
              <a:ext uri="{FF2B5EF4-FFF2-40B4-BE49-F238E27FC236}">
                <a16:creationId xmlns:a16="http://schemas.microsoft.com/office/drawing/2014/main" id="{B33AEE5A-88CB-415C-81FF-7D435BBAD663}"/>
              </a:ext>
            </a:extLst>
          </p:cNvPr>
          <p:cNvSpPr txBox="1"/>
          <p:nvPr/>
        </p:nvSpPr>
        <p:spPr>
          <a:xfrm>
            <a:off x="701701" y="4321451"/>
            <a:ext cx="2140279" cy="461665"/>
          </a:xfrm>
          <a:prstGeom prst="rect">
            <a:avLst/>
          </a:prstGeom>
          <a:noFill/>
        </p:spPr>
        <p:txBody>
          <a:bodyPr wrap="square" rtlCol="0">
            <a:spAutoFit/>
          </a:bodyPr>
          <a:lstStyle/>
          <a:p>
            <a:r>
              <a:rPr lang="en-US" altLang="zh-CN" dirty="0"/>
              <a:t>3</a:t>
            </a:r>
            <a:r>
              <a:rPr lang="zh-CN" altLang="en-US" dirty="0"/>
              <a:t>、求解方法</a:t>
            </a:r>
          </a:p>
        </p:txBody>
      </p:sp>
      <p:sp>
        <p:nvSpPr>
          <p:cNvPr id="15" name="矩形 14">
            <a:extLst>
              <a:ext uri="{FF2B5EF4-FFF2-40B4-BE49-F238E27FC236}">
                <a16:creationId xmlns:a16="http://schemas.microsoft.com/office/drawing/2014/main" id="{66BEED6F-5B3D-40EC-B068-1A63DDB9AB0F}"/>
              </a:ext>
            </a:extLst>
          </p:cNvPr>
          <p:cNvSpPr/>
          <p:nvPr/>
        </p:nvSpPr>
        <p:spPr>
          <a:xfrm>
            <a:off x="696504" y="4941168"/>
            <a:ext cx="10438468" cy="830997"/>
          </a:xfrm>
          <a:prstGeom prst="rect">
            <a:avLst/>
          </a:prstGeom>
        </p:spPr>
        <p:txBody>
          <a:bodyPr wrap="square">
            <a:spAutoFit/>
          </a:bodyPr>
          <a:lstStyle/>
          <a:p>
            <a:r>
              <a:rPr lang="zh-CN" altLang="zh-CN" dirty="0">
                <a:latin typeface="+mn-ea"/>
                <a:cs typeface="Times New Roman" panose="02020603050405020304" pitchFamily="18" charset="0"/>
              </a:rPr>
              <a:t>多乘子交替迭代法（</a:t>
            </a:r>
            <a:r>
              <a:rPr lang="en-US" altLang="zh-CN" dirty="0">
                <a:latin typeface="+mn-ea"/>
              </a:rPr>
              <a:t>Alternating direction method of multipliers</a:t>
            </a:r>
            <a:r>
              <a:rPr lang="zh-CN" altLang="zh-CN" dirty="0">
                <a:latin typeface="+mn-ea"/>
                <a:cs typeface="Times New Roman" panose="02020603050405020304" pitchFamily="18" charset="0"/>
              </a:rPr>
              <a:t>），也是利用拉格朗日函数交替优化变量</a:t>
            </a:r>
            <a:endParaRPr lang="zh-CN" altLang="en-US" dirty="0">
              <a:latin typeface="+mn-ea"/>
            </a:endParaRPr>
          </a:p>
        </p:txBody>
      </p:sp>
      <p:sp>
        <p:nvSpPr>
          <p:cNvPr id="16" name="矩形 15">
            <a:extLst>
              <a:ext uri="{FF2B5EF4-FFF2-40B4-BE49-F238E27FC236}">
                <a16:creationId xmlns:a16="http://schemas.microsoft.com/office/drawing/2014/main" id="{CF781C06-2102-4515-8758-BD63F50386AC}"/>
              </a:ext>
            </a:extLst>
          </p:cNvPr>
          <p:cNvSpPr/>
          <p:nvPr/>
        </p:nvSpPr>
        <p:spPr>
          <a:xfrm>
            <a:off x="687519" y="5847073"/>
            <a:ext cx="9029370" cy="400110"/>
          </a:xfrm>
          <a:prstGeom prst="rect">
            <a:avLst/>
          </a:prstGeom>
        </p:spPr>
        <p:txBody>
          <a:bodyPr wrap="square">
            <a:spAutoFit/>
          </a:bodyPr>
          <a:lstStyle/>
          <a:p>
            <a:r>
              <a:rPr lang="zh-CN" altLang="en-US" sz="2000" dirty="0">
                <a:latin typeface="+mn-ea"/>
                <a:cs typeface="Times New Roman" panose="02020603050405020304" pitchFamily="18" charset="0"/>
              </a:rPr>
              <a:t>小声</a:t>
            </a:r>
            <a:r>
              <a:rPr lang="en-US" altLang="zh-CN" sz="2000" dirty="0">
                <a:latin typeface="+mn-ea"/>
                <a:cs typeface="Times New Roman" panose="02020603050405020304" pitchFamily="18" charset="0"/>
              </a:rPr>
              <a:t>bb</a:t>
            </a:r>
            <a:r>
              <a:rPr lang="zh-CN" altLang="en-US" sz="2000" dirty="0">
                <a:latin typeface="+mn-ea"/>
                <a:cs typeface="Times New Roman" panose="02020603050405020304" pitchFamily="18" charset="0"/>
              </a:rPr>
              <a:t>：感觉</a:t>
            </a:r>
            <a:r>
              <a:rPr lang="zh-CN" altLang="zh-CN" sz="2000" dirty="0">
                <a:latin typeface="+mn-ea"/>
                <a:cs typeface="Times New Roman" panose="02020603050405020304" pitchFamily="18" charset="0"/>
              </a:rPr>
              <a:t>多变量的优化函数问题都是利用交替优化的思想</a:t>
            </a:r>
            <a:endParaRPr lang="zh-CN" altLang="en-US" sz="2000" dirty="0">
              <a:latin typeface="+mn-ea"/>
            </a:endParaRPr>
          </a:p>
        </p:txBody>
      </p:sp>
    </p:spTree>
    <p:extLst>
      <p:ext uri="{BB962C8B-B14F-4D97-AF65-F5344CB8AC3E}">
        <p14:creationId xmlns:p14="http://schemas.microsoft.com/office/powerpoint/2010/main" val="23450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12"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79027B6-B63C-4FDA-B640-480D200BE925}"/>
              </a:ext>
            </a:extLst>
          </p:cNvPr>
          <p:cNvSpPr txBox="1"/>
          <p:nvPr/>
        </p:nvSpPr>
        <p:spPr>
          <a:xfrm>
            <a:off x="405780" y="188640"/>
            <a:ext cx="3600400" cy="461665"/>
          </a:xfrm>
          <a:prstGeom prst="rect">
            <a:avLst/>
          </a:prstGeom>
          <a:noFill/>
        </p:spPr>
        <p:txBody>
          <a:bodyPr wrap="square" rtlCol="0">
            <a:spAutoFit/>
          </a:bodyPr>
          <a:lstStyle/>
          <a:p>
            <a:r>
              <a:rPr lang="zh-CN" altLang="en-US" dirty="0"/>
              <a:t>*</a:t>
            </a:r>
            <a:r>
              <a:rPr lang="zh-CN" altLang="zh-CN" dirty="0">
                <a:latin typeface="+mn-ea"/>
                <a:cs typeface="Times New Roman" panose="02020603050405020304" pitchFamily="18" charset="0"/>
              </a:rPr>
              <a:t>多乘子交替迭代法</a:t>
            </a:r>
            <a:r>
              <a:rPr lang="en-US" altLang="zh-CN" dirty="0">
                <a:latin typeface="+mn-ea"/>
                <a:cs typeface="Times New Roman" panose="02020603050405020304" pitchFamily="18" charset="0"/>
              </a:rPr>
              <a:t>(ADMM)</a:t>
            </a:r>
            <a:endParaRPr lang="zh-CN" altLang="en-US" dirty="0"/>
          </a:p>
        </p:txBody>
      </p:sp>
      <p:sp>
        <p:nvSpPr>
          <p:cNvPr id="3" name="文本框 2">
            <a:extLst>
              <a:ext uri="{FF2B5EF4-FFF2-40B4-BE49-F238E27FC236}">
                <a16:creationId xmlns:a16="http://schemas.microsoft.com/office/drawing/2014/main" id="{9D63D261-C60B-4FAA-B1F0-F31FFE9DA9EE}"/>
              </a:ext>
            </a:extLst>
          </p:cNvPr>
          <p:cNvSpPr txBox="1"/>
          <p:nvPr/>
        </p:nvSpPr>
        <p:spPr>
          <a:xfrm>
            <a:off x="405780" y="650305"/>
            <a:ext cx="2376264" cy="461665"/>
          </a:xfrm>
          <a:prstGeom prst="rect">
            <a:avLst/>
          </a:prstGeom>
          <a:noFill/>
        </p:spPr>
        <p:txBody>
          <a:bodyPr wrap="square" rtlCol="0">
            <a:spAutoFit/>
          </a:bodyPr>
          <a:lstStyle/>
          <a:p>
            <a:r>
              <a:rPr lang="zh-CN" altLang="en-US" dirty="0"/>
              <a:t>解决如下问题：</a:t>
            </a:r>
          </a:p>
        </p:txBody>
      </p:sp>
      <p:pic>
        <p:nvPicPr>
          <p:cNvPr id="4" name="图片 3">
            <a:extLst>
              <a:ext uri="{FF2B5EF4-FFF2-40B4-BE49-F238E27FC236}">
                <a16:creationId xmlns:a16="http://schemas.microsoft.com/office/drawing/2014/main" id="{7BF866F9-3F3D-475F-809A-AA23BA0C029E}"/>
              </a:ext>
            </a:extLst>
          </p:cNvPr>
          <p:cNvPicPr>
            <a:picLocks noChangeAspect="1"/>
          </p:cNvPicPr>
          <p:nvPr/>
        </p:nvPicPr>
        <p:blipFill>
          <a:blip r:embed="rId2"/>
          <a:stretch>
            <a:fillRect/>
          </a:stretch>
        </p:blipFill>
        <p:spPr>
          <a:xfrm>
            <a:off x="405780" y="1268760"/>
            <a:ext cx="2965615" cy="1224136"/>
          </a:xfrm>
          <a:prstGeom prst="rect">
            <a:avLst/>
          </a:prstGeom>
        </p:spPr>
      </p:pic>
      <p:sp>
        <p:nvSpPr>
          <p:cNvPr id="5" name="矩形 4">
            <a:extLst>
              <a:ext uri="{FF2B5EF4-FFF2-40B4-BE49-F238E27FC236}">
                <a16:creationId xmlns:a16="http://schemas.microsoft.com/office/drawing/2014/main" id="{F8B2531A-F3F4-40F4-BC03-5B15A68CD99A}"/>
              </a:ext>
            </a:extLst>
          </p:cNvPr>
          <p:cNvSpPr/>
          <p:nvPr/>
        </p:nvSpPr>
        <p:spPr>
          <a:xfrm>
            <a:off x="3934172" y="1596889"/>
            <a:ext cx="2646878" cy="461665"/>
          </a:xfrm>
          <a:prstGeom prst="rect">
            <a:avLst/>
          </a:prstGeom>
        </p:spPr>
        <p:txBody>
          <a:bodyPr wrap="none">
            <a:spAutoFit/>
          </a:bodyPr>
          <a:lstStyle/>
          <a:p>
            <a:r>
              <a:rPr lang="zh-CN" altLang="en-US" dirty="0"/>
              <a:t>增广拉格朗日函数</a:t>
            </a:r>
          </a:p>
        </p:txBody>
      </p:sp>
      <p:pic>
        <p:nvPicPr>
          <p:cNvPr id="6" name="图片 5">
            <a:extLst>
              <a:ext uri="{FF2B5EF4-FFF2-40B4-BE49-F238E27FC236}">
                <a16:creationId xmlns:a16="http://schemas.microsoft.com/office/drawing/2014/main" id="{F35276F2-70BA-40D6-90D5-905CE62BF08D}"/>
              </a:ext>
            </a:extLst>
          </p:cNvPr>
          <p:cNvPicPr>
            <a:picLocks noChangeAspect="1"/>
          </p:cNvPicPr>
          <p:nvPr/>
        </p:nvPicPr>
        <p:blipFill>
          <a:blip r:embed="rId3"/>
          <a:stretch>
            <a:fillRect/>
          </a:stretch>
        </p:blipFill>
        <p:spPr>
          <a:xfrm>
            <a:off x="765820" y="2723356"/>
            <a:ext cx="9521130" cy="775990"/>
          </a:xfrm>
          <a:prstGeom prst="rect">
            <a:avLst/>
          </a:prstGeom>
        </p:spPr>
      </p:pic>
      <p:cxnSp>
        <p:nvCxnSpPr>
          <p:cNvPr id="8" name="直接箭头连接符 7">
            <a:extLst>
              <a:ext uri="{FF2B5EF4-FFF2-40B4-BE49-F238E27FC236}">
                <a16:creationId xmlns:a16="http://schemas.microsoft.com/office/drawing/2014/main" id="{504AFDB7-CE04-4AAD-8472-9E81F77BD6D2}"/>
              </a:ext>
            </a:extLst>
          </p:cNvPr>
          <p:cNvCxnSpPr>
            <a:cxnSpLocks/>
            <a:stCxn id="5" idx="2"/>
          </p:cNvCxnSpPr>
          <p:nvPr/>
        </p:nvCxnSpPr>
        <p:spPr>
          <a:xfrm>
            <a:off x="5257611" y="2058554"/>
            <a:ext cx="0" cy="512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26FE887-B166-401E-BD09-C915EFF3E8AA}"/>
                  </a:ext>
                </a:extLst>
              </p:cNvPr>
              <p:cNvSpPr txBox="1"/>
              <p:nvPr/>
            </p:nvSpPr>
            <p:spPr>
              <a:xfrm>
                <a:off x="441789" y="3589048"/>
                <a:ext cx="5940655" cy="461665"/>
              </a:xfrm>
              <a:prstGeom prst="rect">
                <a:avLst/>
              </a:prstGeom>
              <a:noFill/>
            </p:spPr>
            <p:txBody>
              <a:bodyPr wrap="square" rtlCol="0">
                <a:spAutoFit/>
              </a:bodyPr>
              <a:lstStyle/>
              <a:p>
                <a:r>
                  <a:rPr lang="zh-CN" altLang="en-US" dirty="0">
                    <a:solidFill>
                      <a:srgbClr val="FF0000"/>
                    </a:solidFill>
                  </a:rPr>
                  <a:t>核心步骤：交替优化</a:t>
                </a:r>
                <a14:m>
                  <m:oMath xmlns:m="http://schemas.openxmlformats.org/officeDocument/2006/math">
                    <m:r>
                      <a:rPr lang="en-US" altLang="zh-CN" i="1" dirty="0" smtClean="0">
                        <a:solidFill>
                          <a:srgbClr val="FF0000"/>
                        </a:solidFill>
                        <a:latin typeface="Cambria Math" panose="02040503050406030204" pitchFamily="18" charset="0"/>
                      </a:rPr>
                      <m:t>𝑥</m:t>
                    </m:r>
                    <m:r>
                      <a:rPr lang="en-US" altLang="zh-CN" i="1" dirty="0" smtClean="0">
                        <a:solidFill>
                          <a:srgbClr val="FF0000"/>
                        </a:solidFill>
                        <a:latin typeface="Cambria Math" panose="02040503050406030204" pitchFamily="18" charset="0"/>
                      </a:rPr>
                      <m:t>,</m:t>
                    </m:r>
                    <m:r>
                      <a:rPr lang="en-US" altLang="zh-CN" b="0" i="1" dirty="0" smtClean="0">
                        <a:solidFill>
                          <a:srgbClr val="FF0000"/>
                        </a:solidFill>
                        <a:latin typeface="Cambria Math" panose="02040503050406030204" pitchFamily="18" charset="0"/>
                      </a:rPr>
                      <m:t>𝑧</m:t>
                    </m:r>
                    <m:r>
                      <a:rPr lang="en-US" altLang="zh-CN" i="1" dirty="0" smtClean="0">
                        <a:solidFill>
                          <a:srgbClr val="FF0000"/>
                        </a:solidFill>
                        <a:latin typeface="Cambria Math" panose="02040503050406030204" pitchFamily="18" charset="0"/>
                      </a:rPr>
                      <m:t>,</m:t>
                    </m:r>
                    <m:r>
                      <a:rPr lang="zh-CN" altLang="en-US" i="1" smtClean="0">
                        <a:solidFill>
                          <a:srgbClr val="FF0000"/>
                        </a:solidFill>
                        <a:latin typeface="Cambria Math" panose="02040503050406030204" pitchFamily="18" charset="0"/>
                      </a:rPr>
                      <m:t>𝜆</m:t>
                    </m:r>
                  </m:oMath>
                </a14:m>
                <a:r>
                  <a:rPr lang="zh-CN" altLang="en-US" b="0" dirty="0">
                    <a:solidFill>
                      <a:srgbClr val="FF0000"/>
                    </a:solidFill>
                  </a:rPr>
                  <a:t>，</a:t>
                </a:r>
                <a:r>
                  <a:rPr lang="en-US" altLang="zh-CN" b="0" dirty="0">
                    <a:solidFill>
                      <a:srgbClr val="FF0000"/>
                    </a:solidFill>
                  </a:rPr>
                  <a:t>(</a:t>
                </a:r>
                <a:r>
                  <a:rPr lang="zh-CN" altLang="en-US" b="0" dirty="0">
                    <a:solidFill>
                      <a:srgbClr val="FF0000"/>
                    </a:solidFill>
                  </a:rPr>
                  <a:t>一个</a:t>
                </a:r>
                <a:r>
                  <a:rPr lang="en-US" altLang="zh-CN" b="0" dirty="0">
                    <a:solidFill>
                      <a:srgbClr val="FF0000"/>
                    </a:solidFill>
                  </a:rPr>
                  <a:t>for</a:t>
                </a:r>
                <a:r>
                  <a:rPr lang="zh-CN" altLang="en-US" b="0" dirty="0">
                    <a:solidFill>
                      <a:srgbClr val="FF0000"/>
                    </a:solidFill>
                  </a:rPr>
                  <a:t>循环</a:t>
                </a:r>
                <a:r>
                  <a:rPr lang="en-US" altLang="zh-CN" b="0" dirty="0">
                    <a:solidFill>
                      <a:srgbClr val="FF0000"/>
                    </a:solidFill>
                  </a:rPr>
                  <a:t>)</a:t>
                </a:r>
              </a:p>
            </p:txBody>
          </p:sp>
        </mc:Choice>
        <mc:Fallback xmlns="">
          <p:sp>
            <p:nvSpPr>
              <p:cNvPr id="10" name="文本框 9">
                <a:extLst>
                  <a:ext uri="{FF2B5EF4-FFF2-40B4-BE49-F238E27FC236}">
                    <a16:creationId xmlns:a16="http://schemas.microsoft.com/office/drawing/2014/main" id="{F26FE887-B166-401E-BD09-C915EFF3E8AA}"/>
                  </a:ext>
                </a:extLst>
              </p:cNvPr>
              <p:cNvSpPr txBox="1">
                <a:spLocks noRot="1" noChangeAspect="1" noMove="1" noResize="1" noEditPoints="1" noAdjustHandles="1" noChangeArrowheads="1" noChangeShapeType="1" noTextEdit="1"/>
              </p:cNvSpPr>
              <p:nvPr/>
            </p:nvSpPr>
            <p:spPr>
              <a:xfrm>
                <a:off x="441789" y="3589048"/>
                <a:ext cx="5940655" cy="461665"/>
              </a:xfrm>
              <a:prstGeom prst="rect">
                <a:avLst/>
              </a:prstGeom>
              <a:blipFill>
                <a:blip r:embed="rId4"/>
                <a:stretch>
                  <a:fillRect l="-1538" t="-14667" b="-30667"/>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53D661C1-4C80-4509-84F2-2A05986B7E39}"/>
              </a:ext>
            </a:extLst>
          </p:cNvPr>
          <p:cNvPicPr>
            <a:picLocks noChangeAspect="1"/>
          </p:cNvPicPr>
          <p:nvPr/>
        </p:nvPicPr>
        <p:blipFill>
          <a:blip r:embed="rId5"/>
          <a:stretch>
            <a:fillRect/>
          </a:stretch>
        </p:blipFill>
        <p:spPr>
          <a:xfrm>
            <a:off x="441789" y="4107192"/>
            <a:ext cx="5508607" cy="519680"/>
          </a:xfrm>
          <a:prstGeom prst="rect">
            <a:avLst/>
          </a:prstGeom>
        </p:spPr>
      </p:pic>
      <p:pic>
        <p:nvPicPr>
          <p:cNvPr id="12" name="图片 11">
            <a:extLst>
              <a:ext uri="{FF2B5EF4-FFF2-40B4-BE49-F238E27FC236}">
                <a16:creationId xmlns:a16="http://schemas.microsoft.com/office/drawing/2014/main" id="{707BA952-C5A4-4331-974C-6DFE006C6BB1}"/>
              </a:ext>
            </a:extLst>
          </p:cNvPr>
          <p:cNvPicPr>
            <a:picLocks noChangeAspect="1"/>
          </p:cNvPicPr>
          <p:nvPr/>
        </p:nvPicPr>
        <p:blipFill>
          <a:blip r:embed="rId6"/>
          <a:stretch>
            <a:fillRect/>
          </a:stretch>
        </p:blipFill>
        <p:spPr>
          <a:xfrm>
            <a:off x="6094412" y="4050713"/>
            <a:ext cx="3251250" cy="704092"/>
          </a:xfrm>
          <a:prstGeom prst="rect">
            <a:avLst/>
          </a:prstGeom>
        </p:spPr>
      </p:pic>
      <p:pic>
        <p:nvPicPr>
          <p:cNvPr id="13" name="图片 12">
            <a:extLst>
              <a:ext uri="{FF2B5EF4-FFF2-40B4-BE49-F238E27FC236}">
                <a16:creationId xmlns:a16="http://schemas.microsoft.com/office/drawing/2014/main" id="{AF52DDF2-090F-491C-958B-3EA2398AFE2A}"/>
              </a:ext>
            </a:extLst>
          </p:cNvPr>
          <p:cNvPicPr>
            <a:picLocks noChangeAspect="1"/>
          </p:cNvPicPr>
          <p:nvPr/>
        </p:nvPicPr>
        <p:blipFill>
          <a:blip r:embed="rId7"/>
          <a:stretch>
            <a:fillRect/>
          </a:stretch>
        </p:blipFill>
        <p:spPr>
          <a:xfrm>
            <a:off x="441789" y="5002493"/>
            <a:ext cx="5717182" cy="517236"/>
          </a:xfrm>
          <a:prstGeom prst="rect">
            <a:avLst/>
          </a:prstGeom>
        </p:spPr>
      </p:pic>
      <p:pic>
        <p:nvPicPr>
          <p:cNvPr id="14" name="图片 13">
            <a:extLst>
              <a:ext uri="{FF2B5EF4-FFF2-40B4-BE49-F238E27FC236}">
                <a16:creationId xmlns:a16="http://schemas.microsoft.com/office/drawing/2014/main" id="{9858C33F-ECE4-4D9C-81E8-112AA9BFC0FD}"/>
              </a:ext>
            </a:extLst>
          </p:cNvPr>
          <p:cNvPicPr>
            <a:picLocks noChangeAspect="1"/>
          </p:cNvPicPr>
          <p:nvPr/>
        </p:nvPicPr>
        <p:blipFill>
          <a:blip r:embed="rId8"/>
          <a:stretch>
            <a:fillRect/>
          </a:stretch>
        </p:blipFill>
        <p:spPr>
          <a:xfrm>
            <a:off x="6310436" y="4902473"/>
            <a:ext cx="3489598" cy="807397"/>
          </a:xfrm>
          <a:prstGeom prst="rect">
            <a:avLst/>
          </a:prstGeom>
        </p:spPr>
      </p:pic>
      <p:pic>
        <p:nvPicPr>
          <p:cNvPr id="15" name="图片 14">
            <a:extLst>
              <a:ext uri="{FF2B5EF4-FFF2-40B4-BE49-F238E27FC236}">
                <a16:creationId xmlns:a16="http://schemas.microsoft.com/office/drawing/2014/main" id="{0DC71EC1-0534-41DC-A89E-B329750C24FB}"/>
              </a:ext>
            </a:extLst>
          </p:cNvPr>
          <p:cNvPicPr>
            <a:picLocks noChangeAspect="1"/>
          </p:cNvPicPr>
          <p:nvPr/>
        </p:nvPicPr>
        <p:blipFill>
          <a:blip r:embed="rId9"/>
          <a:stretch>
            <a:fillRect/>
          </a:stretch>
        </p:blipFill>
        <p:spPr>
          <a:xfrm>
            <a:off x="441789" y="5899636"/>
            <a:ext cx="5859726" cy="517235"/>
          </a:xfrm>
          <a:prstGeom prst="rect">
            <a:avLst/>
          </a:prstGeom>
        </p:spPr>
      </p:pic>
      <p:pic>
        <p:nvPicPr>
          <p:cNvPr id="16" name="图片 15">
            <a:extLst>
              <a:ext uri="{FF2B5EF4-FFF2-40B4-BE49-F238E27FC236}">
                <a16:creationId xmlns:a16="http://schemas.microsoft.com/office/drawing/2014/main" id="{AB5A2F31-8F8E-4283-B177-7C49FF1B368B}"/>
              </a:ext>
            </a:extLst>
          </p:cNvPr>
          <p:cNvPicPr>
            <a:picLocks noChangeAspect="1"/>
          </p:cNvPicPr>
          <p:nvPr/>
        </p:nvPicPr>
        <p:blipFill>
          <a:blip r:embed="rId10"/>
          <a:stretch>
            <a:fillRect/>
          </a:stretch>
        </p:blipFill>
        <p:spPr>
          <a:xfrm>
            <a:off x="6454452" y="5857538"/>
            <a:ext cx="3989601" cy="673290"/>
          </a:xfrm>
          <a:prstGeom prst="rect">
            <a:avLst/>
          </a:prstGeom>
        </p:spPr>
      </p:pic>
    </p:spTree>
    <p:extLst>
      <p:ext uri="{BB962C8B-B14F-4D97-AF65-F5344CB8AC3E}">
        <p14:creationId xmlns:p14="http://schemas.microsoft.com/office/powerpoint/2010/main" val="8832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in)">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8218378-AB73-4972-ABE3-D8882294D95E}"/>
              </a:ext>
            </a:extLst>
          </p:cNvPr>
          <p:cNvSpPr txBox="1"/>
          <p:nvPr/>
        </p:nvSpPr>
        <p:spPr>
          <a:xfrm>
            <a:off x="2710036" y="1412776"/>
            <a:ext cx="1368152" cy="461665"/>
          </a:xfrm>
          <a:prstGeom prst="rect">
            <a:avLst/>
          </a:prstGeom>
          <a:noFill/>
        </p:spPr>
        <p:txBody>
          <a:bodyPr wrap="square" rtlCol="0">
            <a:spAutoFit/>
          </a:bodyPr>
          <a:lstStyle/>
          <a:p>
            <a:r>
              <a:rPr lang="en-US" altLang="zh-CN" dirty="0"/>
              <a:t>4</a:t>
            </a:r>
            <a:r>
              <a:rPr lang="zh-CN" altLang="en-US" dirty="0"/>
              <a:t>、缺点</a:t>
            </a:r>
          </a:p>
        </p:txBody>
      </p:sp>
      <p:sp>
        <p:nvSpPr>
          <p:cNvPr id="3" name="矩形 2">
            <a:extLst>
              <a:ext uri="{FF2B5EF4-FFF2-40B4-BE49-F238E27FC236}">
                <a16:creationId xmlns:a16="http://schemas.microsoft.com/office/drawing/2014/main" id="{5358A721-A299-4C40-8F06-6333B0A7393D}"/>
              </a:ext>
            </a:extLst>
          </p:cNvPr>
          <p:cNvSpPr/>
          <p:nvPr/>
        </p:nvSpPr>
        <p:spPr>
          <a:xfrm>
            <a:off x="2710036" y="2034387"/>
            <a:ext cx="6092825" cy="2789225"/>
          </a:xfrm>
          <a:prstGeom prst="rect">
            <a:avLst/>
          </a:prstGeom>
        </p:spPr>
        <p:txBody>
          <a:bodyPr>
            <a:spAutoFit/>
          </a:bodyPr>
          <a:lstStyle/>
          <a:p>
            <a:pPr>
              <a:lnSpc>
                <a:spcPct val="150000"/>
              </a:lnSpc>
            </a:pPr>
            <a:r>
              <a:rPr lang="zh-CN" altLang="zh-CN" dirty="0"/>
              <a:t>很多求解低秩矩阵恢复模型的算法每一步迭代都要求解核范数奇异值分解问题，算法的时间复杂度太高</a:t>
            </a:r>
            <a:r>
              <a:rPr lang="zh-CN" altLang="en-US" dirty="0"/>
              <a:t>！当矩阵规模比较大时，不可避免求解高秩矩阵核范数奇异值分解，计算复杂度超级高！</a:t>
            </a:r>
          </a:p>
        </p:txBody>
      </p:sp>
    </p:spTree>
    <p:extLst>
      <p:ext uri="{BB962C8B-B14F-4D97-AF65-F5344CB8AC3E}">
        <p14:creationId xmlns:p14="http://schemas.microsoft.com/office/powerpoint/2010/main" val="123507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30DFE8-AEAD-4BD2-8E60-9386E0C073B9}"/>
              </a:ext>
            </a:extLst>
          </p:cNvPr>
          <p:cNvSpPr txBox="1"/>
          <p:nvPr/>
        </p:nvSpPr>
        <p:spPr>
          <a:xfrm>
            <a:off x="405780" y="332656"/>
            <a:ext cx="4968552"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二、二维主成分分析法</a:t>
            </a:r>
          </a:p>
        </p:txBody>
      </p:sp>
      <p:sp>
        <p:nvSpPr>
          <p:cNvPr id="3" name="文本框 2">
            <a:extLst>
              <a:ext uri="{FF2B5EF4-FFF2-40B4-BE49-F238E27FC236}">
                <a16:creationId xmlns:a16="http://schemas.microsoft.com/office/drawing/2014/main" id="{BC51EF26-37BD-48AD-9A88-38417F898D41}"/>
              </a:ext>
            </a:extLst>
          </p:cNvPr>
          <p:cNvSpPr txBox="1"/>
          <p:nvPr/>
        </p:nvSpPr>
        <p:spPr>
          <a:xfrm>
            <a:off x="405780" y="1052736"/>
            <a:ext cx="1944216" cy="461665"/>
          </a:xfrm>
          <a:prstGeom prst="rect">
            <a:avLst/>
          </a:prstGeom>
          <a:noFill/>
        </p:spPr>
        <p:txBody>
          <a:bodyPr wrap="square" rtlCol="0">
            <a:spAutoFit/>
          </a:bodyPr>
          <a:lstStyle/>
          <a:p>
            <a:r>
              <a:rPr lang="en-US" altLang="zh-CN" dirty="0"/>
              <a:t>1</a:t>
            </a:r>
            <a:r>
              <a:rPr lang="zh-CN" altLang="en-US" dirty="0"/>
              <a:t>、思想来源</a:t>
            </a:r>
          </a:p>
        </p:txBody>
      </p:sp>
      <p:sp>
        <p:nvSpPr>
          <p:cNvPr id="4" name="矩形 3">
            <a:extLst>
              <a:ext uri="{FF2B5EF4-FFF2-40B4-BE49-F238E27FC236}">
                <a16:creationId xmlns:a16="http://schemas.microsoft.com/office/drawing/2014/main" id="{F3694FF9-9531-4437-887E-00CDF862A851}"/>
              </a:ext>
            </a:extLst>
          </p:cNvPr>
          <p:cNvSpPr/>
          <p:nvPr/>
        </p:nvSpPr>
        <p:spPr>
          <a:xfrm>
            <a:off x="405780" y="1521549"/>
            <a:ext cx="11233248" cy="1200329"/>
          </a:xfrm>
          <a:prstGeom prst="rect">
            <a:avLst/>
          </a:prstGeom>
        </p:spPr>
        <p:txBody>
          <a:bodyPr wrap="square">
            <a:spAutoFit/>
          </a:bodyPr>
          <a:lstStyle/>
          <a:p>
            <a:pPr algn="just">
              <a:spcAft>
                <a:spcPts val="0"/>
              </a:spcAft>
            </a:pPr>
            <a:r>
              <a:rPr lang="en-US" altLang="zh-CN" kern="100" dirty="0">
                <a:latin typeface="+mn-ea"/>
                <a:cs typeface="Times New Roman" panose="02020603050405020304" pitchFamily="18" charset="0"/>
              </a:rPr>
              <a:t>PCA</a:t>
            </a:r>
            <a:r>
              <a:rPr lang="zh-CN" altLang="zh-CN" kern="100" dirty="0">
                <a:latin typeface="+mn-ea"/>
                <a:cs typeface="Times New Roman" panose="02020603050405020304" pitchFamily="18" charset="0"/>
              </a:rPr>
              <a:t>只能适用于向量，而如果要进行多幅</a:t>
            </a:r>
            <a:r>
              <a:rPr lang="zh-CN" altLang="zh-CN" kern="100" dirty="0">
                <a:solidFill>
                  <a:srgbClr val="FF0000"/>
                </a:solidFill>
                <a:latin typeface="+mn-ea"/>
                <a:cs typeface="Times New Roman" panose="02020603050405020304" pitchFamily="18" charset="0"/>
              </a:rPr>
              <a:t>图像</a:t>
            </a:r>
            <a:r>
              <a:rPr lang="zh-CN" altLang="zh-CN" kern="100" dirty="0">
                <a:latin typeface="+mn-ea"/>
                <a:cs typeface="Times New Roman" panose="02020603050405020304" pitchFamily="18" charset="0"/>
              </a:rPr>
              <a:t>的特征提取就要将矩阵按行</a:t>
            </a:r>
            <a:r>
              <a:rPr lang="en-US" altLang="zh-CN" kern="100" dirty="0">
                <a:latin typeface="+mn-ea"/>
                <a:cs typeface="Times New Roman" panose="02020603050405020304" pitchFamily="18" charset="0"/>
              </a:rPr>
              <a:t>or</a:t>
            </a:r>
            <a:r>
              <a:rPr lang="zh-CN" altLang="zh-CN" kern="100" dirty="0">
                <a:latin typeface="+mn-ea"/>
                <a:cs typeface="Times New Roman" panose="02020603050405020304" pitchFamily="18" charset="0"/>
              </a:rPr>
              <a:t>列展开成向量，但这会产生维数灾难、损失图像</a:t>
            </a:r>
            <a:r>
              <a:rPr lang="zh-CN" altLang="zh-CN" kern="100" dirty="0">
                <a:solidFill>
                  <a:srgbClr val="FF0000"/>
                </a:solidFill>
                <a:latin typeface="+mn-ea"/>
                <a:cs typeface="Times New Roman" panose="02020603050405020304" pitchFamily="18" charset="0"/>
              </a:rPr>
              <a:t>结构信息</a:t>
            </a:r>
            <a:r>
              <a:rPr lang="zh-CN" altLang="zh-CN" kern="100" dirty="0">
                <a:latin typeface="+mn-ea"/>
                <a:cs typeface="Times New Roman" panose="02020603050405020304" pitchFamily="18" charset="0"/>
              </a:rPr>
              <a:t>。于是就产生了就地</a:t>
            </a:r>
            <a:r>
              <a:rPr lang="zh-CN" altLang="en-US" kern="100" dirty="0">
                <a:latin typeface="+mn-ea"/>
                <a:cs typeface="Times New Roman" panose="02020603050405020304" pitchFamily="18" charset="0"/>
              </a:rPr>
              <a:t>解决</a:t>
            </a:r>
            <a:r>
              <a:rPr lang="zh-CN" altLang="zh-CN" kern="100" dirty="0">
                <a:latin typeface="+mn-ea"/>
                <a:cs typeface="Times New Roman" panose="02020603050405020304" pitchFamily="18" charset="0"/>
              </a:rPr>
              <a:t>（就矩阵）的</a:t>
            </a:r>
            <a:r>
              <a:rPr lang="en-US" altLang="zh-CN" kern="100" dirty="0">
                <a:latin typeface="+mn-ea"/>
                <a:cs typeface="Times New Roman" panose="02020603050405020304" pitchFamily="18" charset="0"/>
              </a:rPr>
              <a:t>2DPCA</a:t>
            </a:r>
            <a:r>
              <a:rPr lang="zh-CN" altLang="zh-CN" kern="100" dirty="0">
                <a:latin typeface="+mn-ea"/>
                <a:cs typeface="Times New Roman" panose="02020603050405020304" pitchFamily="18" charset="0"/>
              </a:rPr>
              <a:t>，不展开为向量。</a:t>
            </a:r>
          </a:p>
        </p:txBody>
      </p:sp>
      <p:sp>
        <p:nvSpPr>
          <p:cNvPr id="5" name="文本框 4">
            <a:extLst>
              <a:ext uri="{FF2B5EF4-FFF2-40B4-BE49-F238E27FC236}">
                <a16:creationId xmlns:a16="http://schemas.microsoft.com/office/drawing/2014/main" id="{393797E1-9892-4E2F-A1AB-531DAD4815D8}"/>
              </a:ext>
            </a:extLst>
          </p:cNvPr>
          <p:cNvSpPr txBox="1"/>
          <p:nvPr/>
        </p:nvSpPr>
        <p:spPr>
          <a:xfrm>
            <a:off x="405780" y="2715220"/>
            <a:ext cx="2160240" cy="461665"/>
          </a:xfrm>
          <a:prstGeom prst="rect">
            <a:avLst/>
          </a:prstGeom>
          <a:noFill/>
        </p:spPr>
        <p:txBody>
          <a:bodyPr wrap="square" rtlCol="0">
            <a:spAutoFit/>
          </a:bodyPr>
          <a:lstStyle/>
          <a:p>
            <a:r>
              <a:rPr lang="en-US" altLang="zh-CN" dirty="0"/>
              <a:t>2</a:t>
            </a:r>
            <a:r>
              <a:rPr lang="zh-CN" altLang="en-US" dirty="0"/>
              <a:t>、数学模型</a:t>
            </a:r>
          </a:p>
        </p:txBody>
      </p:sp>
      <p:sp>
        <p:nvSpPr>
          <p:cNvPr id="6" name="矩形 5">
            <a:extLst>
              <a:ext uri="{FF2B5EF4-FFF2-40B4-BE49-F238E27FC236}">
                <a16:creationId xmlns:a16="http://schemas.microsoft.com/office/drawing/2014/main" id="{C6734077-B3B5-4953-850B-50AD4D83A2A4}"/>
              </a:ext>
            </a:extLst>
          </p:cNvPr>
          <p:cNvSpPr/>
          <p:nvPr/>
        </p:nvSpPr>
        <p:spPr>
          <a:xfrm>
            <a:off x="405780" y="3218130"/>
            <a:ext cx="5570756" cy="461665"/>
          </a:xfrm>
          <a:prstGeom prst="rect">
            <a:avLst/>
          </a:prstGeom>
        </p:spPr>
        <p:txBody>
          <a:bodyPr wrap="none">
            <a:spAutoFit/>
          </a:bodyPr>
          <a:lstStyle/>
          <a:p>
            <a:pPr lvl="0" algn="just">
              <a:spcAft>
                <a:spcPts val="0"/>
              </a:spcAft>
            </a:pPr>
            <a:r>
              <a:rPr lang="en-US" altLang="zh-CN" kern="100" dirty="0">
                <a:latin typeface="幼圆" panose="02010509060101010101" pitchFamily="49" charset="-122"/>
                <a:ea typeface="幼圆" panose="02010509060101010101" pitchFamily="49" charset="-122"/>
                <a:cs typeface="Times New Roman" panose="02020603050405020304" pitchFamily="18" charset="0"/>
              </a:rPr>
              <a:t>(1)</a:t>
            </a:r>
            <a:r>
              <a:rPr lang="zh-CN" altLang="zh-CN" kern="100" dirty="0">
                <a:latin typeface="幼圆" panose="02010509060101010101" pitchFamily="49" charset="-122"/>
                <a:ea typeface="幼圆" panose="02010509060101010101" pitchFamily="49" charset="-122"/>
                <a:cs typeface="Times New Roman" panose="02020603050405020304" pitchFamily="18" charset="0"/>
              </a:rPr>
              <a:t>当然最重要的是协方差</a:t>
            </a:r>
            <a:r>
              <a:rPr lang="zh-CN" altLang="en-US" kern="100" dirty="0">
                <a:latin typeface="幼圆" panose="02010509060101010101" pitchFamily="49" charset="-122"/>
                <a:ea typeface="幼圆" panose="02010509060101010101" pitchFamily="49" charset="-122"/>
                <a:cs typeface="Times New Roman" panose="02020603050405020304" pitchFamily="18" charset="0"/>
              </a:rPr>
              <a:t>啦</a:t>
            </a:r>
            <a:r>
              <a:rPr lang="en-US" altLang="zh-CN" kern="100" dirty="0">
                <a:latin typeface="幼圆" panose="02010509060101010101" pitchFamily="49" charset="-122"/>
                <a:ea typeface="幼圆" panose="02010509060101010101" pitchFamily="49" charset="-122"/>
                <a:cs typeface="Times New Roman" panose="02020603050405020304" pitchFamily="18" charset="0"/>
              </a:rPr>
              <a:t>(</a:t>
            </a:r>
            <a:r>
              <a:rPr lang="zh-CN" altLang="en-US" kern="100" dirty="0">
                <a:solidFill>
                  <a:srgbClr val="FF0000"/>
                </a:solidFill>
                <a:latin typeface="幼圆" panose="02010509060101010101" pitchFamily="49" charset="-122"/>
                <a:ea typeface="幼圆" panose="02010509060101010101" pitchFamily="49" charset="-122"/>
                <a:cs typeface="Times New Roman" panose="02020603050405020304" pitchFamily="18" charset="0"/>
              </a:rPr>
              <a:t>图像的</a:t>
            </a:r>
            <a:r>
              <a:rPr lang="en-US" altLang="zh-CN" kern="100" dirty="0">
                <a:latin typeface="幼圆" panose="02010509060101010101" pitchFamily="49" charset="-122"/>
                <a:ea typeface="幼圆" panose="02010509060101010101" pitchFamily="49" charset="-122"/>
                <a:cs typeface="Times New Roman" panose="02020603050405020304" pitchFamily="18" charset="0"/>
              </a:rPr>
              <a:t>)</a:t>
            </a:r>
            <a:r>
              <a:rPr lang="zh-CN" altLang="en-US" kern="100" dirty="0">
                <a:latin typeface="幼圆" panose="02010509060101010101" pitchFamily="49" charset="-122"/>
                <a:ea typeface="幼圆" panose="02010509060101010101" pitchFamily="49" charset="-122"/>
                <a:cs typeface="Times New Roman" panose="02020603050405020304" pitchFamily="18" charset="0"/>
              </a:rPr>
              <a:t>！</a:t>
            </a:r>
            <a:endParaRPr lang="zh-CN" altLang="zh-CN" kern="100" dirty="0">
              <a:latin typeface="幼圆" panose="02010509060101010101" pitchFamily="49" charset="-122"/>
              <a:ea typeface="幼圆" panose="020105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3353137C-E5D1-487B-936D-03DE3DAA8679}"/>
              </a:ext>
            </a:extLst>
          </p:cNvPr>
          <p:cNvSpPr/>
          <p:nvPr/>
        </p:nvSpPr>
        <p:spPr>
          <a:xfrm>
            <a:off x="406166" y="3756076"/>
            <a:ext cx="9720694" cy="461665"/>
          </a:xfrm>
          <a:prstGeom prst="rect">
            <a:avLst/>
          </a:prstGeom>
        </p:spPr>
        <p:txBody>
          <a:bodyPr wrap="square">
            <a:spAutoFit/>
          </a:bodyPr>
          <a:lstStyle/>
          <a:p>
            <a:r>
              <a:rPr lang="zh-CN" altLang="en-US" dirty="0"/>
              <a:t>假设给定 n 幅图像，第 i 幅图像用矩阵                 ，这 </a:t>
            </a:r>
            <a:r>
              <a:rPr lang="en-US" altLang="zh-CN" dirty="0"/>
              <a:t>n </a:t>
            </a:r>
            <a:r>
              <a:rPr lang="zh-CN" altLang="en-US" dirty="0"/>
              <a:t>幅图像协方差：</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7089FE0E-D893-479E-8700-52BC63429EAF}"/>
                  </a:ext>
                </a:extLst>
              </p:cNvPr>
              <p:cNvSpPr/>
              <p:nvPr/>
            </p:nvSpPr>
            <p:spPr>
              <a:xfrm>
                <a:off x="5541890" y="3756075"/>
                <a:ext cx="16687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𝑅</m:t>
                          </m:r>
                        </m:e>
                        <m:sup>
                          <m:r>
                            <a:rPr lang="zh-CN" altLang="en-US" i="1">
                              <a:latin typeface="Cambria Math" panose="02040503050406030204" pitchFamily="18" charset="0"/>
                            </a:rPr>
                            <m:t>𝑚</m:t>
                          </m:r>
                          <m:r>
                            <a:rPr lang="zh-CN" altLang="en-US" i="0">
                              <a:latin typeface="Cambria Math" panose="02040503050406030204" pitchFamily="18" charset="0"/>
                            </a:rPr>
                            <m:t>×</m:t>
                          </m:r>
                          <m:r>
                            <a:rPr lang="zh-CN" altLang="en-US" i="1">
                              <a:latin typeface="Cambria Math" panose="02040503050406030204" pitchFamily="18" charset="0"/>
                            </a:rPr>
                            <m:t>𝑛</m:t>
                          </m:r>
                        </m:sup>
                      </m:sSup>
                    </m:oMath>
                  </m:oMathPara>
                </a14:m>
                <a:endParaRPr lang="zh-CN" altLang="en-US" dirty="0"/>
              </a:p>
            </p:txBody>
          </p:sp>
        </mc:Choice>
        <mc:Fallback xmlns="">
          <p:sp>
            <p:nvSpPr>
              <p:cNvPr id="12" name="矩形 11">
                <a:extLst>
                  <a:ext uri="{FF2B5EF4-FFF2-40B4-BE49-F238E27FC236}">
                    <a16:creationId xmlns:a16="http://schemas.microsoft.com/office/drawing/2014/main" id="{7089FE0E-D893-479E-8700-52BC63429EAF}"/>
                  </a:ext>
                </a:extLst>
              </p:cNvPr>
              <p:cNvSpPr>
                <a:spLocks noRot="1" noChangeAspect="1" noMove="1" noResize="1" noEditPoints="1" noAdjustHandles="1" noChangeArrowheads="1" noChangeShapeType="1" noTextEdit="1"/>
              </p:cNvSpPr>
              <p:nvPr/>
            </p:nvSpPr>
            <p:spPr>
              <a:xfrm>
                <a:off x="5541890" y="3756075"/>
                <a:ext cx="1668726" cy="461665"/>
              </a:xfrm>
              <a:prstGeom prst="rect">
                <a:avLst/>
              </a:prstGeom>
              <a:blipFill>
                <a:blip r:embed="rId2"/>
                <a:stretch>
                  <a:fillRect b="-5263"/>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24834571-07AE-48BE-BDBE-1142AF7256EA}"/>
              </a:ext>
            </a:extLst>
          </p:cNvPr>
          <p:cNvPicPr/>
          <p:nvPr/>
        </p:nvPicPr>
        <p:blipFill>
          <a:blip r:embed="rId3"/>
          <a:stretch>
            <a:fillRect/>
          </a:stretch>
        </p:blipFill>
        <p:spPr>
          <a:xfrm>
            <a:off x="3569295" y="4437112"/>
            <a:ext cx="3891151" cy="1016070"/>
          </a:xfrm>
          <a:prstGeom prst="rect">
            <a:avLst/>
          </a:prstGeom>
        </p:spPr>
      </p:pic>
      <p:sp>
        <p:nvSpPr>
          <p:cNvPr id="14" name="文本框 13">
            <a:extLst>
              <a:ext uri="{FF2B5EF4-FFF2-40B4-BE49-F238E27FC236}">
                <a16:creationId xmlns:a16="http://schemas.microsoft.com/office/drawing/2014/main" id="{A563DFBF-DB83-435C-BA70-1B84E7DBA617}"/>
              </a:ext>
            </a:extLst>
          </p:cNvPr>
          <p:cNvSpPr txBox="1"/>
          <p:nvPr/>
        </p:nvSpPr>
        <p:spPr>
          <a:xfrm>
            <a:off x="7750596" y="4437112"/>
            <a:ext cx="2592288" cy="1384995"/>
          </a:xfrm>
          <a:prstGeom prst="rect">
            <a:avLst/>
          </a:prstGeom>
          <a:noFill/>
        </p:spPr>
        <p:txBody>
          <a:bodyPr wrap="square" rtlCol="0">
            <a:spAutoFit/>
          </a:bodyPr>
          <a:lstStyle/>
          <a:p>
            <a:r>
              <a:rPr lang="zh-CN" altLang="en-US" sz="2000" dirty="0"/>
              <a:t>小声</a:t>
            </a:r>
            <a:r>
              <a:rPr lang="en-US" altLang="zh-CN" sz="2000" dirty="0"/>
              <a:t>bb</a:t>
            </a:r>
            <a:r>
              <a:rPr lang="zh-CN" altLang="en-US" sz="2000" dirty="0"/>
              <a:t>：</a:t>
            </a:r>
            <a:r>
              <a:rPr lang="zh-CN" altLang="zh-CN" sz="2000" dirty="0"/>
              <a:t>这不就和</a:t>
            </a:r>
            <a:r>
              <a:rPr lang="zh-CN" altLang="en-US" sz="2000" dirty="0"/>
              <a:t>正</a:t>
            </a:r>
            <a:r>
              <a:rPr lang="zh-CN" altLang="zh-CN" sz="2000" dirty="0"/>
              <a:t>常的</a:t>
            </a:r>
            <a:r>
              <a:rPr lang="zh-CN" altLang="en-US" sz="2000" dirty="0"/>
              <a:t>协</a:t>
            </a:r>
            <a:r>
              <a:rPr lang="zh-CN" altLang="zh-CN" sz="2000" dirty="0"/>
              <a:t>方差的定义如出一辙吗？</a:t>
            </a:r>
          </a:p>
          <a:p>
            <a:endParaRPr lang="zh-CN" altLang="en-US" dirty="0"/>
          </a:p>
        </p:txBody>
      </p:sp>
      <p:pic>
        <p:nvPicPr>
          <p:cNvPr id="15" name="图片 14">
            <a:extLst>
              <a:ext uri="{FF2B5EF4-FFF2-40B4-BE49-F238E27FC236}">
                <a16:creationId xmlns:a16="http://schemas.microsoft.com/office/drawing/2014/main" id="{406D32BD-1CC7-4A54-9EE9-6A7CEB4A630E}"/>
              </a:ext>
            </a:extLst>
          </p:cNvPr>
          <p:cNvPicPr>
            <a:picLocks noChangeAspect="1"/>
          </p:cNvPicPr>
          <p:nvPr/>
        </p:nvPicPr>
        <p:blipFill>
          <a:blip r:embed="rId4"/>
          <a:stretch>
            <a:fillRect/>
          </a:stretch>
        </p:blipFill>
        <p:spPr>
          <a:xfrm>
            <a:off x="865309" y="5600617"/>
            <a:ext cx="4190032" cy="923989"/>
          </a:xfrm>
          <a:prstGeom prst="rect">
            <a:avLst/>
          </a:prstGeom>
        </p:spPr>
      </p:pic>
      <p:sp>
        <p:nvSpPr>
          <p:cNvPr id="16" name="文本框 15">
            <a:extLst>
              <a:ext uri="{FF2B5EF4-FFF2-40B4-BE49-F238E27FC236}">
                <a16:creationId xmlns:a16="http://schemas.microsoft.com/office/drawing/2014/main" id="{DE65032D-8F40-41AD-8DD4-7C959CD3D3D3}"/>
              </a:ext>
            </a:extLst>
          </p:cNvPr>
          <p:cNvSpPr txBox="1"/>
          <p:nvPr/>
        </p:nvSpPr>
        <p:spPr>
          <a:xfrm>
            <a:off x="1125860" y="4581128"/>
            <a:ext cx="1944216" cy="461665"/>
          </a:xfrm>
          <a:prstGeom prst="rect">
            <a:avLst/>
          </a:prstGeom>
          <a:noFill/>
        </p:spPr>
        <p:txBody>
          <a:bodyPr wrap="square" rtlCol="0">
            <a:spAutoFit/>
          </a:bodyPr>
          <a:lstStyle/>
          <a:p>
            <a:r>
              <a:rPr lang="en-US" altLang="zh-CN" dirty="0"/>
              <a:t>S:</a:t>
            </a:r>
            <a:r>
              <a:rPr lang="zh-CN" altLang="en-US" dirty="0"/>
              <a:t>协方差矩阵</a:t>
            </a:r>
          </a:p>
        </p:txBody>
      </p:sp>
    </p:spTree>
    <p:extLst>
      <p:ext uri="{BB962C8B-B14F-4D97-AF65-F5344CB8AC3E}">
        <p14:creationId xmlns:p14="http://schemas.microsoft.com/office/powerpoint/2010/main" val="13693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circle(in)">
                                      <p:cBhvr>
                                        <p:cTn id="47" dur="20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82190C-126A-4498-B39C-491C5D393CFE}"/>
              </a:ext>
            </a:extLst>
          </p:cNvPr>
          <p:cNvSpPr txBox="1"/>
          <p:nvPr/>
        </p:nvSpPr>
        <p:spPr>
          <a:xfrm>
            <a:off x="549796" y="332656"/>
            <a:ext cx="8712968" cy="461665"/>
          </a:xfrm>
          <a:prstGeom prst="rect">
            <a:avLst/>
          </a:prstGeom>
          <a:noFill/>
        </p:spPr>
        <p:txBody>
          <a:bodyPr wrap="square" rtlCol="0">
            <a:spAutoFit/>
          </a:bodyPr>
          <a:lstStyle/>
          <a:p>
            <a:r>
              <a:rPr lang="en-US" altLang="zh-CN" dirty="0"/>
              <a:t>(2)</a:t>
            </a:r>
            <a:r>
              <a:rPr lang="zh-CN" altLang="en-US" dirty="0"/>
              <a:t>当然第二重要的是找协方差矩阵特征值</a:t>
            </a:r>
            <a:r>
              <a:rPr lang="en-US" altLang="zh-CN" dirty="0"/>
              <a:t>&amp;</a:t>
            </a:r>
            <a:r>
              <a:rPr lang="zh-CN" altLang="en-US" dirty="0"/>
              <a:t>特征向量啦</a:t>
            </a:r>
            <a:r>
              <a:rPr lang="en-US" altLang="zh-CN" dirty="0"/>
              <a:t>(</a:t>
            </a:r>
            <a:r>
              <a:rPr lang="zh-CN" altLang="en-US" dirty="0">
                <a:solidFill>
                  <a:srgbClr val="FF0000"/>
                </a:solidFill>
              </a:rPr>
              <a:t>图像的</a:t>
            </a:r>
            <a:r>
              <a:rPr lang="en-US" altLang="zh-CN" dirty="0"/>
              <a:t>)</a:t>
            </a:r>
            <a:endParaRPr lang="zh-CN" altLang="en-US" dirty="0"/>
          </a:p>
        </p:txBody>
      </p:sp>
      <p:pic>
        <p:nvPicPr>
          <p:cNvPr id="1026" name="Picture 2">
            <a:extLst>
              <a:ext uri="{FF2B5EF4-FFF2-40B4-BE49-F238E27FC236}">
                <a16:creationId xmlns:a16="http://schemas.microsoft.com/office/drawing/2014/main" id="{5A4D5C55-5ED3-4D11-AED0-53979004C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052" y="980728"/>
            <a:ext cx="529590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E4ABC486-92F6-456D-BB0F-CDA4DB7F0770}"/>
              </a:ext>
            </a:extLst>
          </p:cNvPr>
          <p:cNvSpPr/>
          <p:nvPr/>
        </p:nvSpPr>
        <p:spPr>
          <a:xfrm>
            <a:off x="549796" y="3364472"/>
            <a:ext cx="8086972" cy="461665"/>
          </a:xfrm>
          <a:prstGeom prst="rect">
            <a:avLst/>
          </a:prstGeom>
        </p:spPr>
        <p:txBody>
          <a:bodyPr wrap="square">
            <a:spAutoFit/>
          </a:bodyPr>
          <a:lstStyle/>
          <a:p>
            <a:pPr algn="just">
              <a:spcAft>
                <a:spcPts val="0"/>
              </a:spcAft>
            </a:pPr>
            <a:r>
              <a:rPr lang="zh-CN" altLang="zh-CN" kern="100" dirty="0">
                <a:latin typeface="+mn-ea"/>
                <a:cs typeface="Times New Roman" panose="02020603050405020304" pitchFamily="18" charset="0"/>
              </a:rPr>
              <a:t>为了保证把多数图像都投影在一个方向上，定义准则函数：</a:t>
            </a:r>
          </a:p>
        </p:txBody>
      </p:sp>
      <p:pic>
        <p:nvPicPr>
          <p:cNvPr id="5" name="图片 4">
            <a:extLst>
              <a:ext uri="{FF2B5EF4-FFF2-40B4-BE49-F238E27FC236}">
                <a16:creationId xmlns:a16="http://schemas.microsoft.com/office/drawing/2014/main" id="{248C247D-193C-4568-BD35-2D442CD54FC0}"/>
              </a:ext>
            </a:extLst>
          </p:cNvPr>
          <p:cNvPicPr/>
          <p:nvPr/>
        </p:nvPicPr>
        <p:blipFill>
          <a:blip r:embed="rId3"/>
          <a:stretch>
            <a:fillRect/>
          </a:stretch>
        </p:blipFill>
        <p:spPr>
          <a:xfrm>
            <a:off x="4438228" y="3842169"/>
            <a:ext cx="2304256" cy="704941"/>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74FBA28-C087-40D1-9609-9947C385BA24}"/>
                  </a:ext>
                </a:extLst>
              </p:cNvPr>
              <p:cNvSpPr/>
              <p:nvPr/>
            </p:nvSpPr>
            <p:spPr>
              <a:xfrm>
                <a:off x="549796" y="4665354"/>
                <a:ext cx="10801200" cy="1569660"/>
              </a:xfrm>
              <a:prstGeom prst="rect">
                <a:avLst/>
              </a:prstGeom>
            </p:spPr>
            <p:txBody>
              <a:bodyPr wrap="square">
                <a:spAutoFit/>
              </a:bodyPr>
              <a:lstStyle/>
              <a:p>
                <a:pPr algn="just">
                  <a:spcAft>
                    <a:spcPts val="0"/>
                  </a:spcAft>
                </a:pPr>
                <a:r>
                  <a:rPr lang="zh-CN" altLang="zh-CN" kern="100" dirty="0">
                    <a:latin typeface="+mn-ea"/>
                    <a:cs typeface="Times New Roman" panose="02020603050405020304" pitchFamily="18" charset="0"/>
                  </a:rPr>
                  <a:t>协方差矩阵的迹越大，就对应着最好的投影方向</a:t>
                </a:r>
                <a:r>
                  <a:rPr lang="en-US" altLang="zh-CN" kern="100" dirty="0">
                    <a:latin typeface="+mn-ea"/>
                    <a:cs typeface="Times New Roman" panose="02020603050405020304" pitchFamily="18" charset="0"/>
                  </a:rPr>
                  <a:t> x</a:t>
                </a:r>
                <a:r>
                  <a:rPr lang="zh-CN" altLang="zh-CN" kern="100" dirty="0">
                    <a:latin typeface="+mn-ea"/>
                    <a:cs typeface="Times New Roman" panose="02020603050405020304" pitchFamily="18" charset="0"/>
                  </a:rPr>
                  <a:t>。</a:t>
                </a:r>
                <a:r>
                  <a:rPr lang="zh-CN" altLang="en-US" kern="100" dirty="0">
                    <a:latin typeface="+mn-ea"/>
                    <a:cs typeface="Times New Roman" panose="02020603050405020304" pitchFamily="18" charset="0"/>
                  </a:rPr>
                  <a:t>图像最佳投影方向就归结为协方差矩阵</a:t>
                </a:r>
                <a14:m>
                  <m:oMath xmlns:m="http://schemas.openxmlformats.org/officeDocument/2006/math">
                    <m:r>
                      <a:rPr lang="en-US" altLang="zh-CN" i="1" kern="100" dirty="0" smtClean="0">
                        <a:latin typeface="Cambria Math" panose="02040503050406030204" pitchFamily="18" charset="0"/>
                        <a:cs typeface="Times New Roman" panose="02020603050405020304" pitchFamily="18" charset="0"/>
                      </a:rPr>
                      <m:t>𝑆</m:t>
                    </m:r>
                  </m:oMath>
                </a14:m>
                <a:r>
                  <a:rPr lang="zh-CN" altLang="en-US" kern="100" dirty="0">
                    <a:latin typeface="+mn-ea"/>
                    <a:cs typeface="Times New Roman" panose="02020603050405020304" pitchFamily="18" charset="0"/>
                  </a:rPr>
                  <a:t>中，前</a:t>
                </a:r>
                <a14:m>
                  <m:oMath xmlns:m="http://schemas.openxmlformats.org/officeDocument/2006/math">
                    <m:r>
                      <a:rPr lang="en-US" altLang="zh-CN" i="1" kern="100" dirty="0" smtClean="0">
                        <a:latin typeface="Cambria Math" panose="02040503050406030204" pitchFamily="18" charset="0"/>
                        <a:cs typeface="Times New Roman" panose="02020603050405020304" pitchFamily="18" charset="0"/>
                      </a:rPr>
                      <m:t>𝑙</m:t>
                    </m:r>
                  </m:oMath>
                </a14:m>
                <a:r>
                  <a:rPr lang="zh-CN" altLang="en-US" kern="100" dirty="0">
                    <a:latin typeface="+mn-ea"/>
                    <a:cs typeface="Times New Roman" panose="02020603050405020304" pitchFamily="18" charset="0"/>
                  </a:rPr>
                  <a:t>个较大的特征值所对应的单位正交特征向量的方向上。取</a:t>
                </a:r>
                <a:r>
                  <a:rPr lang="zh-CN" altLang="zh-CN" kern="100" dirty="0">
                    <a:latin typeface="+mn-ea"/>
                    <a:cs typeface="Times New Roman" panose="02020603050405020304" pitchFamily="18" charset="0"/>
                  </a:rPr>
                  <a:t>协方差矩阵</a:t>
                </a:r>
                <a14:m>
                  <m:oMath xmlns:m="http://schemas.openxmlformats.org/officeDocument/2006/math">
                    <m:r>
                      <a:rPr lang="en-US" altLang="zh-CN" i="1" kern="100" dirty="0" smtClean="0">
                        <a:latin typeface="Cambria Math" panose="02040503050406030204" pitchFamily="18" charset="0"/>
                        <a:cs typeface="Times New Roman" panose="02020603050405020304" pitchFamily="18" charset="0"/>
                      </a:rPr>
                      <m:t>𝑆</m:t>
                    </m:r>
                  </m:oMath>
                </a14:m>
                <a:r>
                  <a:rPr lang="zh-CN" altLang="zh-CN" dirty="0"/>
                  <a:t>的前</a:t>
                </a:r>
                <a14:m>
                  <m:oMath xmlns:m="http://schemas.openxmlformats.org/officeDocument/2006/math">
                    <m:r>
                      <a:rPr lang="en-US" altLang="zh-CN" i="1">
                        <a:latin typeface="Cambria Math" panose="02040503050406030204" pitchFamily="18" charset="0"/>
                      </a:rPr>
                      <m:t>𝑙</m:t>
                    </m:r>
                  </m:oMath>
                </a14:m>
                <a:r>
                  <a:rPr lang="zh-CN" altLang="zh-CN" dirty="0"/>
                  <a:t>个较大特征值所对应的单位正交特征向量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oMath>
                </a14:m>
                <a:r>
                  <a:rPr lang="zh-CN" altLang="zh-CN" dirty="0"/>
                  <a:t>，形成正交投影特征矩阵</a:t>
                </a:r>
                <a:r>
                  <a:rPr lang="en-US" altLang="zh-CN" dirty="0"/>
                  <a:t> W </a:t>
                </a:r>
                <a:r>
                  <a:rPr lang="zh-CN" altLang="zh-CN" dirty="0"/>
                  <a:t>：</a:t>
                </a:r>
                <a:endParaRPr lang="zh-CN" altLang="zh-CN" kern="100" dirty="0">
                  <a:latin typeface="+mn-ea"/>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974FBA28-C087-40D1-9609-9947C385BA24}"/>
                  </a:ext>
                </a:extLst>
              </p:cNvPr>
              <p:cNvSpPr>
                <a:spLocks noRot="1" noChangeAspect="1" noMove="1" noResize="1" noEditPoints="1" noAdjustHandles="1" noChangeArrowheads="1" noChangeShapeType="1" noTextEdit="1"/>
              </p:cNvSpPr>
              <p:nvPr/>
            </p:nvSpPr>
            <p:spPr>
              <a:xfrm>
                <a:off x="549796" y="4665354"/>
                <a:ext cx="10801200" cy="1569660"/>
              </a:xfrm>
              <a:prstGeom prst="rect">
                <a:avLst/>
              </a:prstGeom>
              <a:blipFill>
                <a:blip r:embed="rId4"/>
                <a:stretch>
                  <a:fillRect l="-847" t="-3101" r="-903" b="-7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16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5E13EE-42B7-4673-B108-5FDC742A064A}"/>
              </a:ext>
            </a:extLst>
          </p:cNvPr>
          <p:cNvPicPr/>
          <p:nvPr/>
        </p:nvPicPr>
        <p:blipFill>
          <a:blip r:embed="rId2"/>
          <a:stretch>
            <a:fillRect/>
          </a:stretch>
        </p:blipFill>
        <p:spPr>
          <a:xfrm>
            <a:off x="3286100" y="332656"/>
            <a:ext cx="4320480" cy="807520"/>
          </a:xfrm>
          <a:prstGeom prst="rect">
            <a:avLst/>
          </a:prstGeom>
        </p:spPr>
      </p:pic>
      <p:sp>
        <p:nvSpPr>
          <p:cNvPr id="3" name="文本框 2">
            <a:extLst>
              <a:ext uri="{FF2B5EF4-FFF2-40B4-BE49-F238E27FC236}">
                <a16:creationId xmlns:a16="http://schemas.microsoft.com/office/drawing/2014/main" id="{851366BC-A2BA-4515-A0BD-685F555FE180}"/>
              </a:ext>
            </a:extLst>
          </p:cNvPr>
          <p:cNvSpPr txBox="1"/>
          <p:nvPr/>
        </p:nvSpPr>
        <p:spPr>
          <a:xfrm>
            <a:off x="549796" y="1268760"/>
            <a:ext cx="6768752" cy="461665"/>
          </a:xfrm>
          <a:prstGeom prst="rect">
            <a:avLst/>
          </a:prstGeom>
          <a:noFill/>
        </p:spPr>
        <p:txBody>
          <a:bodyPr wrap="square" rtlCol="0">
            <a:spAutoFit/>
          </a:bodyPr>
          <a:lstStyle/>
          <a:p>
            <a:r>
              <a:rPr lang="zh-CN" altLang="en-US" dirty="0"/>
              <a:t>直观表示图像的投影大概是</a:t>
            </a:r>
            <a:r>
              <a:rPr lang="en-US" altLang="zh-CN" dirty="0"/>
              <a:t>:</a:t>
            </a:r>
            <a:r>
              <a:rPr lang="en-US" altLang="zh-CN" dirty="0">
                <a:sym typeface="Wingdings" panose="05000000000000000000" pitchFamily="2" charset="2"/>
              </a:rPr>
              <a:t>(</a:t>
            </a:r>
            <a:r>
              <a:rPr lang="zh-CN" altLang="zh-CN" sz="1800" dirty="0"/>
              <a:t>来自灵魂画手的倔强</a:t>
            </a:r>
            <a:r>
              <a:rPr lang="en-US" altLang="zh-CN" dirty="0">
                <a:sym typeface="Wingdings" panose="05000000000000000000" pitchFamily="2" charset="2"/>
              </a:rPr>
              <a:t>)</a:t>
            </a:r>
            <a:endParaRPr lang="zh-CN" altLang="en-US" dirty="0"/>
          </a:p>
        </p:txBody>
      </p:sp>
      <p:pic>
        <p:nvPicPr>
          <p:cNvPr id="7" name="图片 6">
            <a:extLst>
              <a:ext uri="{FF2B5EF4-FFF2-40B4-BE49-F238E27FC236}">
                <a16:creationId xmlns:a16="http://schemas.microsoft.com/office/drawing/2014/main" id="{D2C41AE3-2173-4445-A690-26A2690FE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60" y="1766184"/>
            <a:ext cx="5276850" cy="3952875"/>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035A6197-4BA2-48D7-9EF6-76D87D19756C}"/>
                  </a:ext>
                </a:extLst>
              </p:cNvPr>
              <p:cNvSpPr/>
              <p:nvPr/>
            </p:nvSpPr>
            <p:spPr>
              <a:xfrm>
                <a:off x="549796" y="5754818"/>
                <a:ext cx="6768752" cy="461665"/>
              </a:xfrm>
              <a:prstGeom prst="rect">
                <a:avLst/>
              </a:prstGeom>
            </p:spPr>
            <p:txBody>
              <a:bodyPr wrap="square">
                <a:spAutoFit/>
              </a:bodyPr>
              <a:lstStyle/>
              <a:p>
                <a:r>
                  <a:rPr lang="zh-CN" altLang="en-US" dirty="0"/>
                  <a:t>任一图像样本</a:t>
                </a:r>
                <a14:m>
                  <m:oMath xmlns:m="http://schemas.openxmlformats.org/officeDocument/2006/math">
                    <m:r>
                      <a:rPr lang="en-US" altLang="zh-CN" b="0" i="1" smtClean="0">
                        <a:latin typeface="Cambria Math" panose="02040503050406030204" pitchFamily="18" charset="0"/>
                      </a:rPr>
                      <m:t>𝐴</m:t>
                    </m:r>
                  </m:oMath>
                </a14:m>
                <a:r>
                  <a:rPr lang="zh-CN" altLang="en-US" dirty="0"/>
                  <a:t> ,其投影矩阵为：</a:t>
                </a:r>
                <a14:m>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𝑊</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𝐴</m:t>
                    </m:r>
                  </m:oMath>
                </a14:m>
                <a:endParaRPr lang="zh-CN" altLang="en-US" dirty="0"/>
              </a:p>
            </p:txBody>
          </p:sp>
        </mc:Choice>
        <mc:Fallback xmlns="">
          <p:sp>
            <p:nvSpPr>
              <p:cNvPr id="8" name="矩形 7">
                <a:extLst>
                  <a:ext uri="{FF2B5EF4-FFF2-40B4-BE49-F238E27FC236}">
                    <a16:creationId xmlns:a16="http://schemas.microsoft.com/office/drawing/2014/main" id="{035A6197-4BA2-48D7-9EF6-76D87D19756C}"/>
                  </a:ext>
                </a:extLst>
              </p:cNvPr>
              <p:cNvSpPr>
                <a:spLocks noRot="1" noChangeAspect="1" noMove="1" noResize="1" noEditPoints="1" noAdjustHandles="1" noChangeArrowheads="1" noChangeShapeType="1" noTextEdit="1"/>
              </p:cNvSpPr>
              <p:nvPr/>
            </p:nvSpPr>
            <p:spPr>
              <a:xfrm>
                <a:off x="549796" y="5754818"/>
                <a:ext cx="6768752" cy="461665"/>
              </a:xfrm>
              <a:prstGeom prst="rect">
                <a:avLst/>
              </a:prstGeom>
              <a:blipFill>
                <a:blip r:embed="rId4"/>
                <a:stretch>
                  <a:fillRect l="-1350" t="-14474" b="-28947"/>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285D6B27-0189-451E-8B51-09472233A273}"/>
              </a:ext>
            </a:extLst>
          </p:cNvPr>
          <p:cNvSpPr txBox="1"/>
          <p:nvPr/>
        </p:nvSpPr>
        <p:spPr>
          <a:xfrm>
            <a:off x="8902724" y="2636912"/>
            <a:ext cx="2808312" cy="1200329"/>
          </a:xfrm>
          <a:prstGeom prst="rect">
            <a:avLst/>
          </a:prstGeom>
          <a:noFill/>
        </p:spPr>
        <p:txBody>
          <a:bodyPr wrap="square" rtlCol="0">
            <a:spAutoFit/>
          </a:bodyPr>
          <a:lstStyle/>
          <a:p>
            <a:r>
              <a:rPr lang="en-US" altLang="zh-CN" dirty="0"/>
              <a:t>3</a:t>
            </a:r>
            <a:r>
              <a:rPr lang="zh-CN" altLang="en-US" dirty="0"/>
              <a:t>、优点</a:t>
            </a:r>
            <a:endParaRPr lang="en-US" altLang="zh-CN" dirty="0"/>
          </a:p>
          <a:p>
            <a:r>
              <a:rPr lang="zh-CN" altLang="en-US" dirty="0">
                <a:solidFill>
                  <a:srgbClr val="FF0000"/>
                </a:solidFill>
              </a:rPr>
              <a:t>①</a:t>
            </a:r>
            <a:r>
              <a:rPr lang="zh-CN" altLang="zh-CN" dirty="0">
                <a:solidFill>
                  <a:srgbClr val="FF0000"/>
                </a:solidFill>
              </a:rPr>
              <a:t>几何结构</a:t>
            </a:r>
            <a:endParaRPr lang="en-US" altLang="zh-CN" dirty="0">
              <a:solidFill>
                <a:srgbClr val="FF0000"/>
              </a:solidFill>
            </a:endParaRPr>
          </a:p>
          <a:p>
            <a:r>
              <a:rPr lang="zh-CN" altLang="en-US" dirty="0">
                <a:solidFill>
                  <a:srgbClr val="FF0000"/>
                </a:solidFill>
              </a:rPr>
              <a:t>②</a:t>
            </a:r>
            <a:r>
              <a:rPr lang="zh-CN" altLang="zh-CN" dirty="0">
                <a:solidFill>
                  <a:srgbClr val="FF0000"/>
                </a:solidFill>
              </a:rPr>
              <a:t>维数灾难</a:t>
            </a:r>
          </a:p>
        </p:txBody>
      </p:sp>
    </p:spTree>
    <p:extLst>
      <p:ext uri="{BB962C8B-B14F-4D97-AF65-F5344CB8AC3E}">
        <p14:creationId xmlns:p14="http://schemas.microsoft.com/office/powerpoint/2010/main" val="414983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theme/theme1.xml><?xml version="1.0" encoding="utf-8"?>
<a:theme xmlns:a="http://schemas.openxmlformats.org/drawingml/2006/main" name="书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0_TF02787940_TF02787940" id="{4CFF2609-4873-4366-AB7B-BD98A1F8069A}" vid="{9D33A994-F295-4A50-AD5F-B7EC95DFDF78}"/>
    </a:ext>
  </a:extLst>
</a:theme>
</file>

<file path=ppt/theme/theme2.xml><?xml version="1.0" encoding="utf-8"?>
<a:theme xmlns:a="http://schemas.openxmlformats.org/drawingml/2006/main" name="Office 主题">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主题">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蓝色书架演示文稿（宽屏）</Template>
  <TotalTime>0</TotalTime>
  <Words>2191</Words>
  <Application>Microsoft Office PowerPoint</Application>
  <PresentationFormat>自定义</PresentationFormat>
  <Paragraphs>197</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-apple-system</vt:lpstr>
      <vt:lpstr>黑体</vt:lpstr>
      <vt:lpstr>微软雅黑</vt:lpstr>
      <vt:lpstr>幼圆</vt:lpstr>
      <vt:lpstr>Arial</vt:lpstr>
      <vt:lpstr>Cambria Math</vt:lpstr>
      <vt:lpstr>Century Gothic</vt:lpstr>
      <vt:lpstr>Times New Roman</vt:lpstr>
      <vt:lpstr>Wingdings</vt:lpstr>
      <vt:lpstr>书籍 16x9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2020-04-24T04:08:18Z</dcterms:created>
  <dcterms:modified xsi:type="dcterms:W3CDTF">2021-03-17T04:52:32Z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