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59" r:id="rId2"/>
    <p:sldId id="342" r:id="rId3"/>
    <p:sldId id="322" r:id="rId4"/>
    <p:sldId id="360" r:id="rId5"/>
    <p:sldId id="391" r:id="rId6"/>
    <p:sldId id="397" r:id="rId7"/>
    <p:sldId id="382" r:id="rId8"/>
    <p:sldId id="392" r:id="rId9"/>
    <p:sldId id="393" r:id="rId10"/>
    <p:sldId id="388" r:id="rId11"/>
    <p:sldId id="383" r:id="rId12"/>
    <p:sldId id="395" r:id="rId13"/>
    <p:sldId id="396" r:id="rId14"/>
    <p:sldId id="390" r:id="rId15"/>
    <p:sldId id="398" r:id="rId16"/>
    <p:sldId id="389" r:id="rId17"/>
    <p:sldId id="385" r:id="rId18"/>
    <p:sldId id="400" r:id="rId19"/>
    <p:sldId id="402" r:id="rId20"/>
    <p:sldId id="403" r:id="rId21"/>
    <p:sldId id="405" r:id="rId22"/>
    <p:sldId id="404" r:id="rId23"/>
    <p:sldId id="406" r:id="rId24"/>
    <p:sldId id="408" r:id="rId25"/>
    <p:sldId id="407" r:id="rId26"/>
    <p:sldId id="409" r:id="rId27"/>
    <p:sldId id="410" r:id="rId28"/>
    <p:sldId id="361" r:id="rId29"/>
    <p:sldId id="387" r:id="rId30"/>
    <p:sldId id="399" r:id="rId31"/>
  </p:sldIdLst>
  <p:sldSz cx="9144000" cy="5143500" type="screen16x9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7"/>
    <a:srgbClr val="5E8D92"/>
    <a:srgbClr val="A3784D"/>
    <a:srgbClr val="D89178"/>
    <a:srgbClr val="3B4761"/>
    <a:srgbClr val="D38669"/>
    <a:srgbClr val="D88769"/>
    <a:srgbClr val="3D8DED"/>
    <a:srgbClr val="FF8181"/>
    <a:srgbClr val="497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830" autoAdjust="0"/>
  </p:normalViewPr>
  <p:slideViewPr>
    <p:cSldViewPr>
      <p:cViewPr varScale="1">
        <p:scale>
          <a:sx n="143" d="100"/>
          <a:sy n="143" d="100"/>
        </p:scale>
        <p:origin x="81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68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347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592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122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目录结构和代码一些细节可能稍微有一些出入，主要讲函数功能和接口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11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 userDrawn="1">
            <p:custDataLst>
              <p:tags r:id="rId1"/>
            </p:custDataLst>
          </p:nvPr>
        </p:nvSpPr>
        <p:spPr>
          <a:xfrm>
            <a:off x="521636" y="555120"/>
            <a:ext cx="8623953" cy="22253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 userDrawn="1">
            <p:custDataLst>
              <p:tags r:id="rId2"/>
            </p:custDataLst>
          </p:nvPr>
        </p:nvSpPr>
        <p:spPr>
          <a:xfrm>
            <a:off x="2" y="195486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3B4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79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15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 userDrawn="1">
            <p:custDataLst>
              <p:tags r:id="rId1"/>
            </p:custDataLst>
          </p:nvPr>
        </p:nvSpPr>
        <p:spPr>
          <a:xfrm>
            <a:off x="521636" y="555120"/>
            <a:ext cx="8623953" cy="22253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 userDrawn="1">
            <p:custDataLst>
              <p:tags r:id="rId2"/>
            </p:custDataLst>
          </p:nvPr>
        </p:nvSpPr>
        <p:spPr>
          <a:xfrm>
            <a:off x="2" y="195486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sym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618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73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48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 userDrawn="1">
            <p:custDataLst>
              <p:tags r:id="rId1"/>
            </p:custDataLst>
          </p:nvPr>
        </p:nvSpPr>
        <p:spPr>
          <a:xfrm>
            <a:off x="521636" y="555120"/>
            <a:ext cx="8623953" cy="22253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 userDrawn="1">
            <p:custDataLst>
              <p:tags r:id="rId2"/>
            </p:custDataLst>
          </p:nvPr>
        </p:nvSpPr>
        <p:spPr>
          <a:xfrm>
            <a:off x="2" y="195486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3B4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sym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54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2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98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 userDrawn="1">
            <p:custDataLst>
              <p:tags r:id="rId1"/>
            </p:custDataLst>
          </p:nvPr>
        </p:nvSpPr>
        <p:spPr>
          <a:xfrm>
            <a:off x="521636" y="555120"/>
            <a:ext cx="8623953" cy="22253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 userDrawn="1">
            <p:custDataLst>
              <p:tags r:id="rId2"/>
            </p:custDataLst>
          </p:nvPr>
        </p:nvSpPr>
        <p:spPr>
          <a:xfrm>
            <a:off x="2" y="195486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sym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88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2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24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 userDrawn="1">
            <p:custDataLst>
              <p:tags r:id="rId1"/>
            </p:custDataLst>
          </p:nvPr>
        </p:nvSpPr>
        <p:spPr>
          <a:xfrm>
            <a:off x="521636" y="555120"/>
            <a:ext cx="8623953" cy="22253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 userDrawn="1">
            <p:custDataLst>
              <p:tags r:id="rId2"/>
            </p:custDataLst>
          </p:nvPr>
        </p:nvSpPr>
        <p:spPr>
          <a:xfrm>
            <a:off x="2" y="195486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3B4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sym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47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08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363544" y="480058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309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65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68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3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0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 userDrawn="1">
            <p:custDataLst>
              <p:tags r:id="rId1"/>
            </p:custDataLst>
          </p:nvPr>
        </p:nvSpPr>
        <p:spPr>
          <a:xfrm>
            <a:off x="521636" y="555120"/>
            <a:ext cx="8623953" cy="22253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 userDrawn="1">
            <p:custDataLst>
              <p:tags r:id="rId2"/>
            </p:custDataLst>
          </p:nvPr>
        </p:nvSpPr>
        <p:spPr>
          <a:xfrm>
            <a:off x="2" y="195486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sym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098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74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 userDrawn="1">
            <p:custDataLst>
              <p:tags r:id="rId1"/>
            </p:custDataLst>
          </p:nvPr>
        </p:nvSpPr>
        <p:spPr>
          <a:xfrm>
            <a:off x="521636" y="555120"/>
            <a:ext cx="8623953" cy="22253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 userDrawn="1">
            <p:custDataLst>
              <p:tags r:id="rId2"/>
            </p:custDataLst>
          </p:nvPr>
        </p:nvSpPr>
        <p:spPr>
          <a:xfrm>
            <a:off x="2" y="195486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sym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319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0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07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 userDrawn="1">
            <p:custDataLst>
              <p:tags r:id="rId1"/>
            </p:custDataLst>
          </p:nvPr>
        </p:nvSpPr>
        <p:spPr>
          <a:xfrm>
            <a:off x="521636" y="555120"/>
            <a:ext cx="8623953" cy="22253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 userDrawn="1">
            <p:custDataLst>
              <p:tags r:id="rId2"/>
            </p:custDataLst>
          </p:nvPr>
        </p:nvSpPr>
        <p:spPr>
          <a:xfrm>
            <a:off x="2" y="195486"/>
            <a:ext cx="410536" cy="381886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3B4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>
              <a:solidFill>
                <a:srgbClr val="7EC234"/>
              </a:solidFill>
              <a:sym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298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2" cstate="screen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5588" cy="5145088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9145588" cy="51450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71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6" rIns="91452" bIns="457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  <p:sldLayoutId id="2147483663" r:id="rId6"/>
    <p:sldLayoutId id="2147483664" r:id="rId7"/>
    <p:sldLayoutId id="2147483665" r:id="rId8"/>
    <p:sldLayoutId id="2147483676" r:id="rId9"/>
    <p:sldLayoutId id="2147483677" r:id="rId10"/>
    <p:sldLayoutId id="2147483678" r:id="rId11"/>
    <p:sldLayoutId id="2147483681" r:id="rId12"/>
    <p:sldLayoutId id="2147483682" r:id="rId13"/>
    <p:sldLayoutId id="2147483683" r:id="rId14"/>
    <p:sldLayoutId id="2147483685" r:id="rId15"/>
    <p:sldLayoutId id="2147483686" r:id="rId16"/>
    <p:sldLayoutId id="2147483687" r:id="rId17"/>
    <p:sldLayoutId id="2147483690" r:id="rId18"/>
    <p:sldLayoutId id="2147483691" r:id="rId19"/>
    <p:sldLayoutId id="2147483692" r:id="rId20"/>
    <p:sldLayoutId id="2147483667" r:id="rId21"/>
    <p:sldLayoutId id="2147483693" r:id="rId22"/>
    <p:sldLayoutId id="2147483694" r:id="rId23"/>
    <p:sldLayoutId id="2147483695" r:id="rId24"/>
    <p:sldLayoutId id="2147483696" r:id="rId25"/>
    <p:sldLayoutId id="2147483668" r:id="rId26"/>
    <p:sldLayoutId id="2147483669" r:id="rId27"/>
    <p:sldLayoutId id="2147483672" r:id="rId28"/>
    <p:sldLayoutId id="2147483673" r:id="rId29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56.png"/><Relationship Id="rId5" Type="http://schemas.openxmlformats.org/officeDocument/2006/relationships/image" Target="../media/image54.png"/><Relationship Id="rId10" Type="http://schemas.openxmlformats.org/officeDocument/2006/relationships/image" Target="../media/image61.png"/><Relationship Id="rId4" Type="http://schemas.openxmlformats.org/officeDocument/2006/relationships/image" Target="../media/image27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" Type="http://schemas.openxmlformats.org/officeDocument/2006/relationships/image" Target="../media/image65.png"/><Relationship Id="rId21" Type="http://schemas.openxmlformats.org/officeDocument/2006/relationships/image" Target="../media/image83.png"/><Relationship Id="rId34" Type="http://schemas.openxmlformats.org/officeDocument/2006/relationships/image" Target="../media/image96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2" Type="http://schemas.openxmlformats.org/officeDocument/2006/relationships/image" Target="../media/image62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6.png"/><Relationship Id="rId32" Type="http://schemas.openxmlformats.org/officeDocument/2006/relationships/image" Target="../media/image94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31" Type="http://schemas.openxmlformats.org/officeDocument/2006/relationships/image" Target="../media/image93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Relationship Id="rId8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race.eas.asu.edu/yuv/" TargetMode="Externa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penremotesensing.net/kb/dat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6.png"/><Relationship Id="rId7" Type="http://schemas.openxmlformats.org/officeDocument/2006/relationships/image" Target="../media/image4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image" Target="../media/image122.png"/><Relationship Id="rId4" Type="http://schemas.openxmlformats.org/officeDocument/2006/relationships/image" Target="../media/image117.png"/><Relationship Id="rId9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3" Type="http://schemas.openxmlformats.org/officeDocument/2006/relationships/image" Target="../media/image1120.png"/><Relationship Id="rId7" Type="http://schemas.openxmlformats.org/officeDocument/2006/relationships/image" Target="../media/image1160.png"/><Relationship Id="rId12" Type="http://schemas.openxmlformats.org/officeDocument/2006/relationships/image" Target="../media/image136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0.png"/><Relationship Id="rId11" Type="http://schemas.openxmlformats.org/officeDocument/2006/relationships/image" Target="../media/image135.png"/><Relationship Id="rId5" Type="http://schemas.openxmlformats.org/officeDocument/2006/relationships/image" Target="../media/image134.png"/><Relationship Id="rId10" Type="http://schemas.openxmlformats.org/officeDocument/2006/relationships/image" Target="../media/image1180.png"/><Relationship Id="rId4" Type="http://schemas.openxmlformats.org/officeDocument/2006/relationships/image" Target="../media/image1130.png"/><Relationship Id="rId9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ational_complexity_of_mathematical_operations#Matrix_algebra" TargetMode="External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hyperlink" Target="http://www.rapidesign.cn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50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40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hyperlink" Target="https://yubangzheng.github.io/papers/Supplementary_Material_FCTN_decompositio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07504" y="607789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spc="300">
                <a:solidFill>
                  <a:srgbClr val="3B476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Fully-Connected Tensor Network Decomposition and Its Application 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spc="300">
                <a:solidFill>
                  <a:srgbClr val="3B476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Higher-Order Tensor Completion</a:t>
            </a:r>
            <a:endParaRPr lang="zh-CN" altLang="en-US" sz="1600" b="1" spc="300" dirty="0">
              <a:solidFill>
                <a:srgbClr val="3B476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63888" y="1255861"/>
            <a:ext cx="2034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3B4761"/>
                </a:solidFill>
                <a:cs typeface="+mn-ea"/>
                <a:sym typeface="+mn-lt"/>
              </a:rPr>
              <a:t>Yu Zhang</a:t>
            </a:r>
            <a:r>
              <a:rPr lang="zh-CN" altLang="en-US" sz="1400">
                <a:solidFill>
                  <a:srgbClr val="3B4761"/>
                </a:solidFill>
                <a:cs typeface="+mn-ea"/>
                <a:sym typeface="+mn-lt"/>
              </a:rPr>
              <a:t>    </a:t>
            </a:r>
            <a:r>
              <a:rPr lang="en-US" altLang="zh-CN" sz="1400">
                <a:solidFill>
                  <a:srgbClr val="3B4761"/>
                </a:solidFill>
                <a:cs typeface="+mn-ea"/>
                <a:sym typeface="+mn-lt"/>
              </a:rPr>
              <a:t>2021.04.05</a:t>
            </a:r>
            <a:endParaRPr lang="zh-CN" altLang="en-US" sz="1400" dirty="0">
              <a:solidFill>
                <a:srgbClr val="3B4761"/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665A469-17FD-4431-AE1A-3AB37F842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0947"/>
            <a:ext cx="9144000" cy="245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0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0AB6BE8-5262-48E4-8BAD-23BED421A414}"/>
              </a:ext>
            </a:extLst>
          </p:cNvPr>
          <p:cNvSpPr txBox="1"/>
          <p:nvPr/>
        </p:nvSpPr>
        <p:spPr>
          <a:xfrm>
            <a:off x="549066" y="1149692"/>
            <a:ext cx="1571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FCTN-Decomposition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883FEE4-CAF3-4669-8335-D90C9B612E07}"/>
              </a:ext>
            </a:extLst>
          </p:cNvPr>
          <p:cNvSpPr txBox="1"/>
          <p:nvPr/>
        </p:nvSpPr>
        <p:spPr>
          <a:xfrm>
            <a:off x="550603" y="2780374"/>
            <a:ext cx="1607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Tucker-Decomposition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9FFFE04-4E76-4C17-AA13-9CDEAFC4D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68" y="1426691"/>
            <a:ext cx="1944216" cy="13210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E2D69FF-7A05-4615-833F-97D7335E4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66" y="3122127"/>
            <a:ext cx="4252929" cy="177394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3976FD0-5601-4F2F-A18A-B732CFA81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972" y="3731494"/>
            <a:ext cx="771429" cy="219048"/>
          </a:xfrm>
          <a:prstGeom prst="rect">
            <a:avLst/>
          </a:prstGeom>
        </p:spPr>
      </p:pic>
      <p:sp>
        <p:nvSpPr>
          <p:cNvPr id="13" name="文本框 59">
            <a:extLst>
              <a:ext uri="{FF2B5EF4-FFF2-40B4-BE49-F238E27FC236}">
                <a16:creationId xmlns:a16="http://schemas.microsoft.com/office/drawing/2014/main" id="{DD625E32-DAA6-4468-9A03-66C9DBDDBB9B}"/>
              </a:ext>
            </a:extLst>
          </p:cNvPr>
          <p:cNvSpPr txBox="1"/>
          <p:nvPr/>
        </p:nvSpPr>
        <p:spPr>
          <a:xfrm>
            <a:off x="549066" y="247424"/>
            <a:ext cx="2726789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000">
                <a:solidFill>
                  <a:srgbClr val="3B476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FCTN Decomposition</a:t>
            </a:r>
            <a:endParaRPr lang="zh-CN" altLang="en-US" sz="2000" dirty="0">
              <a:solidFill>
                <a:srgbClr val="3B476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4AB0641-9EC7-4960-95FD-88E2DA1C35E2}"/>
              </a:ext>
            </a:extLst>
          </p:cNvPr>
          <p:cNvSpPr txBox="1"/>
          <p:nvPr/>
        </p:nvSpPr>
        <p:spPr>
          <a:xfrm>
            <a:off x="532472" y="699542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Parameters analysis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7B9756E-A46A-46DA-8863-7178C14FCB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97" y="1282850"/>
            <a:ext cx="3473671" cy="365187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072E52C-14E8-4E88-8AD2-D599E094787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768550"/>
            <a:ext cx="2948010" cy="381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5A45D03-BDAB-44D5-8481-51A32E8DF5A0}"/>
                  </a:ext>
                </a:extLst>
              </p:cNvPr>
              <p:cNvSpPr txBox="1"/>
              <p:nvPr/>
            </p:nvSpPr>
            <p:spPr>
              <a:xfrm>
                <a:off x="5935284" y="451239"/>
                <a:ext cx="2093650" cy="2027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(</m:t>
                          </m:r>
                          <m: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𝒕</m:t>
                          </m:r>
                          <m: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)</m:t>
                          </m:r>
                        </m:sub>
                      </m:sSub>
                      <m:r>
                        <a:rPr lang="en-US" altLang="zh-CN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12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2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zh-CN" sz="12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𝒕</m:t>
                              </m:r>
                            </m:sub>
                          </m:sSub>
                          <m:r>
                            <a:rPr lang="en-US" altLang="zh-CN" sz="12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)</m:t>
                          </m:r>
                        </m:e>
                        <m:sub>
                          <m: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(</m:t>
                          </m:r>
                          <m: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𝒕</m:t>
                          </m:r>
                          <m: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𝒕</m:t>
                              </m:r>
                            </m:sub>
                          </m:sSub>
                          <m: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)</m:t>
                          </m:r>
                        </m:e>
                        <m:sub>
                          <m: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𝟏</m:t>
                              </m:r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:</m:t>
                              </m:r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𝑵</m:t>
                              </m:r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</m:t>
                              </m:r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𝟏</m:t>
                              </m:r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:</m:t>
                              </m:r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𝑵</m:t>
                              </m:r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</m:t>
                              </m:r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5A45D03-BDAB-44D5-8481-51A32E8DF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284" y="451239"/>
                <a:ext cx="2093650" cy="202748"/>
              </a:xfrm>
              <a:prstGeom prst="rect">
                <a:avLst/>
              </a:prstGeom>
              <a:blipFill>
                <a:blip r:embed="rId7"/>
                <a:stretch>
                  <a:fillRect l="-1166" r="-875" b="-303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155C1A5-5ED0-4F11-98C8-EF7DAB8A7677}"/>
                  </a:ext>
                </a:extLst>
              </p:cNvPr>
              <p:cNvSpPr txBox="1"/>
              <p:nvPr/>
            </p:nvSpPr>
            <p:spPr>
              <a:xfrm>
                <a:off x="2579097" y="1206237"/>
                <a:ext cx="793230" cy="186974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𝑁𝐼</m:t>
                      </m:r>
                      <m:sSubSup>
                        <m:sSub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20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155C1A5-5ED0-4F11-98C8-EF7DAB8A7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097" y="1206237"/>
                <a:ext cx="793230" cy="186974"/>
              </a:xfrm>
              <a:prstGeom prst="rect">
                <a:avLst/>
              </a:prstGeom>
              <a:blipFill>
                <a:blip r:embed="rId8"/>
                <a:stretch>
                  <a:fillRect l="-3846" r="-6923" b="-387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656E5D5-B200-4062-A2C1-A1A4C072A466}"/>
                  </a:ext>
                </a:extLst>
              </p:cNvPr>
              <p:cNvSpPr txBox="1"/>
              <p:nvPr/>
            </p:nvSpPr>
            <p:spPr>
              <a:xfrm>
                <a:off x="2667029" y="2870014"/>
                <a:ext cx="996811" cy="187359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𝑁𝐼</m:t>
                      </m:r>
                      <m:sSub>
                        <m:sSubPr>
                          <m:ctrlPr>
                            <a:rPr lang="zh-CN" alt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20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656E5D5-B200-4062-A2C1-A1A4C072A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29" y="2870014"/>
                <a:ext cx="996811" cy="187359"/>
              </a:xfrm>
              <a:prstGeom prst="rect">
                <a:avLst/>
              </a:prstGeom>
              <a:blipFill>
                <a:blip r:embed="rId9"/>
                <a:stretch>
                  <a:fillRect l="-3067" r="-4908" b="-387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26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/>
      <p:bldP spid="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2826323" y="843558"/>
            <a:ext cx="3491354" cy="3491350"/>
            <a:chOff x="3275856" y="1275606"/>
            <a:chExt cx="2592288" cy="2592288"/>
          </a:xfrm>
        </p:grpSpPr>
        <p:sp>
          <p:nvSpPr>
            <p:cNvPr id="39" name="矩形 38"/>
            <p:cNvSpPr/>
            <p:nvPr/>
          </p:nvSpPr>
          <p:spPr>
            <a:xfrm rot="2700000">
              <a:off x="3275856" y="1275606"/>
              <a:ext cx="2592288" cy="2592288"/>
            </a:xfrm>
            <a:prstGeom prst="rect">
              <a:avLst/>
            </a:prstGeom>
            <a:solidFill>
              <a:srgbClr val="3B476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 rot="2700000">
              <a:off x="3433501" y="1433252"/>
              <a:ext cx="2276997" cy="227699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 rot="2700000">
              <a:off x="3577798" y="1577552"/>
              <a:ext cx="1988400" cy="198840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TextBox 48"/>
          <p:cNvSpPr txBox="1"/>
          <p:nvPr/>
        </p:nvSpPr>
        <p:spPr>
          <a:xfrm>
            <a:off x="3203848" y="2297834"/>
            <a:ext cx="281680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>
                <a:solidFill>
                  <a:srgbClr val="3B4761"/>
                </a:solidFill>
                <a:cs typeface="+mn-ea"/>
                <a:sym typeface="+mn-lt"/>
              </a:rPr>
              <a:t>FCTN Decomposition-Based TC Method</a:t>
            </a:r>
            <a:endParaRPr lang="zh-CN" altLang="en-US" sz="2000" dirty="0">
              <a:solidFill>
                <a:srgbClr val="3B4761"/>
              </a:solidFill>
              <a:cs typeface="+mn-ea"/>
              <a:sym typeface="+mn-lt"/>
            </a:endParaRPr>
          </a:p>
        </p:txBody>
      </p:sp>
      <p:sp>
        <p:nvSpPr>
          <p:cNvPr id="8" name="TextBox 49"/>
          <p:cNvSpPr txBox="1"/>
          <p:nvPr/>
        </p:nvSpPr>
        <p:spPr>
          <a:xfrm>
            <a:off x="3664070" y="3144570"/>
            <a:ext cx="18440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en-US" altLang="zh-CN" sz="800">
                <a:solidFill>
                  <a:srgbClr val="3B4761"/>
                </a:solidFill>
                <a:cs typeface="+mn-ea"/>
                <a:sym typeface="+mn-lt"/>
              </a:rPr>
              <a:t>Applying the FCTN Decomposition to tensor completion.</a:t>
            </a:r>
            <a:endParaRPr lang="en-US" altLang="zh-CN" sz="800" dirty="0">
              <a:solidFill>
                <a:srgbClr val="3B4761"/>
              </a:solidFill>
              <a:cs typeface="+mn-ea"/>
              <a:sym typeface="+mn-lt"/>
            </a:endParaRPr>
          </a:p>
        </p:txBody>
      </p:sp>
      <p:sp>
        <p:nvSpPr>
          <p:cNvPr id="64" name="TextBox 48"/>
          <p:cNvSpPr txBox="1"/>
          <p:nvPr/>
        </p:nvSpPr>
        <p:spPr>
          <a:xfrm>
            <a:off x="3879502" y="989164"/>
            <a:ext cx="148458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3B4761"/>
                </a:solidFill>
                <a:latin typeface="Agency FB" panose="020B0503020202020204" pitchFamily="34" charset="0"/>
                <a:cs typeface="+mn-ea"/>
                <a:sym typeface="+mn-lt"/>
              </a:rPr>
              <a:t>03</a:t>
            </a:r>
            <a:endParaRPr lang="en-GB" altLang="zh-CN" sz="9600" dirty="0">
              <a:solidFill>
                <a:srgbClr val="3B476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556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6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6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9">
            <a:extLst>
              <a:ext uri="{FF2B5EF4-FFF2-40B4-BE49-F238E27FC236}">
                <a16:creationId xmlns:a16="http://schemas.microsoft.com/office/drawing/2014/main" id="{274C1A33-8037-4B49-BDEA-A8F90191834A}"/>
              </a:ext>
            </a:extLst>
          </p:cNvPr>
          <p:cNvSpPr txBox="1"/>
          <p:nvPr/>
        </p:nvSpPr>
        <p:spPr>
          <a:xfrm>
            <a:off x="549066" y="247424"/>
            <a:ext cx="510305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>
                <a:solidFill>
                  <a:srgbClr val="3B476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FCTN Decomposition-Based TC Method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579DDED-A05A-47FB-8DF6-44CD82D5714D}"/>
              </a:ext>
            </a:extLst>
          </p:cNvPr>
          <p:cNvSpPr/>
          <p:nvPr/>
        </p:nvSpPr>
        <p:spPr>
          <a:xfrm>
            <a:off x="522674" y="699542"/>
            <a:ext cx="2451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Model and Solving Algorithm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0D083E9-6C36-49D9-ACA6-F0B7AA9FD1DA}"/>
              </a:ext>
            </a:extLst>
          </p:cNvPr>
          <p:cNvSpPr/>
          <p:nvPr/>
        </p:nvSpPr>
        <p:spPr>
          <a:xfrm>
            <a:off x="522674" y="1113188"/>
            <a:ext cx="29692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FCTN-TC model can be formulated as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2A01206-8C69-403E-A9CE-5CB479552D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491" y="1390187"/>
            <a:ext cx="3097413" cy="925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046A595-D2A5-41D7-B2F8-76D3DCF0B215}"/>
                  </a:ext>
                </a:extLst>
              </p:cNvPr>
              <p:cNvSpPr txBox="1"/>
              <p:nvPr/>
            </p:nvSpPr>
            <p:spPr>
              <a:xfrm>
                <a:off x="541105" y="2433250"/>
                <a:ext cx="3598847" cy="646331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Ω</m:t>
                        </m:r>
                      </m:sub>
                    </m:sSub>
                  </m:oMath>
                </a14:m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is a projection operator. Employ the framework of </a:t>
                </a:r>
                <a:r>
                  <a:rPr lang="en-US" altLang="zh-CN"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proximal alternating minimization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(PAM), the solution can be obtained by alternately updating.</a:t>
                </a:r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046A595-D2A5-41D7-B2F8-76D3DCF0B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05" y="2433250"/>
                <a:ext cx="3598847" cy="646331"/>
              </a:xfrm>
              <a:prstGeom prst="rect">
                <a:avLst/>
              </a:prstGeom>
              <a:blipFill>
                <a:blip r:embed="rId3"/>
                <a:stretch>
                  <a:fillRect l="-169"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合 15">
            <a:extLst>
              <a:ext uri="{FF2B5EF4-FFF2-40B4-BE49-F238E27FC236}">
                <a16:creationId xmlns:a16="http://schemas.microsoft.com/office/drawing/2014/main" id="{37946708-D97E-435E-876D-FA1ED1889F6D}"/>
              </a:ext>
            </a:extLst>
          </p:cNvPr>
          <p:cNvGrpSpPr/>
          <p:nvPr/>
        </p:nvGrpSpPr>
        <p:grpSpPr>
          <a:xfrm>
            <a:off x="774608" y="4757576"/>
            <a:ext cx="2843808" cy="276999"/>
            <a:chOff x="5220072" y="2931790"/>
            <a:chExt cx="2664296" cy="276999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41407A7-158D-46FF-8D1D-73A1DFE7F542}"/>
                </a:ext>
              </a:extLst>
            </p:cNvPr>
            <p:cNvSpPr/>
            <p:nvPr/>
          </p:nvSpPr>
          <p:spPr>
            <a:xfrm>
              <a:off x="5220072" y="2967793"/>
              <a:ext cx="2520280" cy="204991"/>
            </a:xfrm>
            <a:prstGeom prst="rect">
              <a:avLst/>
            </a:prstGeom>
            <a:gradFill flip="none" rotWithShape="1">
              <a:gsLst>
                <a:gs pos="0">
                  <a:srgbClr val="D38669"/>
                </a:gs>
                <a:gs pos="9469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B839A22-DF4C-4A93-A030-3CE4D9F61056}"/>
                </a:ext>
              </a:extLst>
            </p:cNvPr>
            <p:cNvSpPr txBox="1"/>
            <p:nvPr/>
          </p:nvSpPr>
          <p:spPr>
            <a:xfrm>
              <a:off x="5220072" y="2931790"/>
              <a:ext cx="2664296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zh-CN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MP 10.1007/s10107-011-0484-9(2011)</a:t>
              </a:r>
              <a:endParaRPr lang="zh-CN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D61D7541-D4B4-46F6-AAF4-EA4FA815D7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491" y="3056601"/>
            <a:ext cx="3105302" cy="1027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E57CF54-D8A0-4BF8-8D4D-ABF1E30139CE}"/>
                  </a:ext>
                </a:extLst>
              </p:cNvPr>
              <p:cNvSpPr txBox="1"/>
              <p:nvPr/>
            </p:nvSpPr>
            <p:spPr>
              <a:xfrm>
                <a:off x="610491" y="4227934"/>
                <a:ext cx="2597249" cy="276999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d>
                      <m:dPr>
                        <m:ctrlPr>
                          <a:rPr lang="en-US" altLang="zh-CN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zh-CN" altLang="en-US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𝒢</m:t>
                        </m:r>
                        <m:r>
                          <a:rPr lang="en-US" altLang="zh-CN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r>
                          <a:rPr lang="zh-CN" altLang="en-US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𝒳</m:t>
                        </m:r>
                      </m:e>
                    </m:d>
                  </m:oMath>
                </a14:m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is the objective function of (2)</a:t>
                </a:r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E57CF54-D8A0-4BF8-8D4D-ABF1E3013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91" y="4227934"/>
                <a:ext cx="2597249" cy="276999"/>
              </a:xfrm>
              <a:prstGeom prst="rect">
                <a:avLst/>
              </a:prstGeom>
              <a:blipFill>
                <a:blip r:embed="rId5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图片 25">
            <a:extLst>
              <a:ext uri="{FF2B5EF4-FFF2-40B4-BE49-F238E27FC236}">
                <a16:creationId xmlns:a16="http://schemas.microsoft.com/office/drawing/2014/main" id="{B4C2879F-91FC-4120-8B1A-6EBE8CD895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17867"/>
          <a:stretch/>
        </p:blipFill>
        <p:spPr>
          <a:xfrm rot="16200000">
            <a:off x="5507079" y="-412221"/>
            <a:ext cx="1932842" cy="394463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4EE1A94E-17AC-40C8-84C6-938811E79C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2"/>
          <a:stretch/>
        </p:blipFill>
        <p:spPr>
          <a:xfrm rot="16200000">
            <a:off x="5303888" y="1716820"/>
            <a:ext cx="2325238" cy="3944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08573C9-3E4F-4370-9AD5-7968EA9BD148}"/>
                  </a:ext>
                </a:extLst>
              </p:cNvPr>
              <p:cNvSpPr txBox="1"/>
              <p:nvPr/>
            </p:nvSpPr>
            <p:spPr>
              <a:xfrm>
                <a:off x="3995936" y="1563638"/>
                <a:ext cx="494431" cy="369332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08573C9-3E4F-4370-9AD5-7968EA9BD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563638"/>
                <a:ext cx="494431" cy="369332"/>
              </a:xfrm>
              <a:prstGeom prst="rect">
                <a:avLst/>
              </a:prstGeom>
              <a:blipFill>
                <a:blip r:embed="rId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4924C36-D966-422D-9D10-51650FA9F659}"/>
                  </a:ext>
                </a:extLst>
              </p:cNvPr>
              <p:cNvSpPr txBox="1"/>
              <p:nvPr/>
            </p:nvSpPr>
            <p:spPr>
              <a:xfrm>
                <a:off x="3989029" y="3583959"/>
                <a:ext cx="446982" cy="369332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𝒳</m:t>
                      </m:r>
                    </m:oMath>
                  </m:oMathPara>
                </a14:m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4924C36-D966-422D-9D10-51650FA9F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029" y="3583959"/>
                <a:ext cx="44698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1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9">
            <a:extLst>
              <a:ext uri="{FF2B5EF4-FFF2-40B4-BE49-F238E27FC236}">
                <a16:creationId xmlns:a16="http://schemas.microsoft.com/office/drawing/2014/main" id="{5DC5B6FE-A69F-4EFA-881D-95C767689991}"/>
              </a:ext>
            </a:extLst>
          </p:cNvPr>
          <p:cNvSpPr txBox="1"/>
          <p:nvPr/>
        </p:nvSpPr>
        <p:spPr>
          <a:xfrm>
            <a:off x="549066" y="247424"/>
            <a:ext cx="510305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>
                <a:solidFill>
                  <a:srgbClr val="3B476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FCTN Decomposition-Based TC Method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C7477DE-A0C5-4EA5-ACDB-2B0FDADB9283}"/>
              </a:ext>
            </a:extLst>
          </p:cNvPr>
          <p:cNvSpPr/>
          <p:nvPr/>
        </p:nvSpPr>
        <p:spPr>
          <a:xfrm>
            <a:off x="522674" y="699542"/>
            <a:ext cx="2451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Model and Solving Algorithm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5CC7964-7B40-4197-AB1C-FC914A7DD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50" y="1042473"/>
            <a:ext cx="2944974" cy="30149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FD46CAB-4182-4CA5-8D3D-86698D22DA99}"/>
                  </a:ext>
                </a:extLst>
              </p:cNvPr>
              <p:cNvSpPr txBox="1"/>
              <p:nvPr/>
            </p:nvSpPr>
            <p:spPr>
              <a:xfrm>
                <a:off x="549066" y="4229200"/>
                <a:ext cx="2430089" cy="276999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What happens if the </a:t>
                </a:r>
                <a14:m>
                  <m:oMath xmlns:m="http://schemas.openxmlformats.org/officeDocument/2006/math">
                    <m:r>
                      <a:rPr lang="en-US" altLang="zh-CN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ℱ</m:t>
                    </m:r>
                  </m:oMath>
                </a14:m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is complete ?</a:t>
                </a:r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FD46CAB-4182-4CA5-8D3D-86698D22D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66" y="4229200"/>
                <a:ext cx="2430089" cy="276999"/>
              </a:xfrm>
              <a:prstGeom prst="rect">
                <a:avLst/>
              </a:prstGeom>
              <a:blipFill>
                <a:blip r:embed="rId3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3701D033-8413-464B-ABF8-E25E6BB1FF71}"/>
              </a:ext>
            </a:extLst>
          </p:cNvPr>
          <p:cNvSpPr/>
          <p:nvPr/>
        </p:nvSpPr>
        <p:spPr>
          <a:xfrm>
            <a:off x="3851920" y="699541"/>
            <a:ext cx="3384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Computational Complexity Analysis 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A8E51F0-9394-4523-8A0F-8A21ACABFEBB}"/>
                  </a:ext>
                </a:extLst>
              </p:cNvPr>
              <p:cNvSpPr txBox="1"/>
              <p:nvPr/>
            </p:nvSpPr>
            <p:spPr>
              <a:xfrm>
                <a:off x="3851920" y="1077022"/>
                <a:ext cx="5472608" cy="677493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 computational cost lies on two part:</a:t>
                </a:r>
              </a:p>
              <a:p>
                <a:pPr indent="-342900">
                  <a:buAutoNum type="arabicParenR"/>
                </a:pP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Updating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altLang="zh-CN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=2</m:t>
                        </m:r>
                      </m:sub>
                      <m:sup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𝐼</m:t>
                            </m:r>
                          </m:e>
                          <m:sup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altLang="zh-CN" sz="12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𝑁</m:t>
                                </m:r>
                                <m:r>
                                  <a:rPr lang="en-US" altLang="zh-CN" sz="12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−</m:t>
                                </m:r>
                                <m:r>
                                  <a:rPr lang="en-US" altLang="zh-CN" sz="12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𝑘</m:t>
                            </m:r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−1</m:t>
                            </m:r>
                          </m:sup>
                        </m:sSup>
                      </m:e>
                    </m:nary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  <m:sSup>
                      <m:sSupPr>
                        <m:ctrlPr>
                          <a:rPr lang="en-US" altLang="zh-CN" sz="1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𝐼</m:t>
                        </m:r>
                      </m:e>
                      <m:sup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𝑁</m:t>
                        </m:r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1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𝑅</m:t>
                        </m:r>
                      </m:e>
                      <m:sup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  <m:d>
                          <m:dPr>
                            <m:ctrlP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𝑁</m:t>
                            </m:r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  <m:sSup>
                      <m:sSupPr>
                        <m:ctrlPr>
                          <a:rPr lang="en-US" altLang="zh-CN" sz="1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𝑅</m:t>
                        </m:r>
                      </m:e>
                      <m:sup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3(</m:t>
                        </m:r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𝑁</m:t>
                        </m:r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−1)</m:t>
                        </m:r>
                      </m:sup>
                    </m:sSup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endPara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indent="-342900">
                  <a:buFontTx/>
                  <a:buAutoNum type="arabicParenR"/>
                </a:pP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Updating </a:t>
                </a:r>
                <a14:m>
                  <m:oMath xmlns:m="http://schemas.openxmlformats.org/officeDocument/2006/math">
                    <m:r>
                      <a:rPr lang="zh-CN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altLang="zh-CN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  <m:r>
                          <a:rPr lang="en-US" altLang="zh-CN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=2</m:t>
                        </m:r>
                      </m:sub>
                      <m:sup>
                        <m:r>
                          <a:rPr lang="en-US" altLang="zh-CN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altLang="zh-CN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𝐼</m:t>
                            </m:r>
                          </m:e>
                          <m:sup>
                            <m:r>
                              <a:rPr lang="en-US" altLang="zh-CN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altLang="zh-CN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𝑁</m:t>
                                </m:r>
                                <m:r>
                                  <a:rPr lang="en-US" altLang="zh-CN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−</m:t>
                                </m:r>
                                <m:r>
                                  <a:rPr lang="en-US" altLang="zh-CN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altLang="zh-CN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𝑘</m:t>
                            </m:r>
                            <m:r>
                              <a:rPr lang="en-US" altLang="zh-CN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−1</m:t>
                            </m:r>
                          </m:sup>
                        </m:sSup>
                      </m:e>
                    </m:nary>
                    <m:r>
                      <a:rPr lang="en-US" altLang="zh-CN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endPara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A8E51F0-9394-4523-8A0F-8A21ACABF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077022"/>
                <a:ext cx="5472608" cy="677493"/>
              </a:xfrm>
              <a:prstGeom prst="rect">
                <a:avLst/>
              </a:prstGeom>
              <a:blipFill>
                <a:blip r:embed="rId4"/>
                <a:stretch>
                  <a:fillRect l="-111" t="-10811" b="-648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79C6198F-FFA4-4ED6-9931-87BBD84F0C0E}"/>
              </a:ext>
            </a:extLst>
          </p:cNvPr>
          <p:cNvSpPr/>
          <p:nvPr/>
        </p:nvSpPr>
        <p:spPr>
          <a:xfrm>
            <a:off x="3851920" y="176134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whole computational complexity at each iteration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B0929AE-99A0-490F-AB4D-B5DE3DB53AB8}"/>
              </a:ext>
            </a:extLst>
          </p:cNvPr>
          <p:cNvSpPr txBox="1"/>
          <p:nvPr/>
        </p:nvSpPr>
        <p:spPr>
          <a:xfrm>
            <a:off x="3995936" y="2076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D6A0D3B-4CDA-404A-A899-3006D8E7BD7E}"/>
                  </a:ext>
                </a:extLst>
              </p:cNvPr>
              <p:cNvSpPr/>
              <p:nvPr/>
            </p:nvSpPr>
            <p:spPr>
              <a:xfrm>
                <a:off x="3389844" y="2013165"/>
                <a:ext cx="5328592" cy="473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𝑂</m:t>
                      </m:r>
                      <m:r>
                        <a:rPr lang="en-US" altLang="zh-CN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r>
                        <a:rPr lang="en-US" altLang="zh-CN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𝑁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𝑘</m:t>
                          </m:r>
                          <m:r>
                            <a:rPr lang="en-US" altLang="zh-CN" sz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=2</m:t>
                          </m:r>
                        </m:sub>
                        <m:sup>
                          <m:r>
                            <a:rPr lang="en-US" altLang="zh-CN" sz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12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sz="12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12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CN" sz="12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2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𝑁</m:t>
                                  </m:r>
                                  <m:r>
                                    <a:rPr lang="en-US" altLang="zh-CN" sz="12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−</m:t>
                                  </m:r>
                                  <m:r>
                                    <a:rPr lang="en-US" altLang="zh-CN" sz="12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altLang="zh-CN" sz="12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</m:t>
                              </m:r>
                              <m:r>
                                <a:rPr lang="en-US" altLang="zh-CN" sz="12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altLang="zh-CN" sz="12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r>
                        <a:rPr lang="en-US" altLang="zh-CN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en-US" altLang="zh-CN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𝑁</m:t>
                      </m:r>
                      <m:sSup>
                        <m:sSupPr>
                          <m:ctrlP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𝐼</m:t>
                          </m:r>
                        </m:e>
                        <m:sup>
                          <m:r>
                            <a:rPr lang="en-US" altLang="zh-CN" sz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𝑁</m:t>
                          </m:r>
                          <m:r>
                            <a:rPr lang="en-US" altLang="zh-CN" sz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𝑅</m:t>
                          </m:r>
                        </m:e>
                        <m:sup>
                          <m:r>
                            <a:rPr lang="en-US" altLang="zh-CN" sz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  <m:d>
                            <m:dPr>
                              <m:ctrlP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12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𝑁</m:t>
                              </m:r>
                              <m:r>
                                <a:rPr lang="en-US" altLang="zh-CN" sz="12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altLang="zh-CN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en-US" altLang="zh-CN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𝑁</m:t>
                      </m:r>
                      <m:sSup>
                        <m:sSupPr>
                          <m:ctrlP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𝑅</m:t>
                          </m:r>
                        </m:e>
                        <m:sup>
                          <m:r>
                            <a:rPr lang="en-US" altLang="zh-CN" sz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3(</m:t>
                          </m:r>
                          <m:r>
                            <a:rPr lang="en-US" altLang="zh-CN" sz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𝑁</m:t>
                          </m:r>
                          <m:r>
                            <a:rPr lang="en-US" altLang="zh-CN" sz="12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−1)</m:t>
                          </m:r>
                        </m:sup>
                      </m:sSup>
                      <m:r>
                        <a:rPr lang="en-US" altLang="zh-CN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</m:t>
                      </m:r>
                    </m:oMath>
                  </m:oMathPara>
                </a14:m>
                <a:endPara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D6A0D3B-4CDA-404A-A899-3006D8E7BD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844" y="2013165"/>
                <a:ext cx="5328592" cy="473976"/>
              </a:xfrm>
              <a:prstGeom prst="rect">
                <a:avLst/>
              </a:prstGeom>
              <a:blipFill>
                <a:blip r:embed="rId5"/>
                <a:stretch>
                  <a:fillRect t="-132051" b="-20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226F7E92-6630-410E-A649-D1324A78F2A6}"/>
              </a:ext>
            </a:extLst>
          </p:cNvPr>
          <p:cNvSpPr/>
          <p:nvPr/>
        </p:nvSpPr>
        <p:spPr>
          <a:xfrm>
            <a:off x="3851920" y="2511880"/>
            <a:ext cx="2160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Convergence Analysis 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1F1B7E5-D10D-491B-8F3C-916C2D2C3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064" y="2850132"/>
            <a:ext cx="2430250" cy="211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4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7BC4423-FE23-4A46-9975-9246F8746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44" y="3464067"/>
            <a:ext cx="2904762" cy="103677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F139D4D-9FA1-4687-8A5E-0B1D8450091D}"/>
              </a:ext>
            </a:extLst>
          </p:cNvPr>
          <p:cNvSpPr txBox="1"/>
          <p:nvPr/>
        </p:nvSpPr>
        <p:spPr>
          <a:xfrm>
            <a:off x="4641378" y="1091544"/>
            <a:ext cx="2135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3-order tensor contraction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59">
            <a:extLst>
              <a:ext uri="{FF2B5EF4-FFF2-40B4-BE49-F238E27FC236}">
                <a16:creationId xmlns:a16="http://schemas.microsoft.com/office/drawing/2014/main" id="{34D67FFB-741B-4481-8DE4-8677FABDF53B}"/>
              </a:ext>
            </a:extLst>
          </p:cNvPr>
          <p:cNvSpPr txBox="1"/>
          <p:nvPr/>
        </p:nvSpPr>
        <p:spPr>
          <a:xfrm>
            <a:off x="549066" y="247424"/>
            <a:ext cx="510305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>
                <a:solidFill>
                  <a:srgbClr val="3B4761"/>
                </a:solidFill>
                <a:cs typeface="+mn-ea"/>
                <a:sym typeface="+mn-lt"/>
              </a:rPr>
              <a:t>FCTN Decomposition-Based TC Method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7B9592-FFB3-4C7C-824D-4469DFD7CEFA}"/>
              </a:ext>
            </a:extLst>
          </p:cNvPr>
          <p:cNvSpPr/>
          <p:nvPr/>
        </p:nvSpPr>
        <p:spPr>
          <a:xfrm>
            <a:off x="525824" y="661854"/>
            <a:ext cx="3384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Computational Complexity Analysis 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0234491-FF26-46F3-A299-92E2653375E7}"/>
                  </a:ext>
                </a:extLst>
              </p:cNvPr>
              <p:cNvSpPr txBox="1"/>
              <p:nvPr/>
            </p:nvSpPr>
            <p:spPr>
              <a:xfrm>
                <a:off x="695126" y="2777172"/>
                <a:ext cx="3329886" cy="276999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computational complexity of</a:t>
                </a:r>
                <a14:m>
                  <m:oMath xmlns:m="http://schemas.openxmlformats.org/officeDocument/2006/math">
                    <m:r>
                      <a:rPr lang="en-US" altLang="zh-CN" sz="120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sSub>
                      <m:sSubPr>
                        <m:ctrlPr>
                          <a:rPr lang="en-US" altLang="zh-CN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𝐴</m:t>
                        </m:r>
                      </m:e>
                      <m:sub>
                        <m:r>
                          <a:rPr lang="en-US" altLang="zh-CN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𝑀𝑁</m:t>
                        </m:r>
                      </m:sub>
                    </m:sSub>
                    <m:sSub>
                      <m:sSubPr>
                        <m:ctrlPr>
                          <a:rPr lang="en-US" altLang="zh-CN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𝐵</m:t>
                        </m:r>
                      </m:e>
                      <m:sub>
                        <m:r>
                          <a:rPr lang="en-US" altLang="zh-CN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𝑁𝐿</m:t>
                        </m:r>
                      </m:sub>
                    </m:sSub>
                  </m:oMath>
                </a14:m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？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0234491-FF26-46F3-A299-92E265337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26" y="2777172"/>
                <a:ext cx="3329886" cy="276999"/>
              </a:xfrm>
              <a:prstGeom prst="rect">
                <a:avLst/>
              </a:prstGeom>
              <a:blipFill>
                <a:blip r:embed="rId3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upload.wikimedia.org/wikipedia/commons/b/bf/Mat...">
            <a:extLst>
              <a:ext uri="{FF2B5EF4-FFF2-40B4-BE49-F238E27FC236}">
                <a16:creationId xmlns:a16="http://schemas.microsoft.com/office/drawing/2014/main" id="{1865467C-88FE-42F6-89DD-F9F7CD7D1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65" y="1481548"/>
            <a:ext cx="1429331" cy="9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ED80ADC-2DC7-44B4-AAB6-100B09DE9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695" y="1485710"/>
            <a:ext cx="1429331" cy="973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97A8C24-1228-4D8F-BF47-50B2EBF03BEB}"/>
                  </a:ext>
                </a:extLst>
              </p:cNvPr>
              <p:cNvSpPr txBox="1"/>
              <p:nvPr/>
            </p:nvSpPr>
            <p:spPr>
              <a:xfrm>
                <a:off x="1309620" y="2445356"/>
                <a:ext cx="582916" cy="2616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sz="110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97A8C24-1228-4D8F-BF47-50B2EBF03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620" y="2445356"/>
                <a:ext cx="58291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5B2E045-1D26-43CA-96CB-85BD574FD472}"/>
                  </a:ext>
                </a:extLst>
              </p:cNvPr>
              <p:cNvSpPr txBox="1"/>
              <p:nvPr/>
            </p:nvSpPr>
            <p:spPr>
              <a:xfrm>
                <a:off x="2780624" y="2459440"/>
                <a:ext cx="537455" cy="2616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CN" altLang="en-US" sz="110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5B2E045-1D26-43CA-96CB-85BD574FD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624" y="2459440"/>
                <a:ext cx="537455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13C468F5-D166-4D96-A312-E1C76312221C}"/>
                  </a:ext>
                </a:extLst>
              </p:cNvPr>
              <p:cNvSpPr/>
              <p:nvPr/>
            </p:nvSpPr>
            <p:spPr>
              <a:xfrm>
                <a:off x="3155175" y="3036841"/>
                <a:ext cx="10959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𝑀𝑁𝐿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13C468F5-D166-4D96-A312-E1C7631222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175" y="3036841"/>
                <a:ext cx="1095941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4740C28-EF17-425D-A897-70D1C76364DB}"/>
                  </a:ext>
                </a:extLst>
              </p:cNvPr>
              <p:cNvSpPr txBox="1"/>
              <p:nvPr/>
            </p:nvSpPr>
            <p:spPr>
              <a:xfrm>
                <a:off x="4466890" y="2343839"/>
                <a:ext cx="3361690" cy="290977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computational complexity of</a:t>
                </a:r>
                <a14:m>
                  <m:oMath xmlns:m="http://schemas.openxmlformats.org/officeDocument/2006/math">
                    <m:r>
                      <a:rPr lang="en-US" altLang="zh-CN" sz="12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sSub>
                      <m:sSubPr>
                        <m:ctrlPr>
                          <a:rPr lang="en-US" altLang="zh-CN" sz="1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𝐴</m:t>
                        </m:r>
                      </m:e>
                      <m:sub>
                        <m:r>
                          <a:rPr lang="en-US" altLang="zh-CN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𝑀𝑁</m:t>
                        </m:r>
                        <m:r>
                          <m:rPr>
                            <m:sty m:val="p"/>
                          </m:rPr>
                          <a:rPr lang="en-US" altLang="zh-CN" sz="12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L</m:t>
                        </m:r>
                      </m:sub>
                    </m:sSub>
                    <m:sSub>
                      <m:sSubPr>
                        <m:ctrlPr>
                          <a:rPr lang="en-US" altLang="zh-CN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𝐵</m:t>
                        </m:r>
                      </m:e>
                      <m:sub>
                        <m:r>
                          <a:rPr lang="en-US" altLang="zh-CN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𝐿</m:t>
                        </m:r>
                        <m:r>
                          <m:rPr>
                            <m:sty m:val="p"/>
                          </m:rPr>
                          <a:rPr lang="en-US" altLang="zh-CN" sz="12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PQ</m:t>
                        </m:r>
                      </m:sub>
                    </m:sSub>
                  </m:oMath>
                </a14:m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?</a:t>
                </a:r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4740C28-EF17-425D-A897-70D1C7636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890" y="2343839"/>
                <a:ext cx="3361690" cy="290977"/>
              </a:xfrm>
              <a:prstGeom prst="rect">
                <a:avLst/>
              </a:prstGeom>
              <a:blipFill>
                <a:blip r:embed="rId9"/>
                <a:stretch>
                  <a:fillRect l="-181" b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4E7AC5A6-8310-4913-9252-3F1096C815B9}"/>
                  </a:ext>
                </a:extLst>
              </p:cNvPr>
              <p:cNvSpPr/>
              <p:nvPr/>
            </p:nvSpPr>
            <p:spPr>
              <a:xfrm>
                <a:off x="7668344" y="2285840"/>
                <a:ext cx="13960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𝑀𝑁𝐿𝑃𝑄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4E7AC5A6-8310-4913-9252-3F1096C81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2285840"/>
                <a:ext cx="1396088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241D427B-0C94-4531-ADBF-0495B25FA7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6726" y="2905437"/>
            <a:ext cx="3554920" cy="1117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D75984C9-04A5-4ECD-8D40-ACA2FF2AB039}"/>
                  </a:ext>
                </a:extLst>
              </p:cNvPr>
              <p:cNvSpPr/>
              <p:nvPr/>
            </p:nvSpPr>
            <p:spPr>
              <a:xfrm>
                <a:off x="4714395" y="4272963"/>
                <a:ext cx="3557256" cy="475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computational complexity of</a:t>
                </a:r>
                <a14:m>
                  <m:oMath xmlns:m="http://schemas.openxmlformats.org/officeDocument/2006/math">
                    <m:r>
                      <a:rPr lang="en-US" altLang="zh-CN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lang="en-US" altLang="zh-CN" sz="12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sSub>
                      <m:sSubPr>
                        <m:ctrlPr>
                          <a:rPr lang="en-US" altLang="zh-CN" sz="1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𝐴</m:t>
                        </m:r>
                      </m:e>
                      <m:sub>
                        <m:r>
                          <a:rPr lang="en-US" altLang="zh-CN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𝑀𝑁</m:t>
                        </m:r>
                        <m:r>
                          <m:rPr>
                            <m:sty m:val="p"/>
                          </m:rPr>
                          <a:rPr lang="en-US" altLang="zh-CN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L</m:t>
                        </m:r>
                      </m:sub>
                    </m:sSub>
                    <m:sSub>
                      <m:sSubPr>
                        <m:ctrlPr>
                          <a:rPr lang="en-US" altLang="zh-CN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2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NL</m:t>
                        </m:r>
                        <m:r>
                          <m:rPr>
                            <m:sty m:val="p"/>
                          </m:rPr>
                          <a:rPr lang="en-US" altLang="zh-CN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Q</m:t>
                        </m:r>
                      </m:sub>
                    </m:sSub>
                  </m:oMath>
                </a14:m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？</a:t>
                </a:r>
                <a:endPara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Any regular ?</a:t>
                </a:r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D75984C9-04A5-4ECD-8D40-ACA2FF2AB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95" y="4272963"/>
                <a:ext cx="3557256" cy="475451"/>
              </a:xfrm>
              <a:prstGeom prst="rect">
                <a:avLst/>
              </a:prstGeom>
              <a:blipFill>
                <a:blip r:embed="rId12"/>
                <a:stretch>
                  <a:fillRect t="-1282" b="-8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组合 53">
            <a:extLst>
              <a:ext uri="{FF2B5EF4-FFF2-40B4-BE49-F238E27FC236}">
                <a16:creationId xmlns:a16="http://schemas.microsoft.com/office/drawing/2014/main" id="{DD8EEFF5-DF35-453D-954C-6B57D3EBCE54}"/>
              </a:ext>
            </a:extLst>
          </p:cNvPr>
          <p:cNvGrpSpPr/>
          <p:nvPr/>
        </p:nvGrpSpPr>
        <p:grpSpPr>
          <a:xfrm>
            <a:off x="5551556" y="1445750"/>
            <a:ext cx="1430044" cy="763927"/>
            <a:chOff x="5546342" y="1035503"/>
            <a:chExt cx="1430044" cy="763927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B991FAB-CC03-4863-B8FF-A770827B1E79}"/>
                </a:ext>
              </a:extLst>
            </p:cNvPr>
            <p:cNvSpPr/>
            <p:nvPr/>
          </p:nvSpPr>
          <p:spPr>
            <a:xfrm>
              <a:off x="5705449" y="1313010"/>
              <a:ext cx="191587" cy="195827"/>
            </a:xfrm>
            <a:prstGeom prst="ellipse">
              <a:avLst/>
            </a:prstGeom>
            <a:gradFill>
              <a:gsLst>
                <a:gs pos="700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effectLst>
              <a:innerShdw blurRad="152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 dirty="0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26501104-1171-4648-80CA-989DBE85817D}"/>
                </a:ext>
              </a:extLst>
            </p:cNvPr>
            <p:cNvSpPr/>
            <p:nvPr/>
          </p:nvSpPr>
          <p:spPr>
            <a:xfrm>
              <a:off x="6617379" y="1313010"/>
              <a:ext cx="191587" cy="195827"/>
            </a:xfrm>
            <a:prstGeom prst="ellipse">
              <a:avLst/>
            </a:prstGeom>
            <a:gradFill>
              <a:gsLst>
                <a:gs pos="1400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effectLst>
              <a:innerShdw blurRad="152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53A7973A-CCE2-4DEE-A6A5-199E994628D7}"/>
                </a:ext>
              </a:extLst>
            </p:cNvPr>
            <p:cNvCxnSpPr>
              <a:stCxn id="28" idx="0"/>
            </p:cNvCxnSpPr>
            <p:nvPr/>
          </p:nvCxnSpPr>
          <p:spPr>
            <a:xfrm flipH="1" flipV="1">
              <a:off x="5801242" y="1035503"/>
              <a:ext cx="1" cy="277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CCE9F3AB-3183-4F09-B8F1-AA4205621060}"/>
                </a:ext>
              </a:extLst>
            </p:cNvPr>
            <p:cNvCxnSpPr>
              <a:cxnSpLocks/>
              <a:stCxn id="28" idx="6"/>
            </p:cNvCxnSpPr>
            <p:nvPr/>
          </p:nvCxnSpPr>
          <p:spPr>
            <a:xfrm flipV="1">
              <a:off x="5897036" y="1410923"/>
              <a:ext cx="32425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6F4EAD76-EB0D-48ED-AE1F-7EDE761A9C50}"/>
                </a:ext>
              </a:extLst>
            </p:cNvPr>
            <p:cNvCxnSpPr>
              <a:cxnSpLocks/>
              <a:stCxn id="28" idx="4"/>
            </p:cNvCxnSpPr>
            <p:nvPr/>
          </p:nvCxnSpPr>
          <p:spPr>
            <a:xfrm>
              <a:off x="5801243" y="1508837"/>
              <a:ext cx="0" cy="2626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6D237B42-532F-436C-A3D6-B27518655FF8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 flipH="1">
              <a:off x="6265359" y="1410924"/>
              <a:ext cx="3520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38C39B6A-FF00-4F1F-A730-CA6510DA7AAD}"/>
                </a:ext>
              </a:extLst>
            </p:cNvPr>
            <p:cNvCxnSpPr>
              <a:cxnSpLocks/>
              <a:stCxn id="29" idx="4"/>
            </p:cNvCxnSpPr>
            <p:nvPr/>
          </p:nvCxnSpPr>
          <p:spPr>
            <a:xfrm>
              <a:off x="6713173" y="1508837"/>
              <a:ext cx="0" cy="2457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FD23B01F-3979-4E31-9CFF-51EEE18CD07A}"/>
                </a:ext>
              </a:extLst>
            </p:cNvPr>
            <p:cNvCxnSpPr>
              <a:cxnSpLocks/>
              <a:endCxn id="29" idx="0"/>
            </p:cNvCxnSpPr>
            <p:nvPr/>
          </p:nvCxnSpPr>
          <p:spPr>
            <a:xfrm>
              <a:off x="6713173" y="1035504"/>
              <a:ext cx="0" cy="2775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5B8335F4-B524-4FE1-A31E-A66C6E1B7EC2}"/>
                </a:ext>
              </a:extLst>
            </p:cNvPr>
            <p:cNvSpPr txBox="1"/>
            <p:nvPr/>
          </p:nvSpPr>
          <p:spPr>
            <a:xfrm>
              <a:off x="5573216" y="1035503"/>
              <a:ext cx="301686" cy="2616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100"/>
                <a:t>M</a:t>
              </a:r>
              <a:endParaRPr lang="zh-CN" altLang="en-US" sz="1100"/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FE3D33CB-14F4-4518-8AB0-DED9BDC40ABB}"/>
                </a:ext>
              </a:extLst>
            </p:cNvPr>
            <p:cNvSpPr txBox="1"/>
            <p:nvPr/>
          </p:nvSpPr>
          <p:spPr>
            <a:xfrm>
              <a:off x="5546342" y="1537820"/>
              <a:ext cx="287258" cy="2616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100"/>
                <a:t>N</a:t>
              </a:r>
              <a:endParaRPr lang="zh-CN" altLang="en-US" sz="1100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E03EF3BF-DD53-4C07-8891-C599A6D0FE68}"/>
                </a:ext>
              </a:extLst>
            </p:cNvPr>
            <p:cNvSpPr txBox="1"/>
            <p:nvPr/>
          </p:nvSpPr>
          <p:spPr>
            <a:xfrm>
              <a:off x="5942610" y="1182204"/>
              <a:ext cx="263214" cy="2616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100"/>
                <a:t>L</a:t>
              </a:r>
              <a:endParaRPr lang="zh-CN" altLang="en-US" sz="1100"/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9E106465-C0A6-4AF1-B3B4-B7F6D59E6D7B}"/>
                </a:ext>
              </a:extLst>
            </p:cNvPr>
            <p:cNvSpPr txBox="1"/>
            <p:nvPr/>
          </p:nvSpPr>
          <p:spPr>
            <a:xfrm>
              <a:off x="6319247" y="1182205"/>
              <a:ext cx="263214" cy="2616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100"/>
                <a:t>L</a:t>
              </a:r>
              <a:endParaRPr lang="zh-CN" altLang="en-US" sz="1100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A58AA4FF-ACE2-44F6-A49D-F17C5B0609C1}"/>
                </a:ext>
              </a:extLst>
            </p:cNvPr>
            <p:cNvSpPr txBox="1"/>
            <p:nvPr/>
          </p:nvSpPr>
          <p:spPr>
            <a:xfrm>
              <a:off x="6713172" y="1067241"/>
              <a:ext cx="263214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/>
                <a:t>P</a:t>
              </a:r>
              <a:endParaRPr lang="zh-CN" altLang="en-US" sz="1100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1B2A80-62D3-48F1-AEB0-FEEE35DB12F7}"/>
                </a:ext>
              </a:extLst>
            </p:cNvPr>
            <p:cNvSpPr txBox="1"/>
            <p:nvPr/>
          </p:nvSpPr>
          <p:spPr>
            <a:xfrm>
              <a:off x="6713172" y="1515845"/>
              <a:ext cx="263214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100"/>
                <a:t>Q</a:t>
              </a:r>
              <a:endParaRPr lang="zh-CN" altLang="en-US" sz="1100"/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E720F53A-875C-4BB2-BC2D-D473E9E86E62}"/>
              </a:ext>
            </a:extLst>
          </p:cNvPr>
          <p:cNvSpPr txBox="1"/>
          <p:nvPr/>
        </p:nvSpPr>
        <p:spPr>
          <a:xfrm>
            <a:off x="816248" y="1136967"/>
            <a:ext cx="2748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Matrix(2-order tensor) dot product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701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8" grpId="0"/>
      <p:bldP spid="19" grpId="0"/>
      <p:bldP spid="2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9">
            <a:extLst>
              <a:ext uri="{FF2B5EF4-FFF2-40B4-BE49-F238E27FC236}">
                <a16:creationId xmlns:a16="http://schemas.microsoft.com/office/drawing/2014/main" id="{02FBB149-330E-40E2-801C-405896E5C59E}"/>
              </a:ext>
            </a:extLst>
          </p:cNvPr>
          <p:cNvSpPr txBox="1"/>
          <p:nvPr/>
        </p:nvSpPr>
        <p:spPr>
          <a:xfrm>
            <a:off x="549066" y="247424"/>
            <a:ext cx="510305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>
                <a:solidFill>
                  <a:srgbClr val="3B4761"/>
                </a:solidFill>
                <a:cs typeface="+mn-ea"/>
                <a:sym typeface="+mn-lt"/>
              </a:rPr>
              <a:t>FCTN Decomposition-Based TC Method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E6DDA0B-A24F-4B27-A226-6B7E6880BB55}"/>
              </a:ext>
            </a:extLst>
          </p:cNvPr>
          <p:cNvSpPr/>
          <p:nvPr/>
        </p:nvSpPr>
        <p:spPr>
          <a:xfrm>
            <a:off x="525824" y="661854"/>
            <a:ext cx="3384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Computational Complexity Analysis 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2E32D51F-B86F-46EB-B558-1F584900F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85" y="1030496"/>
            <a:ext cx="4858698" cy="2037994"/>
          </a:xfrm>
          <a:prstGeom prst="rect">
            <a:avLst/>
          </a:prstGeom>
        </p:spPr>
      </p:pic>
      <p:grpSp>
        <p:nvGrpSpPr>
          <p:cNvPr id="160" name="组合 159">
            <a:extLst>
              <a:ext uri="{FF2B5EF4-FFF2-40B4-BE49-F238E27FC236}">
                <a16:creationId xmlns:a16="http://schemas.microsoft.com/office/drawing/2014/main" id="{A3E3600D-0D0F-48DF-850B-CA8205ACEC86}"/>
              </a:ext>
            </a:extLst>
          </p:cNvPr>
          <p:cNvGrpSpPr/>
          <p:nvPr/>
        </p:nvGrpSpPr>
        <p:grpSpPr>
          <a:xfrm>
            <a:off x="107504" y="3088166"/>
            <a:ext cx="8213051" cy="1400144"/>
            <a:chOff x="102017" y="3208008"/>
            <a:chExt cx="8213051" cy="1400144"/>
          </a:xfrm>
        </p:grpSpPr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5CFC50CE-3399-4035-B3D3-2E69432B43FF}"/>
                </a:ext>
              </a:extLst>
            </p:cNvPr>
            <p:cNvSpPr/>
            <p:nvPr/>
          </p:nvSpPr>
          <p:spPr>
            <a:xfrm rot="3424277">
              <a:off x="767772" y="2715476"/>
              <a:ext cx="972745" cy="2304256"/>
            </a:xfrm>
            <a:prstGeom prst="ellipse">
              <a:avLst/>
            </a:prstGeom>
            <a:noFill/>
            <a:ln>
              <a:solidFill>
                <a:srgbClr val="D887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9" name="组合 158">
              <a:extLst>
                <a:ext uri="{FF2B5EF4-FFF2-40B4-BE49-F238E27FC236}">
                  <a16:creationId xmlns:a16="http://schemas.microsoft.com/office/drawing/2014/main" id="{10417F29-D057-4BD3-A153-64F520436111}"/>
                </a:ext>
              </a:extLst>
            </p:cNvPr>
            <p:cNvGrpSpPr/>
            <p:nvPr/>
          </p:nvGrpSpPr>
          <p:grpSpPr>
            <a:xfrm>
              <a:off x="219424" y="3208008"/>
              <a:ext cx="8095644" cy="1400144"/>
              <a:chOff x="219424" y="3208008"/>
              <a:chExt cx="8095644" cy="1400144"/>
            </a:xfrm>
          </p:grpSpPr>
          <p:grpSp>
            <p:nvGrpSpPr>
              <p:cNvPr id="121" name="组合 120">
                <a:extLst>
                  <a:ext uri="{FF2B5EF4-FFF2-40B4-BE49-F238E27FC236}">
                    <a16:creationId xmlns:a16="http://schemas.microsoft.com/office/drawing/2014/main" id="{10283733-2373-4FF4-AE7A-C440DDDBB5C2}"/>
                  </a:ext>
                </a:extLst>
              </p:cNvPr>
              <p:cNvGrpSpPr/>
              <p:nvPr/>
            </p:nvGrpSpPr>
            <p:grpSpPr>
              <a:xfrm>
                <a:off x="219424" y="3617236"/>
                <a:ext cx="1162045" cy="909848"/>
                <a:chOff x="219424" y="3617236"/>
                <a:chExt cx="1162045" cy="909848"/>
              </a:xfrm>
            </p:grpSpPr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C916F4F6-534F-4ED7-B00D-4B6FD3C23473}"/>
                    </a:ext>
                  </a:extLst>
                </p:cNvPr>
                <p:cNvSpPr/>
                <p:nvPr/>
              </p:nvSpPr>
              <p:spPr>
                <a:xfrm>
                  <a:off x="792521" y="4007774"/>
                  <a:ext cx="191587" cy="206086"/>
                </a:xfrm>
                <a:prstGeom prst="ellipse">
                  <a:avLst/>
                </a:prstGeom>
                <a:solidFill>
                  <a:srgbClr val="3D8DED"/>
                </a:solidFill>
                <a:ln>
                  <a:noFill/>
                </a:ln>
                <a:effectLst>
                  <a:innerShdw blurRad="1524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49" dirty="0"/>
                </a:p>
              </p:txBody>
            </p:sp>
            <p:cxnSp>
              <p:nvCxnSpPr>
                <p:cNvPr id="39" name="直接连接符 38">
                  <a:extLst>
                    <a:ext uri="{FF2B5EF4-FFF2-40B4-BE49-F238E27FC236}">
                      <a16:creationId xmlns:a16="http://schemas.microsoft.com/office/drawing/2014/main" id="{1270EC36-2C49-4EE1-8B06-4E8245E2DC68}"/>
                    </a:ext>
                  </a:extLst>
                </p:cNvPr>
                <p:cNvCxnSpPr>
                  <a:cxnSpLocks/>
                  <a:stCxn id="37" idx="7"/>
                </p:cNvCxnSpPr>
                <p:nvPr/>
              </p:nvCxnSpPr>
              <p:spPr>
                <a:xfrm flipV="1">
                  <a:off x="956051" y="3726181"/>
                  <a:ext cx="179329" cy="3117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>
                  <a:extLst>
                    <a:ext uri="{FF2B5EF4-FFF2-40B4-BE49-F238E27FC236}">
                      <a16:creationId xmlns:a16="http://schemas.microsoft.com/office/drawing/2014/main" id="{28622E18-6064-4FBE-9712-62990D9F37DA}"/>
                    </a:ext>
                  </a:extLst>
                </p:cNvPr>
                <p:cNvCxnSpPr>
                  <a:cxnSpLocks/>
                  <a:stCxn id="37" idx="5"/>
                </p:cNvCxnSpPr>
                <p:nvPr/>
              </p:nvCxnSpPr>
              <p:spPr>
                <a:xfrm>
                  <a:off x="956051" y="4183679"/>
                  <a:ext cx="379011" cy="3018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>
                  <a:extLst>
                    <a:ext uri="{FF2B5EF4-FFF2-40B4-BE49-F238E27FC236}">
                      <a16:creationId xmlns:a16="http://schemas.microsoft.com/office/drawing/2014/main" id="{7504C36C-B2BD-4767-8DAA-4B547A3485D2}"/>
                    </a:ext>
                  </a:extLst>
                </p:cNvPr>
                <p:cNvCxnSpPr>
                  <a:cxnSpLocks/>
                  <a:stCxn id="37" idx="3"/>
                  <a:endCxn id="46" idx="3"/>
                </p:cNvCxnSpPr>
                <p:nvPr/>
              </p:nvCxnSpPr>
              <p:spPr>
                <a:xfrm flipH="1">
                  <a:off x="549066" y="4183679"/>
                  <a:ext cx="271512" cy="212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文本框 45">
                      <a:extLst>
                        <a:ext uri="{FF2B5EF4-FFF2-40B4-BE49-F238E27FC236}">
                          <a16:creationId xmlns:a16="http://schemas.microsoft.com/office/drawing/2014/main" id="{AD03E177-24D2-4CCA-86A1-2C13019B35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9424" y="4265474"/>
                      <a:ext cx="329642" cy="261610"/>
                    </a:xfrm>
                    <a:prstGeom prst="rect">
                      <a:avLst/>
                    </a:prstGeom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/>
                    </a:p>
                  </p:txBody>
                </p:sp>
              </mc:Choice>
              <mc:Fallback xmlns="">
                <p:sp>
                  <p:nvSpPr>
                    <p:cNvPr id="46" name="文本框 45">
                      <a:extLst>
                        <a:ext uri="{FF2B5EF4-FFF2-40B4-BE49-F238E27FC236}">
                          <a16:creationId xmlns:a16="http://schemas.microsoft.com/office/drawing/2014/main" id="{AD03E177-24D2-4CCA-86A1-2C13019B35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9424" y="4265474"/>
                      <a:ext cx="329642" cy="2616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文本框 46">
                      <a:extLst>
                        <a:ext uri="{FF2B5EF4-FFF2-40B4-BE49-F238E27FC236}">
                          <a16:creationId xmlns:a16="http://schemas.microsoft.com/office/drawing/2014/main" id="{EA708672-6E04-41CA-90C6-4A8B0474D39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4784" y="3617236"/>
                      <a:ext cx="452495" cy="268984"/>
                    </a:xfrm>
                    <a:prstGeom prst="rect">
                      <a:avLst/>
                    </a:prstGeom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1,2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/>
                    </a:p>
                  </p:txBody>
                </p:sp>
              </mc:Choice>
              <mc:Fallback xmlns="">
                <p:sp>
                  <p:nvSpPr>
                    <p:cNvPr id="47" name="文本框 46">
                      <a:extLst>
                        <a:ext uri="{FF2B5EF4-FFF2-40B4-BE49-F238E27FC236}">
                          <a16:creationId xmlns:a16="http://schemas.microsoft.com/office/drawing/2014/main" id="{EA708672-6E04-41CA-90C6-4A8B0474D39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4784" y="3617236"/>
                      <a:ext cx="452495" cy="26898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文本框 75">
                      <a:extLst>
                        <a:ext uri="{FF2B5EF4-FFF2-40B4-BE49-F238E27FC236}">
                          <a16:creationId xmlns:a16="http://schemas.microsoft.com/office/drawing/2014/main" id="{7865B026-97E7-4BD0-B9A7-0D314CF7581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5703" y="4142065"/>
                      <a:ext cx="455766" cy="268984"/>
                    </a:xfrm>
                    <a:prstGeom prst="rect">
                      <a:avLst/>
                    </a:prstGeom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2,3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/>
                    </a:p>
                  </p:txBody>
                </p:sp>
              </mc:Choice>
              <mc:Fallback xmlns="">
                <p:sp>
                  <p:nvSpPr>
                    <p:cNvPr id="76" name="文本框 75">
                      <a:extLst>
                        <a:ext uri="{FF2B5EF4-FFF2-40B4-BE49-F238E27FC236}">
                          <a16:creationId xmlns:a16="http://schemas.microsoft.com/office/drawing/2014/main" id="{7865B026-97E7-4BD0-B9A7-0D314CF7581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5703" y="4142065"/>
                      <a:ext cx="455766" cy="26898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2" name="组合 121">
                <a:extLst>
                  <a:ext uri="{FF2B5EF4-FFF2-40B4-BE49-F238E27FC236}">
                    <a16:creationId xmlns:a16="http://schemas.microsoft.com/office/drawing/2014/main" id="{AB28EC0F-77D0-4939-8C5C-B09AC6BAD238}"/>
                  </a:ext>
                </a:extLst>
              </p:cNvPr>
              <p:cNvGrpSpPr/>
              <p:nvPr/>
            </p:nvGrpSpPr>
            <p:grpSpPr>
              <a:xfrm>
                <a:off x="1125600" y="3208008"/>
                <a:ext cx="1106085" cy="526166"/>
                <a:chOff x="1125600" y="3208008"/>
                <a:chExt cx="1106085" cy="526166"/>
              </a:xfrm>
            </p:grpSpPr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D2F3158E-FA7C-4508-8528-1378E359B19C}"/>
                    </a:ext>
                  </a:extLst>
                </p:cNvPr>
                <p:cNvSpPr/>
                <p:nvPr/>
              </p:nvSpPr>
              <p:spPr>
                <a:xfrm>
                  <a:off x="1560563" y="3485515"/>
                  <a:ext cx="191587" cy="195827"/>
                </a:xfrm>
                <a:prstGeom prst="ellipse">
                  <a:avLst/>
                </a:prstGeom>
                <a:solidFill>
                  <a:srgbClr val="3D8DED"/>
                </a:solidFill>
                <a:ln>
                  <a:noFill/>
                </a:ln>
                <a:effectLst>
                  <a:innerShdw blurRad="1524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49" dirty="0"/>
                </a:p>
              </p:txBody>
            </p:sp>
            <p:cxnSp>
              <p:nvCxnSpPr>
                <p:cNvPr id="52" name="直接连接符 51">
                  <a:extLst>
                    <a:ext uri="{FF2B5EF4-FFF2-40B4-BE49-F238E27FC236}">
                      <a16:creationId xmlns:a16="http://schemas.microsoft.com/office/drawing/2014/main" id="{A73E6C77-DAAD-432E-BA69-4D6212C03283}"/>
                    </a:ext>
                  </a:extLst>
                </p:cNvPr>
                <p:cNvCxnSpPr>
                  <a:stCxn id="51" idx="0"/>
                </p:cNvCxnSpPr>
                <p:nvPr/>
              </p:nvCxnSpPr>
              <p:spPr>
                <a:xfrm flipH="1" flipV="1">
                  <a:off x="1656356" y="3208008"/>
                  <a:ext cx="1" cy="2775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>
                  <a:extLst>
                    <a:ext uri="{FF2B5EF4-FFF2-40B4-BE49-F238E27FC236}">
                      <a16:creationId xmlns:a16="http://schemas.microsoft.com/office/drawing/2014/main" id="{6C9B21F7-AE1D-42EA-AB54-71DB359EBFFE}"/>
                    </a:ext>
                  </a:extLst>
                </p:cNvPr>
                <p:cNvCxnSpPr>
                  <a:cxnSpLocks/>
                  <a:stCxn id="51" idx="6"/>
                </p:cNvCxnSpPr>
                <p:nvPr/>
              </p:nvCxnSpPr>
              <p:spPr>
                <a:xfrm>
                  <a:off x="1752150" y="3583429"/>
                  <a:ext cx="243376" cy="1507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287354AA-1284-40A2-BD5C-E331D17343E6}"/>
                    </a:ext>
                  </a:extLst>
                </p:cNvPr>
                <p:cNvCxnSpPr>
                  <a:cxnSpLocks/>
                  <a:stCxn id="51" idx="2"/>
                </p:cNvCxnSpPr>
                <p:nvPr/>
              </p:nvCxnSpPr>
              <p:spPr>
                <a:xfrm flipH="1">
                  <a:off x="1221580" y="3583429"/>
                  <a:ext cx="338983" cy="11381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文本框 54">
                      <a:extLst>
                        <a:ext uri="{FF2B5EF4-FFF2-40B4-BE49-F238E27FC236}">
                          <a16:creationId xmlns:a16="http://schemas.microsoft.com/office/drawing/2014/main" id="{7173A63D-66A5-4C93-9F81-D05DAC3984D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28330" y="3208008"/>
                      <a:ext cx="332912" cy="261610"/>
                    </a:xfrm>
                    <a:prstGeom prst="rect">
                      <a:avLst/>
                    </a:prstGeom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/>
                    </a:p>
                  </p:txBody>
                </p:sp>
              </mc:Choice>
              <mc:Fallback xmlns="">
                <p:sp>
                  <p:nvSpPr>
                    <p:cNvPr id="55" name="文本框 54">
                      <a:extLst>
                        <a:ext uri="{FF2B5EF4-FFF2-40B4-BE49-F238E27FC236}">
                          <a16:creationId xmlns:a16="http://schemas.microsoft.com/office/drawing/2014/main" id="{7173A63D-66A5-4C93-9F81-D05DAC3984D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28330" y="3208008"/>
                      <a:ext cx="332912" cy="2616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文本框 79">
                      <a:extLst>
                        <a:ext uri="{FF2B5EF4-FFF2-40B4-BE49-F238E27FC236}">
                          <a16:creationId xmlns:a16="http://schemas.microsoft.com/office/drawing/2014/main" id="{9FF7B2F0-DE9C-4B8B-8F3A-5D779FFEB00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25600" y="3381405"/>
                      <a:ext cx="452495" cy="268984"/>
                    </a:xfrm>
                    <a:prstGeom prst="rect">
                      <a:avLst/>
                    </a:prstGeom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1,2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/>
                    </a:p>
                  </p:txBody>
                </p:sp>
              </mc:Choice>
              <mc:Fallback xmlns="">
                <p:sp>
                  <p:nvSpPr>
                    <p:cNvPr id="80" name="文本框 79">
                      <a:extLst>
                        <a:ext uri="{FF2B5EF4-FFF2-40B4-BE49-F238E27FC236}">
                          <a16:creationId xmlns:a16="http://schemas.microsoft.com/office/drawing/2014/main" id="{9FF7B2F0-DE9C-4B8B-8F3A-5D779FFEB00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25600" y="3381405"/>
                      <a:ext cx="452495" cy="26898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文本框 81">
                      <a:extLst>
                        <a:ext uri="{FF2B5EF4-FFF2-40B4-BE49-F238E27FC236}">
                          <a16:creationId xmlns:a16="http://schemas.microsoft.com/office/drawing/2014/main" id="{27B59295-2BD8-44E4-B670-3D2F4D9915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75919" y="3410592"/>
                      <a:ext cx="455766" cy="268984"/>
                    </a:xfrm>
                    <a:prstGeom prst="rect">
                      <a:avLst/>
                    </a:prstGeom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1,3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/>
                    </a:p>
                  </p:txBody>
                </p:sp>
              </mc:Choice>
              <mc:Fallback xmlns="">
                <p:sp>
                  <p:nvSpPr>
                    <p:cNvPr id="82" name="文本框 81">
                      <a:extLst>
                        <a:ext uri="{FF2B5EF4-FFF2-40B4-BE49-F238E27FC236}">
                          <a16:creationId xmlns:a16="http://schemas.microsoft.com/office/drawing/2014/main" id="{27B59295-2BD8-44E4-B670-3D2F4D99153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75919" y="3410592"/>
                      <a:ext cx="455766" cy="26898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3" name="组合 122">
                <a:extLst>
                  <a:ext uri="{FF2B5EF4-FFF2-40B4-BE49-F238E27FC236}">
                    <a16:creationId xmlns:a16="http://schemas.microsoft.com/office/drawing/2014/main" id="{A8962F8E-43AD-42DF-863D-485DEC05FD28}"/>
                  </a:ext>
                </a:extLst>
              </p:cNvPr>
              <p:cNvGrpSpPr/>
              <p:nvPr/>
            </p:nvGrpSpPr>
            <p:grpSpPr>
              <a:xfrm>
                <a:off x="1630480" y="3733112"/>
                <a:ext cx="967011" cy="740548"/>
                <a:chOff x="1630480" y="3733112"/>
                <a:chExt cx="967011" cy="740548"/>
              </a:xfrm>
            </p:grpSpPr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id="{03ED5EFB-772F-4A15-ACCD-4A53945073C0}"/>
                    </a:ext>
                  </a:extLst>
                </p:cNvPr>
                <p:cNvSpPr/>
                <p:nvPr/>
              </p:nvSpPr>
              <p:spPr>
                <a:xfrm>
                  <a:off x="2081652" y="4189985"/>
                  <a:ext cx="191587" cy="195827"/>
                </a:xfrm>
                <a:prstGeom prst="ellipse">
                  <a:avLst/>
                </a:prstGeom>
                <a:solidFill>
                  <a:srgbClr val="3D8DED"/>
                </a:solidFill>
                <a:ln>
                  <a:noFill/>
                </a:ln>
                <a:effectLst>
                  <a:innerShdw blurRad="1524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49" dirty="0"/>
                </a:p>
              </p:txBody>
            </p:sp>
            <p:cxnSp>
              <p:nvCxnSpPr>
                <p:cNvPr id="59" name="直接连接符 58">
                  <a:extLst>
                    <a:ext uri="{FF2B5EF4-FFF2-40B4-BE49-F238E27FC236}">
                      <a16:creationId xmlns:a16="http://schemas.microsoft.com/office/drawing/2014/main" id="{8D0D059B-2F3A-4EAC-904A-A32759FD3136}"/>
                    </a:ext>
                  </a:extLst>
                </p:cNvPr>
                <p:cNvCxnSpPr>
                  <a:cxnSpLocks/>
                  <a:stCxn id="58" idx="1"/>
                </p:cNvCxnSpPr>
                <p:nvPr/>
              </p:nvCxnSpPr>
              <p:spPr>
                <a:xfrm flipH="1" flipV="1">
                  <a:off x="1963257" y="3828897"/>
                  <a:ext cx="146452" cy="38976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>
                  <a:extLst>
                    <a:ext uri="{FF2B5EF4-FFF2-40B4-BE49-F238E27FC236}">
                      <a16:creationId xmlns:a16="http://schemas.microsoft.com/office/drawing/2014/main" id="{A8F35E0C-E4F3-4F9B-9DFC-72644BD35DF3}"/>
                    </a:ext>
                  </a:extLst>
                </p:cNvPr>
                <p:cNvCxnSpPr>
                  <a:cxnSpLocks/>
                  <a:stCxn id="58" idx="6"/>
                </p:cNvCxnSpPr>
                <p:nvPr/>
              </p:nvCxnSpPr>
              <p:spPr>
                <a:xfrm flipV="1">
                  <a:off x="2273239" y="4287898"/>
                  <a:ext cx="324252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>
                  <a:extLst>
                    <a:ext uri="{FF2B5EF4-FFF2-40B4-BE49-F238E27FC236}">
                      <a16:creationId xmlns:a16="http://schemas.microsoft.com/office/drawing/2014/main" id="{01D9B325-8747-4FF8-A36B-D4164EE1A200}"/>
                    </a:ext>
                  </a:extLst>
                </p:cNvPr>
                <p:cNvCxnSpPr>
                  <a:cxnSpLocks/>
                  <a:stCxn id="58" idx="2"/>
                </p:cNvCxnSpPr>
                <p:nvPr/>
              </p:nvCxnSpPr>
              <p:spPr>
                <a:xfrm flipH="1" flipV="1">
                  <a:off x="1630480" y="4224914"/>
                  <a:ext cx="451172" cy="6298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文本框 86">
                      <a:extLst>
                        <a:ext uri="{FF2B5EF4-FFF2-40B4-BE49-F238E27FC236}">
                          <a16:creationId xmlns:a16="http://schemas.microsoft.com/office/drawing/2014/main" id="{F2007D4A-8DE0-4012-9100-20620D74C0C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52053" y="4017990"/>
                      <a:ext cx="332912" cy="261610"/>
                    </a:xfrm>
                    <a:prstGeom prst="rect">
                      <a:avLst/>
                    </a:prstGeom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/>
                    </a:p>
                  </p:txBody>
                </p:sp>
              </mc:Choice>
              <mc:Fallback xmlns="">
                <p:sp>
                  <p:nvSpPr>
                    <p:cNvPr id="87" name="文本框 86">
                      <a:extLst>
                        <a:ext uri="{FF2B5EF4-FFF2-40B4-BE49-F238E27FC236}">
                          <a16:creationId xmlns:a16="http://schemas.microsoft.com/office/drawing/2014/main" id="{F2007D4A-8DE0-4012-9100-20620D74C0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52053" y="4017990"/>
                      <a:ext cx="332912" cy="26161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文本框 94">
                      <a:extLst>
                        <a:ext uri="{FF2B5EF4-FFF2-40B4-BE49-F238E27FC236}">
                          <a16:creationId xmlns:a16="http://schemas.microsoft.com/office/drawing/2014/main" id="{CEE5FED3-BEA2-4787-AA34-EB49D06E688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35616" y="4204676"/>
                      <a:ext cx="455766" cy="268984"/>
                    </a:xfrm>
                    <a:prstGeom prst="rect">
                      <a:avLst/>
                    </a:prstGeom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2,3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/>
                    </a:p>
                  </p:txBody>
                </p:sp>
              </mc:Choice>
              <mc:Fallback xmlns="">
                <p:sp>
                  <p:nvSpPr>
                    <p:cNvPr id="95" name="文本框 94">
                      <a:extLst>
                        <a:ext uri="{FF2B5EF4-FFF2-40B4-BE49-F238E27FC236}">
                          <a16:creationId xmlns:a16="http://schemas.microsoft.com/office/drawing/2014/main" id="{CEE5FED3-BEA2-4787-AA34-EB49D06E688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35616" y="4204676"/>
                      <a:ext cx="455766" cy="26898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文本框 95">
                      <a:extLst>
                        <a:ext uri="{FF2B5EF4-FFF2-40B4-BE49-F238E27FC236}">
                          <a16:creationId xmlns:a16="http://schemas.microsoft.com/office/drawing/2014/main" id="{3D6B5A2F-B175-444B-92E3-F27E898EE4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49562" y="3733112"/>
                      <a:ext cx="455766" cy="268984"/>
                    </a:xfrm>
                    <a:prstGeom prst="rect">
                      <a:avLst/>
                    </a:prstGeom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1,3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/>
                    </a:p>
                  </p:txBody>
                </p:sp>
              </mc:Choice>
              <mc:Fallback xmlns="">
                <p:sp>
                  <p:nvSpPr>
                    <p:cNvPr id="96" name="文本框 95">
                      <a:extLst>
                        <a:ext uri="{FF2B5EF4-FFF2-40B4-BE49-F238E27FC236}">
                          <a16:creationId xmlns:a16="http://schemas.microsoft.com/office/drawing/2014/main" id="{3D6B5A2F-B175-444B-92E3-F27E898EE4C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49562" y="3733112"/>
                      <a:ext cx="455766" cy="26898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8" name="箭头: 右 97">
                <a:extLst>
                  <a:ext uri="{FF2B5EF4-FFF2-40B4-BE49-F238E27FC236}">
                    <a16:creationId xmlns:a16="http://schemas.microsoft.com/office/drawing/2014/main" id="{A7AF132A-E504-443D-957F-CE7DF0BECE8B}"/>
                  </a:ext>
                </a:extLst>
              </p:cNvPr>
              <p:cNvSpPr/>
              <p:nvPr/>
            </p:nvSpPr>
            <p:spPr>
              <a:xfrm>
                <a:off x="2588903" y="3828897"/>
                <a:ext cx="1097798" cy="209058"/>
              </a:xfrm>
              <a:prstGeom prst="righ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4" name="组合 123">
                <a:extLst>
                  <a:ext uri="{FF2B5EF4-FFF2-40B4-BE49-F238E27FC236}">
                    <a16:creationId xmlns:a16="http://schemas.microsoft.com/office/drawing/2014/main" id="{1E6790F9-733E-4EA8-A6A9-2D9924B43FBB}"/>
                  </a:ext>
                </a:extLst>
              </p:cNvPr>
              <p:cNvGrpSpPr/>
              <p:nvPr/>
            </p:nvGrpSpPr>
            <p:grpSpPr>
              <a:xfrm>
                <a:off x="4788024" y="3867604"/>
                <a:ext cx="1088795" cy="740548"/>
                <a:chOff x="1630480" y="3733112"/>
                <a:chExt cx="1088795" cy="740548"/>
              </a:xfrm>
            </p:grpSpPr>
            <p:sp>
              <p:nvSpPr>
                <p:cNvPr id="125" name="椭圆 124">
                  <a:extLst>
                    <a:ext uri="{FF2B5EF4-FFF2-40B4-BE49-F238E27FC236}">
                      <a16:creationId xmlns:a16="http://schemas.microsoft.com/office/drawing/2014/main" id="{2523B183-2113-4FF4-84B6-0E08EE024D00}"/>
                    </a:ext>
                  </a:extLst>
                </p:cNvPr>
                <p:cNvSpPr/>
                <p:nvPr/>
              </p:nvSpPr>
              <p:spPr>
                <a:xfrm>
                  <a:off x="2081652" y="4189985"/>
                  <a:ext cx="191587" cy="195827"/>
                </a:xfrm>
                <a:prstGeom prst="ellipse">
                  <a:avLst/>
                </a:prstGeom>
                <a:solidFill>
                  <a:srgbClr val="3D8DED"/>
                </a:solidFill>
                <a:ln>
                  <a:noFill/>
                </a:ln>
                <a:effectLst>
                  <a:innerShdw blurRad="1524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49" dirty="0"/>
                </a:p>
              </p:txBody>
            </p:sp>
            <p:cxnSp>
              <p:nvCxnSpPr>
                <p:cNvPr id="126" name="直接连接符 125">
                  <a:extLst>
                    <a:ext uri="{FF2B5EF4-FFF2-40B4-BE49-F238E27FC236}">
                      <a16:creationId xmlns:a16="http://schemas.microsoft.com/office/drawing/2014/main" id="{16517943-7E0E-42B1-82C6-4162C3F223AE}"/>
                    </a:ext>
                  </a:extLst>
                </p:cNvPr>
                <p:cNvCxnSpPr>
                  <a:cxnSpLocks/>
                  <a:stCxn id="125" idx="1"/>
                </p:cNvCxnSpPr>
                <p:nvPr/>
              </p:nvCxnSpPr>
              <p:spPr>
                <a:xfrm flipH="1" flipV="1">
                  <a:off x="1963257" y="3828897"/>
                  <a:ext cx="146452" cy="38976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>
                  <a:extLst>
                    <a:ext uri="{FF2B5EF4-FFF2-40B4-BE49-F238E27FC236}">
                      <a16:creationId xmlns:a16="http://schemas.microsoft.com/office/drawing/2014/main" id="{3BC0AC66-0EB5-437F-918F-DC266487FFC6}"/>
                    </a:ext>
                  </a:extLst>
                </p:cNvPr>
                <p:cNvCxnSpPr>
                  <a:cxnSpLocks/>
                  <a:stCxn id="125" idx="6"/>
                </p:cNvCxnSpPr>
                <p:nvPr/>
              </p:nvCxnSpPr>
              <p:spPr>
                <a:xfrm>
                  <a:off x="2273239" y="4287899"/>
                  <a:ext cx="446036" cy="759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>
                  <a:extLst>
                    <a:ext uri="{FF2B5EF4-FFF2-40B4-BE49-F238E27FC236}">
                      <a16:creationId xmlns:a16="http://schemas.microsoft.com/office/drawing/2014/main" id="{3869B53E-7A27-4F77-8375-2EBA1B0CAEBF}"/>
                    </a:ext>
                  </a:extLst>
                </p:cNvPr>
                <p:cNvCxnSpPr>
                  <a:cxnSpLocks/>
                  <a:stCxn id="125" idx="2"/>
                </p:cNvCxnSpPr>
                <p:nvPr/>
              </p:nvCxnSpPr>
              <p:spPr>
                <a:xfrm flipH="1" flipV="1">
                  <a:off x="1630480" y="4224914"/>
                  <a:ext cx="451172" cy="6298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文本框 128">
                      <a:extLst>
                        <a:ext uri="{FF2B5EF4-FFF2-40B4-BE49-F238E27FC236}">
                          <a16:creationId xmlns:a16="http://schemas.microsoft.com/office/drawing/2014/main" id="{5E2929DA-6760-4FBA-B661-C005D56195E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52053" y="4017990"/>
                      <a:ext cx="332912" cy="261610"/>
                    </a:xfrm>
                    <a:prstGeom prst="rect">
                      <a:avLst/>
                    </a:prstGeom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/>
                    </a:p>
                  </p:txBody>
                </p:sp>
              </mc:Choice>
              <mc:Fallback xmlns="">
                <p:sp>
                  <p:nvSpPr>
                    <p:cNvPr id="129" name="文本框 128">
                      <a:extLst>
                        <a:ext uri="{FF2B5EF4-FFF2-40B4-BE49-F238E27FC236}">
                          <a16:creationId xmlns:a16="http://schemas.microsoft.com/office/drawing/2014/main" id="{5E2929DA-6760-4FBA-B661-C005D56195E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52053" y="4017990"/>
                      <a:ext cx="332912" cy="26161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0" name="文本框 129">
                      <a:extLst>
                        <a:ext uri="{FF2B5EF4-FFF2-40B4-BE49-F238E27FC236}">
                          <a16:creationId xmlns:a16="http://schemas.microsoft.com/office/drawing/2014/main" id="{BB93CC2D-B79B-4873-8262-A2B2F88928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35616" y="4204676"/>
                      <a:ext cx="455766" cy="268984"/>
                    </a:xfrm>
                    <a:prstGeom prst="rect">
                      <a:avLst/>
                    </a:prstGeom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2,3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/>
                    </a:p>
                  </p:txBody>
                </p:sp>
              </mc:Choice>
              <mc:Fallback xmlns="">
                <p:sp>
                  <p:nvSpPr>
                    <p:cNvPr id="130" name="文本框 129">
                      <a:extLst>
                        <a:ext uri="{FF2B5EF4-FFF2-40B4-BE49-F238E27FC236}">
                          <a16:creationId xmlns:a16="http://schemas.microsoft.com/office/drawing/2014/main" id="{BB93CC2D-B79B-4873-8262-A2B2F88928E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35616" y="4204676"/>
                      <a:ext cx="455766" cy="26898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1" name="文本框 130">
                      <a:extLst>
                        <a:ext uri="{FF2B5EF4-FFF2-40B4-BE49-F238E27FC236}">
                          <a16:creationId xmlns:a16="http://schemas.microsoft.com/office/drawing/2014/main" id="{E3829A02-2E7F-4119-914A-15058DC011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49562" y="3733112"/>
                      <a:ext cx="455766" cy="268984"/>
                    </a:xfrm>
                    <a:prstGeom prst="rect">
                      <a:avLst/>
                    </a:prstGeom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1,3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/>
                    </a:p>
                  </p:txBody>
                </p:sp>
              </mc:Choice>
              <mc:Fallback xmlns="">
                <p:sp>
                  <p:nvSpPr>
                    <p:cNvPr id="131" name="文本框 130">
                      <a:extLst>
                        <a:ext uri="{FF2B5EF4-FFF2-40B4-BE49-F238E27FC236}">
                          <a16:creationId xmlns:a16="http://schemas.microsoft.com/office/drawing/2014/main" id="{E3829A02-2E7F-4119-914A-15058DC0111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49562" y="3733112"/>
                      <a:ext cx="455766" cy="26898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58" name="组合 157">
                <a:extLst>
                  <a:ext uri="{FF2B5EF4-FFF2-40B4-BE49-F238E27FC236}">
                    <a16:creationId xmlns:a16="http://schemas.microsoft.com/office/drawing/2014/main" id="{F483B2D3-9BE2-44FE-8B76-719F19EB3FD4}"/>
                  </a:ext>
                </a:extLst>
              </p:cNvPr>
              <p:cNvGrpSpPr/>
              <p:nvPr/>
            </p:nvGrpSpPr>
            <p:grpSpPr>
              <a:xfrm>
                <a:off x="3910200" y="3357333"/>
                <a:ext cx="1097127" cy="850652"/>
                <a:chOff x="3910200" y="3357333"/>
                <a:chExt cx="1097127" cy="850652"/>
              </a:xfrm>
            </p:grpSpPr>
            <p:sp>
              <p:nvSpPr>
                <p:cNvPr id="133" name="椭圆 132">
                  <a:extLst>
                    <a:ext uri="{FF2B5EF4-FFF2-40B4-BE49-F238E27FC236}">
                      <a16:creationId xmlns:a16="http://schemas.microsoft.com/office/drawing/2014/main" id="{5E793B8B-1B4B-46EC-87A8-8B800F63F797}"/>
                    </a:ext>
                  </a:extLst>
                </p:cNvPr>
                <p:cNvSpPr/>
                <p:nvPr/>
              </p:nvSpPr>
              <p:spPr>
                <a:xfrm>
                  <a:off x="4361372" y="3718421"/>
                  <a:ext cx="191587" cy="195827"/>
                </a:xfrm>
                <a:prstGeom prst="ellipse">
                  <a:avLst/>
                </a:prstGeom>
                <a:solidFill>
                  <a:srgbClr val="3D8DED"/>
                </a:solidFill>
                <a:ln>
                  <a:noFill/>
                </a:ln>
                <a:effectLst>
                  <a:innerShdw blurRad="1524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49" dirty="0"/>
                </a:p>
              </p:txBody>
            </p:sp>
            <p:cxnSp>
              <p:nvCxnSpPr>
                <p:cNvPr id="134" name="直接连接符 133">
                  <a:extLst>
                    <a:ext uri="{FF2B5EF4-FFF2-40B4-BE49-F238E27FC236}">
                      <a16:creationId xmlns:a16="http://schemas.microsoft.com/office/drawing/2014/main" id="{3119975F-989B-41B0-A2D4-A603E677E56E}"/>
                    </a:ext>
                  </a:extLst>
                </p:cNvPr>
                <p:cNvCxnSpPr>
                  <a:cxnSpLocks/>
                  <a:stCxn id="133" idx="1"/>
                </p:cNvCxnSpPr>
                <p:nvPr/>
              </p:nvCxnSpPr>
              <p:spPr>
                <a:xfrm flipH="1" flipV="1">
                  <a:off x="4242977" y="3357333"/>
                  <a:ext cx="146452" cy="38976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>
                  <a:extLst>
                    <a:ext uri="{FF2B5EF4-FFF2-40B4-BE49-F238E27FC236}">
                      <a16:creationId xmlns:a16="http://schemas.microsoft.com/office/drawing/2014/main" id="{1ABAE56D-6BBD-42AB-8B86-FD99ABC16EDE}"/>
                    </a:ext>
                  </a:extLst>
                </p:cNvPr>
                <p:cNvCxnSpPr>
                  <a:cxnSpLocks/>
                  <a:stCxn id="133" idx="6"/>
                </p:cNvCxnSpPr>
                <p:nvPr/>
              </p:nvCxnSpPr>
              <p:spPr>
                <a:xfrm flipV="1">
                  <a:off x="4552959" y="3816334"/>
                  <a:ext cx="324252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>
                  <a:extLst>
                    <a:ext uri="{FF2B5EF4-FFF2-40B4-BE49-F238E27FC236}">
                      <a16:creationId xmlns:a16="http://schemas.microsoft.com/office/drawing/2014/main" id="{D94FABE2-88F3-4CFF-8117-31B8ACA55D3D}"/>
                    </a:ext>
                  </a:extLst>
                </p:cNvPr>
                <p:cNvCxnSpPr>
                  <a:cxnSpLocks/>
                  <a:stCxn id="133" idx="2"/>
                </p:cNvCxnSpPr>
                <p:nvPr/>
              </p:nvCxnSpPr>
              <p:spPr>
                <a:xfrm flipH="1" flipV="1">
                  <a:off x="3910200" y="3753350"/>
                  <a:ext cx="451172" cy="6298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8" name="文本框 137">
                      <a:extLst>
                        <a:ext uri="{FF2B5EF4-FFF2-40B4-BE49-F238E27FC236}">
                          <a16:creationId xmlns:a16="http://schemas.microsoft.com/office/drawing/2014/main" id="{1547DAA3-23B9-4BCB-A4E7-F902C24E10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99240" y="3939001"/>
                      <a:ext cx="455766" cy="268984"/>
                    </a:xfrm>
                    <a:prstGeom prst="rect">
                      <a:avLst/>
                    </a:prstGeom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2,3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/>
                    </a:p>
                  </p:txBody>
                </p:sp>
              </mc:Choice>
              <mc:Fallback xmlns="">
                <p:sp>
                  <p:nvSpPr>
                    <p:cNvPr id="138" name="文本框 137">
                      <a:extLst>
                        <a:ext uri="{FF2B5EF4-FFF2-40B4-BE49-F238E27FC236}">
                          <a16:creationId xmlns:a16="http://schemas.microsoft.com/office/drawing/2014/main" id="{1547DAA3-23B9-4BCB-A4E7-F902C24E103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99240" y="3939001"/>
                      <a:ext cx="455766" cy="26898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9" name="文本框 138">
                      <a:extLst>
                        <a:ext uri="{FF2B5EF4-FFF2-40B4-BE49-F238E27FC236}">
                          <a16:creationId xmlns:a16="http://schemas.microsoft.com/office/drawing/2014/main" id="{F69E101F-B50C-432D-AABB-EF4924E5299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51561" y="3554142"/>
                      <a:ext cx="455766" cy="268984"/>
                    </a:xfrm>
                    <a:prstGeom prst="rect">
                      <a:avLst/>
                    </a:prstGeom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1,3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/>
                    </a:p>
                  </p:txBody>
                </p:sp>
              </mc:Choice>
              <mc:Fallback xmlns="">
                <p:sp>
                  <p:nvSpPr>
                    <p:cNvPr id="139" name="文本框 138">
                      <a:extLst>
                        <a:ext uri="{FF2B5EF4-FFF2-40B4-BE49-F238E27FC236}">
                          <a16:creationId xmlns:a16="http://schemas.microsoft.com/office/drawing/2014/main" id="{F69E101F-B50C-432D-AABB-EF4924E5299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51561" y="3554142"/>
                      <a:ext cx="455766" cy="268984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40" name="直接连接符 139">
                <a:extLst>
                  <a:ext uri="{FF2B5EF4-FFF2-40B4-BE49-F238E27FC236}">
                    <a16:creationId xmlns:a16="http://schemas.microsoft.com/office/drawing/2014/main" id="{54EF52F0-1EF7-4486-856E-9F269CD26597}"/>
                  </a:ext>
                </a:extLst>
              </p:cNvPr>
              <p:cNvCxnSpPr>
                <a:cxnSpLocks/>
                <a:stCxn id="133" idx="4"/>
              </p:cNvCxnSpPr>
              <p:nvPr/>
            </p:nvCxnSpPr>
            <p:spPr>
              <a:xfrm>
                <a:off x="4457166" y="3914248"/>
                <a:ext cx="133877" cy="3044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文本框 142">
                    <a:extLst>
                      <a:ext uri="{FF2B5EF4-FFF2-40B4-BE49-F238E27FC236}">
                        <a16:creationId xmlns:a16="http://schemas.microsoft.com/office/drawing/2014/main" id="{65DC1E2A-4B9E-4C77-8552-3F637C4E060C}"/>
                      </a:ext>
                    </a:extLst>
                  </p:cNvPr>
                  <p:cNvSpPr txBox="1"/>
                  <p:nvPr/>
                </p:nvSpPr>
                <p:spPr>
                  <a:xfrm>
                    <a:off x="3869598" y="3538665"/>
                    <a:ext cx="329642" cy="261610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1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100"/>
                  </a:p>
                </p:txBody>
              </p:sp>
            </mc:Choice>
            <mc:Fallback xmlns="">
              <p:sp>
                <p:nvSpPr>
                  <p:cNvPr id="143" name="文本框 142">
                    <a:extLst>
                      <a:ext uri="{FF2B5EF4-FFF2-40B4-BE49-F238E27FC236}">
                        <a16:creationId xmlns:a16="http://schemas.microsoft.com/office/drawing/2014/main" id="{65DC1E2A-4B9E-4C77-8552-3F637C4E06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9598" y="3538665"/>
                    <a:ext cx="329642" cy="2616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文本框 143">
                    <a:extLst>
                      <a:ext uri="{FF2B5EF4-FFF2-40B4-BE49-F238E27FC236}">
                        <a16:creationId xmlns:a16="http://schemas.microsoft.com/office/drawing/2014/main" id="{1F61F127-31F0-46B6-A6C4-44DA3ED7F505}"/>
                      </a:ext>
                    </a:extLst>
                  </p:cNvPr>
                  <p:cNvSpPr txBox="1"/>
                  <p:nvPr/>
                </p:nvSpPr>
                <p:spPr>
                  <a:xfrm>
                    <a:off x="4229300" y="3318661"/>
                    <a:ext cx="332912" cy="261610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1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100"/>
                  </a:p>
                </p:txBody>
              </p:sp>
            </mc:Choice>
            <mc:Fallback xmlns="">
              <p:sp>
                <p:nvSpPr>
                  <p:cNvPr id="144" name="文本框 143">
                    <a:extLst>
                      <a:ext uri="{FF2B5EF4-FFF2-40B4-BE49-F238E27FC236}">
                        <a16:creationId xmlns:a16="http://schemas.microsoft.com/office/drawing/2014/main" id="{1F61F127-31F0-46B6-A6C4-44DA3ED7F5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29300" y="3318661"/>
                    <a:ext cx="332912" cy="2616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文本框 145">
                    <a:extLst>
                      <a:ext uri="{FF2B5EF4-FFF2-40B4-BE49-F238E27FC236}">
                        <a16:creationId xmlns:a16="http://schemas.microsoft.com/office/drawing/2014/main" id="{9BF400D3-C426-4334-B6E2-381654631F57}"/>
                      </a:ext>
                    </a:extLst>
                  </p:cNvPr>
                  <p:cNvSpPr txBox="1"/>
                  <p:nvPr/>
                </p:nvSpPr>
                <p:spPr>
                  <a:xfrm>
                    <a:off x="2439509" y="3578954"/>
                    <a:ext cx="1349023" cy="268984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sz="1100"/>
                  </a:p>
                </p:txBody>
              </p:sp>
            </mc:Choice>
            <mc:Fallback xmlns="">
              <p:sp>
                <p:nvSpPr>
                  <p:cNvPr id="146" name="文本框 145">
                    <a:extLst>
                      <a:ext uri="{FF2B5EF4-FFF2-40B4-BE49-F238E27FC236}">
                        <a16:creationId xmlns:a16="http://schemas.microsoft.com/office/drawing/2014/main" id="{9BF400D3-C426-4334-B6E2-381654631F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9509" y="3578954"/>
                    <a:ext cx="1349023" cy="26898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22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7" name="箭头: 右 146">
                <a:extLst>
                  <a:ext uri="{FF2B5EF4-FFF2-40B4-BE49-F238E27FC236}">
                    <a16:creationId xmlns:a16="http://schemas.microsoft.com/office/drawing/2014/main" id="{24D2D8D4-8085-4A01-A51E-99495EC2A95B}"/>
                  </a:ext>
                </a:extLst>
              </p:cNvPr>
              <p:cNvSpPr/>
              <p:nvPr/>
            </p:nvSpPr>
            <p:spPr>
              <a:xfrm>
                <a:off x="5849836" y="3814873"/>
                <a:ext cx="1097798" cy="209058"/>
              </a:xfrm>
              <a:prstGeom prst="righ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文本框 147">
                    <a:extLst>
                      <a:ext uri="{FF2B5EF4-FFF2-40B4-BE49-F238E27FC236}">
                        <a16:creationId xmlns:a16="http://schemas.microsoft.com/office/drawing/2014/main" id="{EC147317-52FC-4E4C-A55B-1831B8E85743}"/>
                      </a:ext>
                    </a:extLst>
                  </p:cNvPr>
                  <p:cNvSpPr txBox="1"/>
                  <p:nvPr/>
                </p:nvSpPr>
                <p:spPr>
                  <a:xfrm>
                    <a:off x="5700442" y="3564930"/>
                    <a:ext cx="1272976" cy="268984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sz="1100"/>
                  </a:p>
                </p:txBody>
              </p:sp>
            </mc:Choice>
            <mc:Fallback xmlns="">
              <p:sp>
                <p:nvSpPr>
                  <p:cNvPr id="148" name="文本框 147">
                    <a:extLst>
                      <a:ext uri="{FF2B5EF4-FFF2-40B4-BE49-F238E27FC236}">
                        <a16:creationId xmlns:a16="http://schemas.microsoft.com/office/drawing/2014/main" id="{EC147317-52FC-4E4C-A55B-1831B8E857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0442" y="3564930"/>
                    <a:ext cx="1272976" cy="26898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454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49" name="组合 148">
                <a:extLst>
                  <a:ext uri="{FF2B5EF4-FFF2-40B4-BE49-F238E27FC236}">
                    <a16:creationId xmlns:a16="http://schemas.microsoft.com/office/drawing/2014/main" id="{D029457A-C516-44A8-AE6C-1A2E5B4406C6}"/>
                  </a:ext>
                </a:extLst>
              </p:cNvPr>
              <p:cNvGrpSpPr/>
              <p:nvPr/>
            </p:nvGrpSpPr>
            <p:grpSpPr>
              <a:xfrm>
                <a:off x="7226273" y="3463640"/>
                <a:ext cx="1088795" cy="733174"/>
                <a:chOff x="1630480" y="3733112"/>
                <a:chExt cx="1088795" cy="733174"/>
              </a:xfrm>
            </p:grpSpPr>
            <p:sp>
              <p:nvSpPr>
                <p:cNvPr id="150" name="椭圆 149">
                  <a:extLst>
                    <a:ext uri="{FF2B5EF4-FFF2-40B4-BE49-F238E27FC236}">
                      <a16:creationId xmlns:a16="http://schemas.microsoft.com/office/drawing/2014/main" id="{6CCBB6BA-7854-4DF1-AB4A-03B9AFE6FB1A}"/>
                    </a:ext>
                  </a:extLst>
                </p:cNvPr>
                <p:cNvSpPr/>
                <p:nvPr/>
              </p:nvSpPr>
              <p:spPr>
                <a:xfrm>
                  <a:off x="2081652" y="4189985"/>
                  <a:ext cx="191587" cy="195827"/>
                </a:xfrm>
                <a:prstGeom prst="ellipse">
                  <a:avLst/>
                </a:prstGeom>
                <a:solidFill>
                  <a:srgbClr val="3D8DED"/>
                </a:solidFill>
                <a:ln>
                  <a:noFill/>
                </a:ln>
                <a:effectLst>
                  <a:innerShdw blurRad="1524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49" dirty="0"/>
                </a:p>
              </p:txBody>
            </p:sp>
            <p:cxnSp>
              <p:nvCxnSpPr>
                <p:cNvPr id="151" name="直接连接符 150">
                  <a:extLst>
                    <a:ext uri="{FF2B5EF4-FFF2-40B4-BE49-F238E27FC236}">
                      <a16:creationId xmlns:a16="http://schemas.microsoft.com/office/drawing/2014/main" id="{139A6FEE-5D1C-4472-AC53-963F092B76EE}"/>
                    </a:ext>
                  </a:extLst>
                </p:cNvPr>
                <p:cNvCxnSpPr>
                  <a:cxnSpLocks/>
                  <a:stCxn id="150" idx="1"/>
                </p:cNvCxnSpPr>
                <p:nvPr/>
              </p:nvCxnSpPr>
              <p:spPr>
                <a:xfrm flipH="1" flipV="1">
                  <a:off x="1963257" y="3828897"/>
                  <a:ext cx="146452" cy="38976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>
                  <a:extLst>
                    <a:ext uri="{FF2B5EF4-FFF2-40B4-BE49-F238E27FC236}">
                      <a16:creationId xmlns:a16="http://schemas.microsoft.com/office/drawing/2014/main" id="{E40FA550-84B2-45B2-9D3D-8167A7739126}"/>
                    </a:ext>
                  </a:extLst>
                </p:cNvPr>
                <p:cNvCxnSpPr>
                  <a:cxnSpLocks/>
                  <a:stCxn id="150" idx="6"/>
                </p:cNvCxnSpPr>
                <p:nvPr/>
              </p:nvCxnSpPr>
              <p:spPr>
                <a:xfrm>
                  <a:off x="2273239" y="4287899"/>
                  <a:ext cx="446036" cy="759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>
                  <a:extLst>
                    <a:ext uri="{FF2B5EF4-FFF2-40B4-BE49-F238E27FC236}">
                      <a16:creationId xmlns:a16="http://schemas.microsoft.com/office/drawing/2014/main" id="{54F3FABD-2A49-458A-A847-954D5F9F7BC7}"/>
                    </a:ext>
                  </a:extLst>
                </p:cNvPr>
                <p:cNvCxnSpPr>
                  <a:cxnSpLocks/>
                  <a:stCxn id="150" idx="2"/>
                </p:cNvCxnSpPr>
                <p:nvPr/>
              </p:nvCxnSpPr>
              <p:spPr>
                <a:xfrm flipH="1" flipV="1">
                  <a:off x="1630480" y="4224914"/>
                  <a:ext cx="451172" cy="6298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4" name="文本框 153">
                      <a:extLst>
                        <a:ext uri="{FF2B5EF4-FFF2-40B4-BE49-F238E27FC236}">
                          <a16:creationId xmlns:a16="http://schemas.microsoft.com/office/drawing/2014/main" id="{3AAC3396-5698-48AD-A32A-BD421906D6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52053" y="4017990"/>
                      <a:ext cx="332912" cy="261610"/>
                    </a:xfrm>
                    <a:prstGeom prst="rect">
                      <a:avLst/>
                    </a:prstGeom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/>
                    </a:p>
                  </p:txBody>
                </p:sp>
              </mc:Choice>
              <mc:Fallback xmlns="">
                <p:sp>
                  <p:nvSpPr>
                    <p:cNvPr id="154" name="文本框 153">
                      <a:extLst>
                        <a:ext uri="{FF2B5EF4-FFF2-40B4-BE49-F238E27FC236}">
                          <a16:creationId xmlns:a16="http://schemas.microsoft.com/office/drawing/2014/main" id="{3AAC3396-5698-48AD-A32A-BD421906D66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52053" y="4017990"/>
                      <a:ext cx="332912" cy="26161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5" name="文本框 154">
                      <a:extLst>
                        <a:ext uri="{FF2B5EF4-FFF2-40B4-BE49-F238E27FC236}">
                          <a16:creationId xmlns:a16="http://schemas.microsoft.com/office/drawing/2014/main" id="{526A492B-713E-48EB-BA09-437A8F05BC5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35616" y="4204676"/>
                      <a:ext cx="332912" cy="261610"/>
                    </a:xfrm>
                    <a:prstGeom prst="rect">
                      <a:avLst/>
                    </a:prstGeom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/>
                    </a:p>
                  </p:txBody>
                </p:sp>
              </mc:Choice>
              <mc:Fallback xmlns="">
                <p:sp>
                  <p:nvSpPr>
                    <p:cNvPr id="155" name="文本框 154">
                      <a:extLst>
                        <a:ext uri="{FF2B5EF4-FFF2-40B4-BE49-F238E27FC236}">
                          <a16:creationId xmlns:a16="http://schemas.microsoft.com/office/drawing/2014/main" id="{526A492B-713E-48EB-BA09-437A8F05BC5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35616" y="4204676"/>
                      <a:ext cx="332912" cy="2616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6" name="文本框 155">
                      <a:extLst>
                        <a:ext uri="{FF2B5EF4-FFF2-40B4-BE49-F238E27FC236}">
                          <a16:creationId xmlns:a16="http://schemas.microsoft.com/office/drawing/2014/main" id="{A66B248F-EE95-45B5-B560-AE28CFC318F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49562" y="3733112"/>
                      <a:ext cx="329642" cy="261610"/>
                    </a:xfrm>
                    <a:prstGeom prst="rect">
                      <a:avLst/>
                    </a:prstGeom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/>
                    </a:p>
                  </p:txBody>
                </p:sp>
              </mc:Choice>
              <mc:Fallback xmlns="">
                <p:sp>
                  <p:nvSpPr>
                    <p:cNvPr id="156" name="文本框 155">
                      <a:extLst>
                        <a:ext uri="{FF2B5EF4-FFF2-40B4-BE49-F238E27FC236}">
                          <a16:creationId xmlns:a16="http://schemas.microsoft.com/office/drawing/2014/main" id="{A66B248F-EE95-45B5-B560-AE28CFC318F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49562" y="3733112"/>
                      <a:ext cx="329642" cy="261610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D20711EC-1172-4432-9E47-C3EE8EB1FCB2}"/>
                  </a:ext>
                </a:extLst>
              </p:cNvPr>
              <p:cNvSpPr/>
              <p:nvPr/>
            </p:nvSpPr>
            <p:spPr>
              <a:xfrm>
                <a:off x="3432099" y="4530296"/>
                <a:ext cx="2738314" cy="326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zh-CN" altLang="en-US" sz="14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1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  <m:r>
                          <a:rPr lang="en-US" altLang="zh-CN" sz="1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=2</m:t>
                        </m:r>
                      </m:sub>
                      <m:sup>
                        <m:r>
                          <a:rPr lang="en-US" altLang="zh-CN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en-US" altLang="zh-CN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𝐼</m:t>
                            </m:r>
                          </m:e>
                          <m:sup>
                            <m:r>
                              <a:rPr lang="en-US" altLang="zh-CN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altLang="zh-CN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3</m:t>
                                </m:r>
                                <m:r>
                                  <a:rPr lang="en-US" altLang="zh-CN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−</m:t>
                                </m:r>
                                <m:r>
                                  <a:rPr lang="en-US" altLang="zh-CN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altLang="zh-CN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𝑘</m:t>
                            </m:r>
                            <m:r>
                              <a:rPr lang="en-US" altLang="zh-CN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1400"/>
                  <a:t>=</a:t>
                </a:r>
                <a:r>
                  <a:rPr lang="en-US" alt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𝐼</m:t>
                        </m:r>
                      </m:e>
                      <m:sup>
                        <m:r>
                          <a:rPr lang="en-US" altLang="zh-CN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𝑅</m:t>
                        </m:r>
                      </m:e>
                      <m:sup>
                        <m:r>
                          <a:rPr lang="en-US" altLang="zh-CN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1400"/>
                  <a:t>+</a:t>
                </a:r>
                <a:r>
                  <a:rPr lang="en-US" alt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𝐼</m:t>
                        </m:r>
                      </m:e>
                      <m:sup>
                        <m:r>
                          <a:rPr lang="en-US" altLang="zh-CN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altLang="zh-CN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𝑅</m:t>
                        </m:r>
                      </m:e>
                      <m:sup>
                        <m:r>
                          <a:rPr lang="en-US" altLang="zh-CN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1400"/>
              </a:p>
            </p:txBody>
          </p:sp>
        </mc:Choice>
        <mc:Fallback xmlns=""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D20711EC-1172-4432-9E47-C3EE8EB1F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099" y="4530296"/>
                <a:ext cx="2738314" cy="326371"/>
              </a:xfrm>
              <a:prstGeom prst="rect">
                <a:avLst/>
              </a:prstGeom>
              <a:blipFill>
                <a:blip r:embed="rId19"/>
                <a:stretch>
                  <a:fillRect l="-8241" t="-88889" b="-1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5" name="组合 224">
            <a:extLst>
              <a:ext uri="{FF2B5EF4-FFF2-40B4-BE49-F238E27FC236}">
                <a16:creationId xmlns:a16="http://schemas.microsoft.com/office/drawing/2014/main" id="{1912398D-E2F2-4482-B7D7-733093731142}"/>
              </a:ext>
            </a:extLst>
          </p:cNvPr>
          <p:cNvGrpSpPr/>
          <p:nvPr/>
        </p:nvGrpSpPr>
        <p:grpSpPr>
          <a:xfrm>
            <a:off x="5793990" y="2011051"/>
            <a:ext cx="2839433" cy="1251409"/>
            <a:chOff x="5615015" y="3872428"/>
            <a:chExt cx="2839433" cy="1251409"/>
          </a:xfrm>
        </p:grpSpPr>
        <p:sp>
          <p:nvSpPr>
            <p:cNvPr id="226" name="椭圆 225">
              <a:extLst>
                <a:ext uri="{FF2B5EF4-FFF2-40B4-BE49-F238E27FC236}">
                  <a16:creationId xmlns:a16="http://schemas.microsoft.com/office/drawing/2014/main" id="{76799CAA-744B-43E5-A0B4-DF3E35E0B24A}"/>
                </a:ext>
              </a:extLst>
            </p:cNvPr>
            <p:cNvSpPr/>
            <p:nvPr/>
          </p:nvSpPr>
          <p:spPr>
            <a:xfrm>
              <a:off x="7480081" y="4323667"/>
              <a:ext cx="191587" cy="195827"/>
            </a:xfrm>
            <a:prstGeom prst="ellipse">
              <a:avLst/>
            </a:prstGeom>
            <a:solidFill>
              <a:srgbClr val="3D8DED"/>
            </a:solidFill>
            <a:ln>
              <a:noFill/>
            </a:ln>
            <a:effectLst>
              <a:innerShdw blurRad="152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 dirty="0"/>
            </a:p>
          </p:txBody>
        </p:sp>
        <p:cxnSp>
          <p:nvCxnSpPr>
            <p:cNvPr id="227" name="直接连接符 226">
              <a:extLst>
                <a:ext uri="{FF2B5EF4-FFF2-40B4-BE49-F238E27FC236}">
                  <a16:creationId xmlns:a16="http://schemas.microsoft.com/office/drawing/2014/main" id="{E54CC435-E8FB-4741-B406-75B03E917144}"/>
                </a:ext>
              </a:extLst>
            </p:cNvPr>
            <p:cNvCxnSpPr>
              <a:cxnSpLocks/>
              <a:stCxn id="226" idx="1"/>
            </p:cNvCxnSpPr>
            <p:nvPr/>
          </p:nvCxnSpPr>
          <p:spPr>
            <a:xfrm flipH="1" flipV="1">
              <a:off x="7230950" y="4151672"/>
              <a:ext cx="277188" cy="200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27">
              <a:extLst>
                <a:ext uri="{FF2B5EF4-FFF2-40B4-BE49-F238E27FC236}">
                  <a16:creationId xmlns:a16="http://schemas.microsoft.com/office/drawing/2014/main" id="{133AC94F-BCCC-4DF3-8A0B-199F37A79319}"/>
                </a:ext>
              </a:extLst>
            </p:cNvPr>
            <p:cNvCxnSpPr>
              <a:cxnSpLocks/>
              <a:stCxn id="226" idx="2"/>
            </p:cNvCxnSpPr>
            <p:nvPr/>
          </p:nvCxnSpPr>
          <p:spPr>
            <a:xfrm flipH="1" flipV="1">
              <a:off x="7024228" y="4421580"/>
              <a:ext cx="45585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>
              <a:extLst>
                <a:ext uri="{FF2B5EF4-FFF2-40B4-BE49-F238E27FC236}">
                  <a16:creationId xmlns:a16="http://schemas.microsoft.com/office/drawing/2014/main" id="{EF52F87A-4E1E-4BF8-945A-05952846CBE7}"/>
                </a:ext>
              </a:extLst>
            </p:cNvPr>
            <p:cNvCxnSpPr>
              <a:cxnSpLocks/>
              <a:stCxn id="226" idx="3"/>
            </p:cNvCxnSpPr>
            <p:nvPr/>
          </p:nvCxnSpPr>
          <p:spPr>
            <a:xfrm flipH="1">
              <a:off x="7230950" y="4490816"/>
              <a:ext cx="277188" cy="191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文本框 229">
              <a:extLst>
                <a:ext uri="{FF2B5EF4-FFF2-40B4-BE49-F238E27FC236}">
                  <a16:creationId xmlns:a16="http://schemas.microsoft.com/office/drawing/2014/main" id="{CB93C7CE-324D-4536-AB77-F3EE4A8F0CFE}"/>
                </a:ext>
              </a:extLst>
            </p:cNvPr>
            <p:cNvSpPr txBox="1"/>
            <p:nvPr/>
          </p:nvSpPr>
          <p:spPr>
            <a:xfrm rot="5400000">
              <a:off x="7194496" y="4416906"/>
              <a:ext cx="334978" cy="21544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800"/>
                <a:t>…</a:t>
              </a:r>
              <a:endParaRPr lang="zh-CN" altLang="en-US" sz="800"/>
            </a:p>
          </p:txBody>
        </p:sp>
        <p:sp>
          <p:nvSpPr>
            <p:cNvPr id="231" name="文本框 230">
              <a:extLst>
                <a:ext uri="{FF2B5EF4-FFF2-40B4-BE49-F238E27FC236}">
                  <a16:creationId xmlns:a16="http://schemas.microsoft.com/office/drawing/2014/main" id="{C1BD79F1-405A-4E3F-B777-75DA2384F6D8}"/>
                </a:ext>
              </a:extLst>
            </p:cNvPr>
            <p:cNvSpPr txBox="1"/>
            <p:nvPr/>
          </p:nvSpPr>
          <p:spPr>
            <a:xfrm rot="5400000">
              <a:off x="7202137" y="4261823"/>
              <a:ext cx="334978" cy="21544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800"/>
                <a:t>…</a:t>
              </a:r>
              <a:endParaRPr lang="zh-CN" altLang="en-US" sz="800"/>
            </a:p>
          </p:txBody>
        </p:sp>
        <p:cxnSp>
          <p:nvCxnSpPr>
            <p:cNvPr id="232" name="直接连接符 231">
              <a:extLst>
                <a:ext uri="{FF2B5EF4-FFF2-40B4-BE49-F238E27FC236}">
                  <a16:creationId xmlns:a16="http://schemas.microsoft.com/office/drawing/2014/main" id="{7C5FA5F0-B419-413D-8D1D-D4922CF0EF15}"/>
                </a:ext>
              </a:extLst>
            </p:cNvPr>
            <p:cNvCxnSpPr>
              <a:stCxn id="226" idx="6"/>
            </p:cNvCxnSpPr>
            <p:nvPr/>
          </p:nvCxnSpPr>
          <p:spPr>
            <a:xfrm flipV="1">
              <a:off x="7671668" y="4421580"/>
              <a:ext cx="37170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文本框 232">
                  <a:extLst>
                    <a:ext uri="{FF2B5EF4-FFF2-40B4-BE49-F238E27FC236}">
                      <a16:creationId xmlns:a16="http://schemas.microsoft.com/office/drawing/2014/main" id="{785629FF-E9DA-4375-989B-4FF230C62869}"/>
                    </a:ext>
                  </a:extLst>
                </p:cNvPr>
                <p:cNvSpPr txBox="1"/>
                <p:nvPr/>
              </p:nvSpPr>
              <p:spPr>
                <a:xfrm>
                  <a:off x="7255935" y="4541305"/>
                  <a:ext cx="477438" cy="268984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zh-CN" altLang="en-US" sz="1100"/>
                </a:p>
              </p:txBody>
            </p:sp>
          </mc:Choice>
          <mc:Fallback xmlns="">
            <p:sp>
              <p:nvSpPr>
                <p:cNvPr id="233" name="文本框 232">
                  <a:extLst>
                    <a:ext uri="{FF2B5EF4-FFF2-40B4-BE49-F238E27FC236}">
                      <a16:creationId xmlns:a16="http://schemas.microsoft.com/office/drawing/2014/main" id="{785629FF-E9DA-4375-989B-4FF230C628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935" y="4541305"/>
                  <a:ext cx="477438" cy="26898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文本框 233">
                  <a:extLst>
                    <a:ext uri="{FF2B5EF4-FFF2-40B4-BE49-F238E27FC236}">
                      <a16:creationId xmlns:a16="http://schemas.microsoft.com/office/drawing/2014/main" id="{78E5481F-F88E-472B-86CA-68B2B56A8A5B}"/>
                    </a:ext>
                  </a:extLst>
                </p:cNvPr>
                <p:cNvSpPr txBox="1"/>
                <p:nvPr/>
              </p:nvSpPr>
              <p:spPr>
                <a:xfrm>
                  <a:off x="7255934" y="4029879"/>
                  <a:ext cx="455766" cy="268984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</m:oMath>
                    </m:oMathPara>
                  </a14:m>
                  <a:endParaRPr lang="zh-CN" altLang="en-US" sz="1100"/>
                </a:p>
              </p:txBody>
            </p:sp>
          </mc:Choice>
          <mc:Fallback xmlns="">
            <p:sp>
              <p:nvSpPr>
                <p:cNvPr id="234" name="文本框 233">
                  <a:extLst>
                    <a:ext uri="{FF2B5EF4-FFF2-40B4-BE49-F238E27FC236}">
                      <a16:creationId xmlns:a16="http://schemas.microsoft.com/office/drawing/2014/main" id="{78E5481F-F88E-472B-86CA-68B2B56A8A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934" y="4029879"/>
                  <a:ext cx="455766" cy="26898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文本框 234">
                  <a:extLst>
                    <a:ext uri="{FF2B5EF4-FFF2-40B4-BE49-F238E27FC236}">
                      <a16:creationId xmlns:a16="http://schemas.microsoft.com/office/drawing/2014/main" id="{FAF314BA-6C63-40ED-89DA-256F8AEADA18}"/>
                    </a:ext>
                  </a:extLst>
                </p:cNvPr>
                <p:cNvSpPr txBox="1"/>
                <p:nvPr/>
              </p:nvSpPr>
              <p:spPr>
                <a:xfrm>
                  <a:off x="7729396" y="4177055"/>
                  <a:ext cx="280525" cy="261610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zh-CN" altLang="en-US" sz="1100"/>
                </a:p>
              </p:txBody>
            </p:sp>
          </mc:Choice>
          <mc:Fallback xmlns="">
            <p:sp>
              <p:nvSpPr>
                <p:cNvPr id="235" name="文本框 234">
                  <a:extLst>
                    <a:ext uri="{FF2B5EF4-FFF2-40B4-BE49-F238E27FC236}">
                      <a16:creationId xmlns:a16="http://schemas.microsoft.com/office/drawing/2014/main" id="{FAF314BA-6C63-40ED-89DA-256F8AEADA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9396" y="4177055"/>
                  <a:ext cx="280525" cy="2616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6" name="组合 235">
              <a:extLst>
                <a:ext uri="{FF2B5EF4-FFF2-40B4-BE49-F238E27FC236}">
                  <a16:creationId xmlns:a16="http://schemas.microsoft.com/office/drawing/2014/main" id="{B1BE6788-7E1E-4F96-A063-8D3B7CE00CCA}"/>
                </a:ext>
              </a:extLst>
            </p:cNvPr>
            <p:cNvGrpSpPr/>
            <p:nvPr/>
          </p:nvGrpSpPr>
          <p:grpSpPr>
            <a:xfrm>
              <a:off x="5615015" y="3872428"/>
              <a:ext cx="1184950" cy="1045767"/>
              <a:chOff x="5369415" y="3987754"/>
              <a:chExt cx="1184950" cy="10457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2" name="文本框 241">
                    <a:extLst>
                      <a:ext uri="{FF2B5EF4-FFF2-40B4-BE49-F238E27FC236}">
                        <a16:creationId xmlns:a16="http://schemas.microsoft.com/office/drawing/2014/main" id="{AF6C2F48-401C-415F-BE2F-FF30C83E920A}"/>
                      </a:ext>
                    </a:extLst>
                  </p:cNvPr>
                  <p:cNvSpPr txBox="1"/>
                  <p:nvPr/>
                </p:nvSpPr>
                <p:spPr>
                  <a:xfrm>
                    <a:off x="6080196" y="3987754"/>
                    <a:ext cx="474169" cy="268984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1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100"/>
                  </a:p>
                </p:txBody>
              </p:sp>
            </mc:Choice>
            <mc:Fallback xmlns="">
              <p:sp>
                <p:nvSpPr>
                  <p:cNvPr id="242" name="文本框 241">
                    <a:extLst>
                      <a:ext uri="{FF2B5EF4-FFF2-40B4-BE49-F238E27FC236}">
                        <a16:creationId xmlns:a16="http://schemas.microsoft.com/office/drawing/2014/main" id="{AF6C2F48-401C-415F-BE2F-FF30C83E92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0196" y="3987754"/>
                    <a:ext cx="474169" cy="268984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3" name="文本框 242">
                    <a:extLst>
                      <a:ext uri="{FF2B5EF4-FFF2-40B4-BE49-F238E27FC236}">
                        <a16:creationId xmlns:a16="http://schemas.microsoft.com/office/drawing/2014/main" id="{98ACBD77-F014-4ADF-B64A-73D2EDEE77CE}"/>
                      </a:ext>
                    </a:extLst>
                  </p:cNvPr>
                  <p:cNvSpPr txBox="1"/>
                  <p:nvPr/>
                </p:nvSpPr>
                <p:spPr>
                  <a:xfrm>
                    <a:off x="6078922" y="4298863"/>
                    <a:ext cx="455766" cy="268984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1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100"/>
                  </a:p>
                </p:txBody>
              </p:sp>
            </mc:Choice>
            <mc:Fallback xmlns="">
              <p:sp>
                <p:nvSpPr>
                  <p:cNvPr id="243" name="文本框 242">
                    <a:extLst>
                      <a:ext uri="{FF2B5EF4-FFF2-40B4-BE49-F238E27FC236}">
                        <a16:creationId xmlns:a16="http://schemas.microsoft.com/office/drawing/2014/main" id="{98ACBD77-F014-4ADF-B64A-73D2EDEE77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922" y="4298863"/>
                    <a:ext cx="455766" cy="26898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44" name="组合 243">
                <a:extLst>
                  <a:ext uri="{FF2B5EF4-FFF2-40B4-BE49-F238E27FC236}">
                    <a16:creationId xmlns:a16="http://schemas.microsoft.com/office/drawing/2014/main" id="{1E72E1CD-C508-4B7A-A0FD-D57F471B1DB2}"/>
                  </a:ext>
                </a:extLst>
              </p:cNvPr>
              <p:cNvGrpSpPr/>
              <p:nvPr/>
            </p:nvGrpSpPr>
            <p:grpSpPr>
              <a:xfrm>
                <a:off x="5369415" y="4006529"/>
                <a:ext cx="1030774" cy="1026992"/>
                <a:chOff x="5369415" y="4006529"/>
                <a:chExt cx="1030774" cy="1026992"/>
              </a:xfrm>
            </p:grpSpPr>
            <p:sp>
              <p:nvSpPr>
                <p:cNvPr id="245" name="椭圆 244">
                  <a:extLst>
                    <a:ext uri="{FF2B5EF4-FFF2-40B4-BE49-F238E27FC236}">
                      <a16:creationId xmlns:a16="http://schemas.microsoft.com/office/drawing/2014/main" id="{49928E89-0055-473C-8791-B3C4B35B9363}"/>
                    </a:ext>
                  </a:extLst>
                </p:cNvPr>
                <p:cNvSpPr/>
                <p:nvPr/>
              </p:nvSpPr>
              <p:spPr>
                <a:xfrm>
                  <a:off x="5821999" y="4385240"/>
                  <a:ext cx="191587" cy="195827"/>
                </a:xfrm>
                <a:prstGeom prst="ellipse">
                  <a:avLst/>
                </a:prstGeom>
                <a:solidFill>
                  <a:srgbClr val="3D8DED"/>
                </a:solidFill>
                <a:ln>
                  <a:noFill/>
                </a:ln>
                <a:effectLst>
                  <a:innerShdw blurRad="1524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49" dirty="0"/>
                </a:p>
              </p:txBody>
            </p:sp>
            <p:cxnSp>
              <p:nvCxnSpPr>
                <p:cNvPr id="246" name="直接连接符 245">
                  <a:extLst>
                    <a:ext uri="{FF2B5EF4-FFF2-40B4-BE49-F238E27FC236}">
                      <a16:creationId xmlns:a16="http://schemas.microsoft.com/office/drawing/2014/main" id="{CB789CF0-8F0B-454C-ADDB-F7A4B849100F}"/>
                    </a:ext>
                  </a:extLst>
                </p:cNvPr>
                <p:cNvCxnSpPr>
                  <a:cxnSpLocks/>
                  <a:stCxn id="245" idx="7"/>
                </p:cNvCxnSpPr>
                <p:nvPr/>
              </p:nvCxnSpPr>
              <p:spPr>
                <a:xfrm flipV="1">
                  <a:off x="5985529" y="4099559"/>
                  <a:ext cx="180800" cy="31435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直接连接符 246">
                  <a:extLst>
                    <a:ext uri="{FF2B5EF4-FFF2-40B4-BE49-F238E27FC236}">
                      <a16:creationId xmlns:a16="http://schemas.microsoft.com/office/drawing/2014/main" id="{B943F7C5-992B-46BA-9F46-13B8A311F6F3}"/>
                    </a:ext>
                  </a:extLst>
                </p:cNvPr>
                <p:cNvCxnSpPr>
                  <a:cxnSpLocks/>
                  <a:stCxn id="245" idx="0"/>
                </p:cNvCxnSpPr>
                <p:nvPr/>
              </p:nvCxnSpPr>
              <p:spPr>
                <a:xfrm flipV="1">
                  <a:off x="5917793" y="4008765"/>
                  <a:ext cx="0" cy="37647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直接连接符 247">
                  <a:extLst>
                    <a:ext uri="{FF2B5EF4-FFF2-40B4-BE49-F238E27FC236}">
                      <a16:creationId xmlns:a16="http://schemas.microsoft.com/office/drawing/2014/main" id="{D988ADFB-0068-41D0-802A-A4E30C713056}"/>
                    </a:ext>
                  </a:extLst>
                </p:cNvPr>
                <p:cNvCxnSpPr>
                  <a:cxnSpLocks/>
                  <a:stCxn id="245" idx="1"/>
                </p:cNvCxnSpPr>
                <p:nvPr/>
              </p:nvCxnSpPr>
              <p:spPr>
                <a:xfrm flipH="1" flipV="1">
                  <a:off x="5664868" y="4092064"/>
                  <a:ext cx="185188" cy="3218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9" name="文本框 248">
                  <a:extLst>
                    <a:ext uri="{FF2B5EF4-FFF2-40B4-BE49-F238E27FC236}">
                      <a16:creationId xmlns:a16="http://schemas.microsoft.com/office/drawing/2014/main" id="{E5AF3023-5916-4FE1-A3E0-701D2AFC4CF1}"/>
                    </a:ext>
                  </a:extLst>
                </p:cNvPr>
                <p:cNvSpPr txBox="1"/>
                <p:nvPr/>
              </p:nvSpPr>
              <p:spPr>
                <a:xfrm rot="167557">
                  <a:off x="5707412" y="4066918"/>
                  <a:ext cx="334978" cy="215444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800"/>
                    <a:t>…</a:t>
                  </a:r>
                  <a:endParaRPr lang="zh-CN" altLang="en-US" sz="800"/>
                </a:p>
              </p:txBody>
            </p:sp>
            <p:sp>
              <p:nvSpPr>
                <p:cNvPr id="250" name="文本框 249">
                  <a:extLst>
                    <a:ext uri="{FF2B5EF4-FFF2-40B4-BE49-F238E27FC236}">
                      <a16:creationId xmlns:a16="http://schemas.microsoft.com/office/drawing/2014/main" id="{CA11AB34-FA66-40F2-A8A4-65EEA864BFEB}"/>
                    </a:ext>
                  </a:extLst>
                </p:cNvPr>
                <p:cNvSpPr txBox="1"/>
                <p:nvPr/>
              </p:nvSpPr>
              <p:spPr>
                <a:xfrm>
                  <a:off x="5850056" y="4075912"/>
                  <a:ext cx="334978" cy="215444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800"/>
                    <a:t>…</a:t>
                  </a:r>
                  <a:endParaRPr lang="zh-CN" altLang="en-US" sz="800"/>
                </a:p>
              </p:txBody>
            </p:sp>
            <p:cxnSp>
              <p:nvCxnSpPr>
                <p:cNvPr id="251" name="直接连接符 250">
                  <a:extLst>
                    <a:ext uri="{FF2B5EF4-FFF2-40B4-BE49-F238E27FC236}">
                      <a16:creationId xmlns:a16="http://schemas.microsoft.com/office/drawing/2014/main" id="{5924DA4A-B3D9-43F1-BF31-79EFE8302AE4}"/>
                    </a:ext>
                  </a:extLst>
                </p:cNvPr>
                <p:cNvCxnSpPr>
                  <a:cxnSpLocks/>
                  <a:stCxn id="245" idx="2"/>
                </p:cNvCxnSpPr>
                <p:nvPr/>
              </p:nvCxnSpPr>
              <p:spPr>
                <a:xfrm flipH="1" flipV="1">
                  <a:off x="5492669" y="4483153"/>
                  <a:ext cx="329330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2" name="文本框 251">
                      <a:extLst>
                        <a:ext uri="{FF2B5EF4-FFF2-40B4-BE49-F238E27FC236}">
                          <a16:creationId xmlns:a16="http://schemas.microsoft.com/office/drawing/2014/main" id="{634D783E-11BE-4835-AE30-CC08CB107C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10685" y="4420905"/>
                      <a:ext cx="280525" cy="261610"/>
                    </a:xfrm>
                    <a:prstGeom prst="rect">
                      <a:avLst/>
                    </a:prstGeom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oMath>
                        </m:oMathPara>
                      </a14:m>
                      <a:endParaRPr lang="zh-CN" altLang="en-US" sz="1100"/>
                    </a:p>
                  </p:txBody>
                </p:sp>
              </mc:Choice>
              <mc:Fallback xmlns="">
                <p:sp>
                  <p:nvSpPr>
                    <p:cNvPr id="252" name="文本框 251">
                      <a:extLst>
                        <a:ext uri="{FF2B5EF4-FFF2-40B4-BE49-F238E27FC236}">
                          <a16:creationId xmlns:a16="http://schemas.microsoft.com/office/drawing/2014/main" id="{634D783E-11BE-4835-AE30-CC08CB107CE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10685" y="4420905"/>
                      <a:ext cx="280525" cy="261610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253" name="组合 252">
                  <a:extLst>
                    <a:ext uri="{FF2B5EF4-FFF2-40B4-BE49-F238E27FC236}">
                      <a16:creationId xmlns:a16="http://schemas.microsoft.com/office/drawing/2014/main" id="{BAB7EC94-A299-46E3-AFA8-89235CCCD4E0}"/>
                    </a:ext>
                  </a:extLst>
                </p:cNvPr>
                <p:cNvGrpSpPr/>
                <p:nvPr/>
              </p:nvGrpSpPr>
              <p:grpSpPr>
                <a:xfrm>
                  <a:off x="5369415" y="4006529"/>
                  <a:ext cx="452496" cy="268984"/>
                  <a:chOff x="5515789" y="4223032"/>
                  <a:chExt cx="452496" cy="26898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62" name="文本框 261">
                        <a:extLst>
                          <a:ext uri="{FF2B5EF4-FFF2-40B4-BE49-F238E27FC236}">
                            <a16:creationId xmlns:a16="http://schemas.microsoft.com/office/drawing/2014/main" id="{7A802119-3394-4587-8E05-9A1612A4BAC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515789" y="4223032"/>
                        <a:ext cx="452496" cy="268984"/>
                      </a:xfrm>
                      <a:prstGeom prst="rect">
                        <a:avLst/>
                      </a:prstGeom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l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1100" b="0" i="1" smtClean="0"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1100"/>
                      </a:p>
                    </p:txBody>
                  </p:sp>
                </mc:Choice>
                <mc:Fallback xmlns="">
                  <p:sp>
                    <p:nvSpPr>
                      <p:cNvPr id="262" name="文本框 261">
                        <a:extLst>
                          <a:ext uri="{FF2B5EF4-FFF2-40B4-BE49-F238E27FC236}">
                            <a16:creationId xmlns:a16="http://schemas.microsoft.com/office/drawing/2014/main" id="{7A802119-3394-4587-8E05-9A1612A4BAC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515789" y="4223032"/>
                        <a:ext cx="452496" cy="268984"/>
                      </a:xfrm>
                      <a:prstGeom prst="rect">
                        <a:avLst/>
                      </a:prstGeom>
                      <a:blipFill>
                        <a:blip r:embed="rId2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63" name="直接连接符 262">
                    <a:extLst>
                      <a:ext uri="{FF2B5EF4-FFF2-40B4-BE49-F238E27FC236}">
                        <a16:creationId xmlns:a16="http://schemas.microsoft.com/office/drawing/2014/main" id="{5CA3C6B9-7BD9-42AF-B827-8B305097AB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39302" y="4347636"/>
                    <a:ext cx="261173" cy="7715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54" name="直接连接符 253">
                  <a:extLst>
                    <a:ext uri="{FF2B5EF4-FFF2-40B4-BE49-F238E27FC236}">
                      <a16:creationId xmlns:a16="http://schemas.microsoft.com/office/drawing/2014/main" id="{3F32F902-C01A-4ACC-8FD1-31708B1D1C32}"/>
                    </a:ext>
                  </a:extLst>
                </p:cNvPr>
                <p:cNvCxnSpPr>
                  <a:stCxn id="245" idx="3"/>
                </p:cNvCxnSpPr>
                <p:nvPr/>
              </p:nvCxnSpPr>
              <p:spPr>
                <a:xfrm flipH="1">
                  <a:off x="5517072" y="4552389"/>
                  <a:ext cx="332984" cy="2579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5" name="文本框 254">
                      <a:extLst>
                        <a:ext uri="{FF2B5EF4-FFF2-40B4-BE49-F238E27FC236}">
                          <a16:creationId xmlns:a16="http://schemas.microsoft.com/office/drawing/2014/main" id="{51BEC2F6-A9EF-4095-9ED5-F854F776F15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57417" y="4642883"/>
                      <a:ext cx="207903" cy="261610"/>
                    </a:xfrm>
                    <a:prstGeom prst="rect">
                      <a:avLst/>
                    </a:prstGeom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oMath>
                        </m:oMathPara>
                      </a14:m>
                      <a:endParaRPr lang="zh-CN" altLang="en-US" sz="1100"/>
                    </a:p>
                  </p:txBody>
                </p:sp>
              </mc:Choice>
              <mc:Fallback xmlns="">
                <p:sp>
                  <p:nvSpPr>
                    <p:cNvPr id="255" name="文本框 254">
                      <a:extLst>
                        <a:ext uri="{FF2B5EF4-FFF2-40B4-BE49-F238E27FC236}">
                          <a16:creationId xmlns:a16="http://schemas.microsoft.com/office/drawing/2014/main" id="{51BEC2F6-A9EF-4095-9ED5-F854F776F1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57417" y="4642883"/>
                      <a:ext cx="207903" cy="261610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56" name="直接连接符 255">
                  <a:extLst>
                    <a:ext uri="{FF2B5EF4-FFF2-40B4-BE49-F238E27FC236}">
                      <a16:creationId xmlns:a16="http://schemas.microsoft.com/office/drawing/2014/main" id="{AF191931-D72E-4A64-B3F6-903575B295DE}"/>
                    </a:ext>
                  </a:extLst>
                </p:cNvPr>
                <p:cNvCxnSpPr>
                  <a:cxnSpLocks/>
                  <a:stCxn id="245" idx="5"/>
                </p:cNvCxnSpPr>
                <p:nvPr/>
              </p:nvCxnSpPr>
              <p:spPr>
                <a:xfrm>
                  <a:off x="5985529" y="4552389"/>
                  <a:ext cx="346765" cy="2314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直接连接符 256">
                  <a:extLst>
                    <a:ext uri="{FF2B5EF4-FFF2-40B4-BE49-F238E27FC236}">
                      <a16:creationId xmlns:a16="http://schemas.microsoft.com/office/drawing/2014/main" id="{26C49865-ED40-45B0-9061-698E924B7C91}"/>
                    </a:ext>
                  </a:extLst>
                </p:cNvPr>
                <p:cNvCxnSpPr>
                  <a:cxnSpLocks/>
                  <a:stCxn id="245" idx="4"/>
                </p:cNvCxnSpPr>
                <p:nvPr/>
              </p:nvCxnSpPr>
              <p:spPr>
                <a:xfrm>
                  <a:off x="5917793" y="4581067"/>
                  <a:ext cx="231266" cy="34121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直接连接符 257">
                  <a:extLst>
                    <a:ext uri="{FF2B5EF4-FFF2-40B4-BE49-F238E27FC236}">
                      <a16:creationId xmlns:a16="http://schemas.microsoft.com/office/drawing/2014/main" id="{DD917747-1F4F-4ABE-B818-7F474E9E6EC6}"/>
                    </a:ext>
                  </a:extLst>
                </p:cNvPr>
                <p:cNvCxnSpPr>
                  <a:cxnSpLocks/>
                  <a:stCxn id="245" idx="6"/>
                </p:cNvCxnSpPr>
                <p:nvPr/>
              </p:nvCxnSpPr>
              <p:spPr>
                <a:xfrm>
                  <a:off x="6013586" y="4483154"/>
                  <a:ext cx="386603" cy="682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9" name="文本框 258">
                      <a:extLst>
                        <a:ext uri="{FF2B5EF4-FFF2-40B4-BE49-F238E27FC236}">
                          <a16:creationId xmlns:a16="http://schemas.microsoft.com/office/drawing/2014/main" id="{7263EF92-6B78-4877-BC30-B5B3F1F5F7F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45542" y="4764537"/>
                      <a:ext cx="474169" cy="268984"/>
                    </a:xfrm>
                    <a:prstGeom prst="rect">
                      <a:avLst/>
                    </a:prstGeom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/>
                    </a:p>
                  </p:txBody>
                </p:sp>
              </mc:Choice>
              <mc:Fallback xmlns="">
                <p:sp>
                  <p:nvSpPr>
                    <p:cNvPr id="259" name="文本框 258">
                      <a:extLst>
                        <a:ext uri="{FF2B5EF4-FFF2-40B4-BE49-F238E27FC236}">
                          <a16:creationId xmlns:a16="http://schemas.microsoft.com/office/drawing/2014/main" id="{7263EF92-6B78-4877-BC30-B5B3F1F5F7F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45542" y="4764537"/>
                      <a:ext cx="474169" cy="26898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60" name="文本框 259">
                  <a:extLst>
                    <a:ext uri="{FF2B5EF4-FFF2-40B4-BE49-F238E27FC236}">
                      <a16:creationId xmlns:a16="http://schemas.microsoft.com/office/drawing/2014/main" id="{41B2557D-BA9F-44F4-8ED8-4F50F0999B18}"/>
                    </a:ext>
                  </a:extLst>
                </p:cNvPr>
                <p:cNvSpPr txBox="1"/>
                <p:nvPr/>
              </p:nvSpPr>
              <p:spPr>
                <a:xfrm>
                  <a:off x="6054897" y="4441696"/>
                  <a:ext cx="334978" cy="215444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800"/>
                    <a:t>…</a:t>
                  </a:r>
                  <a:endParaRPr lang="zh-CN" altLang="en-US" sz="800"/>
                </a:p>
              </p:txBody>
            </p:sp>
            <p:sp>
              <p:nvSpPr>
                <p:cNvPr id="261" name="文本框 260">
                  <a:extLst>
                    <a:ext uri="{FF2B5EF4-FFF2-40B4-BE49-F238E27FC236}">
                      <a16:creationId xmlns:a16="http://schemas.microsoft.com/office/drawing/2014/main" id="{E2CF7BA1-6BF0-414B-9E37-6AC1EE6887FD}"/>
                    </a:ext>
                  </a:extLst>
                </p:cNvPr>
                <p:cNvSpPr txBox="1"/>
                <p:nvPr/>
              </p:nvSpPr>
              <p:spPr>
                <a:xfrm>
                  <a:off x="5979335" y="4569780"/>
                  <a:ext cx="334978" cy="215444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800"/>
                    <a:t>…</a:t>
                  </a:r>
                  <a:endParaRPr lang="zh-CN" altLang="en-US" sz="80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矩形 236">
                  <a:extLst>
                    <a:ext uri="{FF2B5EF4-FFF2-40B4-BE49-F238E27FC236}">
                      <a16:creationId xmlns:a16="http://schemas.microsoft.com/office/drawing/2014/main" id="{D075D970-8626-40BE-B5FB-0F6FF2533F75}"/>
                    </a:ext>
                  </a:extLst>
                </p:cNvPr>
                <p:cNvSpPr/>
                <p:nvPr/>
              </p:nvSpPr>
              <p:spPr>
                <a:xfrm>
                  <a:off x="6245420" y="4801569"/>
                  <a:ext cx="1312988" cy="3222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4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𝐼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en-US" altLang="zh-CN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𝑁</m:t>
                                </m:r>
                                <m:r>
                                  <a:rPr lang="en-US" altLang="zh-CN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−3</m:t>
                                </m:r>
                              </m:e>
                            </m:d>
                            <m:r>
                              <a:rPr lang="en-US" altLang="zh-CN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3</m:t>
                            </m:r>
                            <m:r>
                              <a:rPr lang="en-US" altLang="zh-CN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zh-CN" altLang="en-US" sz="1400"/>
                </a:p>
              </p:txBody>
            </p:sp>
          </mc:Choice>
          <mc:Fallback xmlns="">
            <p:sp>
              <p:nvSpPr>
                <p:cNvPr id="237" name="矩形 236">
                  <a:extLst>
                    <a:ext uri="{FF2B5EF4-FFF2-40B4-BE49-F238E27FC236}">
                      <a16:creationId xmlns:a16="http://schemas.microsoft.com/office/drawing/2014/main" id="{D075D970-8626-40BE-B5FB-0F6FF2533F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5420" y="4801569"/>
                  <a:ext cx="1312988" cy="322268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8" name="直接连接符 237">
              <a:extLst>
                <a:ext uri="{FF2B5EF4-FFF2-40B4-BE49-F238E27FC236}">
                  <a16:creationId xmlns:a16="http://schemas.microsoft.com/office/drawing/2014/main" id="{E972646F-8B9C-4D87-9CCC-8313CDCF5EBE}"/>
                </a:ext>
              </a:extLst>
            </p:cNvPr>
            <p:cNvCxnSpPr>
              <a:cxnSpLocks/>
            </p:cNvCxnSpPr>
            <p:nvPr/>
          </p:nvCxnSpPr>
          <p:spPr>
            <a:xfrm>
              <a:off x="7324588" y="4159929"/>
              <a:ext cx="261173" cy="771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文本框 238">
                  <a:extLst>
                    <a:ext uri="{FF2B5EF4-FFF2-40B4-BE49-F238E27FC236}">
                      <a16:creationId xmlns:a16="http://schemas.microsoft.com/office/drawing/2014/main" id="{7D2CCC02-A693-4F0D-9930-F0195826EE75}"/>
                    </a:ext>
                  </a:extLst>
                </p:cNvPr>
                <p:cNvSpPr txBox="1"/>
                <p:nvPr/>
              </p:nvSpPr>
              <p:spPr>
                <a:xfrm>
                  <a:off x="6881664" y="4199503"/>
                  <a:ext cx="559256" cy="253018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zh-CN" altLang="en-US" sz="1000"/>
                </a:p>
              </p:txBody>
            </p:sp>
          </mc:Choice>
          <mc:Fallback xmlns="">
            <p:sp>
              <p:nvSpPr>
                <p:cNvPr id="239" name="文本框 238">
                  <a:extLst>
                    <a:ext uri="{FF2B5EF4-FFF2-40B4-BE49-F238E27FC236}">
                      <a16:creationId xmlns:a16="http://schemas.microsoft.com/office/drawing/2014/main" id="{7D2CCC02-A693-4F0D-9930-F0195826EE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1664" y="4199503"/>
                  <a:ext cx="559256" cy="253018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" name="文本框 239">
                  <a:extLst>
                    <a:ext uri="{FF2B5EF4-FFF2-40B4-BE49-F238E27FC236}">
                      <a16:creationId xmlns:a16="http://schemas.microsoft.com/office/drawing/2014/main" id="{2F95FCA0-9F76-430C-B65D-0B2F15885A67}"/>
                    </a:ext>
                  </a:extLst>
                </p:cNvPr>
                <p:cNvSpPr txBox="1"/>
                <p:nvPr/>
              </p:nvSpPr>
              <p:spPr>
                <a:xfrm>
                  <a:off x="6903934" y="4352345"/>
                  <a:ext cx="559256" cy="253018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CN" altLang="en-US" sz="1000"/>
                </a:p>
              </p:txBody>
            </p:sp>
          </mc:Choice>
          <mc:Fallback xmlns="">
            <p:sp>
              <p:nvSpPr>
                <p:cNvPr id="240" name="文本框 239">
                  <a:extLst>
                    <a:ext uri="{FF2B5EF4-FFF2-40B4-BE49-F238E27FC236}">
                      <a16:creationId xmlns:a16="http://schemas.microsoft.com/office/drawing/2014/main" id="{2F95FCA0-9F76-430C-B65D-0B2F15885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934" y="4352345"/>
                  <a:ext cx="559256" cy="253018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1" name="文本框 240">
              <a:extLst>
                <a:ext uri="{FF2B5EF4-FFF2-40B4-BE49-F238E27FC236}">
                  <a16:creationId xmlns:a16="http://schemas.microsoft.com/office/drawing/2014/main" id="{49C47861-7252-4ED9-B809-0EC1DABC2729}"/>
                </a:ext>
              </a:extLst>
            </p:cNvPr>
            <p:cNvSpPr txBox="1"/>
            <p:nvPr/>
          </p:nvSpPr>
          <p:spPr>
            <a:xfrm>
              <a:off x="7947578" y="4637358"/>
              <a:ext cx="506870" cy="2616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100"/>
                <a:t>3</a:t>
              </a:r>
              <a:r>
                <a:rPr lang="zh-CN" altLang="en-US" sz="1100"/>
                <a:t>组</a:t>
              </a:r>
              <a:r>
                <a:rPr lang="en-US" altLang="zh-CN" sz="1100"/>
                <a:t>R</a:t>
              </a:r>
              <a:endParaRPr lang="zh-CN" altLang="en-US" sz="1100"/>
            </a:p>
          </p:txBody>
        </p:sp>
      </p:grpSp>
      <p:grpSp>
        <p:nvGrpSpPr>
          <p:cNvPr id="264" name="组合 263">
            <a:extLst>
              <a:ext uri="{FF2B5EF4-FFF2-40B4-BE49-F238E27FC236}">
                <a16:creationId xmlns:a16="http://schemas.microsoft.com/office/drawing/2014/main" id="{BCD04956-458F-460D-AC08-290FCC8DCFA3}"/>
              </a:ext>
            </a:extLst>
          </p:cNvPr>
          <p:cNvGrpSpPr/>
          <p:nvPr/>
        </p:nvGrpSpPr>
        <p:grpSpPr>
          <a:xfrm>
            <a:off x="5855323" y="862064"/>
            <a:ext cx="2695760" cy="1176756"/>
            <a:chOff x="5720669" y="2715017"/>
            <a:chExt cx="2695760" cy="1176756"/>
          </a:xfrm>
        </p:grpSpPr>
        <p:sp>
          <p:nvSpPr>
            <p:cNvPr id="265" name="椭圆 264">
              <a:extLst>
                <a:ext uri="{FF2B5EF4-FFF2-40B4-BE49-F238E27FC236}">
                  <a16:creationId xmlns:a16="http://schemas.microsoft.com/office/drawing/2014/main" id="{58FF8226-A754-4240-962E-81A01C7FA821}"/>
                </a:ext>
              </a:extLst>
            </p:cNvPr>
            <p:cNvSpPr/>
            <p:nvPr/>
          </p:nvSpPr>
          <p:spPr>
            <a:xfrm>
              <a:off x="6105637" y="3085962"/>
              <a:ext cx="191587" cy="195827"/>
            </a:xfrm>
            <a:prstGeom prst="ellipse">
              <a:avLst/>
            </a:prstGeom>
            <a:solidFill>
              <a:srgbClr val="3D8DED"/>
            </a:solidFill>
            <a:ln>
              <a:noFill/>
            </a:ln>
            <a:effectLst>
              <a:innerShdw blurRad="152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 dirty="0"/>
            </a:p>
          </p:txBody>
        </p:sp>
        <p:cxnSp>
          <p:nvCxnSpPr>
            <p:cNvPr id="266" name="直接连接符 265">
              <a:extLst>
                <a:ext uri="{FF2B5EF4-FFF2-40B4-BE49-F238E27FC236}">
                  <a16:creationId xmlns:a16="http://schemas.microsoft.com/office/drawing/2014/main" id="{7436438C-50AB-43EC-A5D4-45FCBE63C448}"/>
                </a:ext>
              </a:extLst>
            </p:cNvPr>
            <p:cNvCxnSpPr>
              <a:cxnSpLocks/>
              <a:stCxn id="265" idx="7"/>
            </p:cNvCxnSpPr>
            <p:nvPr/>
          </p:nvCxnSpPr>
          <p:spPr>
            <a:xfrm flipV="1">
              <a:off x="6269167" y="2890699"/>
              <a:ext cx="354684" cy="2239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266">
              <a:extLst>
                <a:ext uri="{FF2B5EF4-FFF2-40B4-BE49-F238E27FC236}">
                  <a16:creationId xmlns:a16="http://schemas.microsoft.com/office/drawing/2014/main" id="{EFD155B5-DFE0-40E3-8521-FC5F6F602AF1}"/>
                </a:ext>
              </a:extLst>
            </p:cNvPr>
            <p:cNvCxnSpPr>
              <a:cxnSpLocks/>
              <a:stCxn id="265" idx="6"/>
            </p:cNvCxnSpPr>
            <p:nvPr/>
          </p:nvCxnSpPr>
          <p:spPr>
            <a:xfrm>
              <a:off x="6297224" y="3183876"/>
              <a:ext cx="446036" cy="75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>
              <a:extLst>
                <a:ext uri="{FF2B5EF4-FFF2-40B4-BE49-F238E27FC236}">
                  <a16:creationId xmlns:a16="http://schemas.microsoft.com/office/drawing/2014/main" id="{5D35CA78-62B1-41A8-A062-755B6BF8BEEF}"/>
                </a:ext>
              </a:extLst>
            </p:cNvPr>
            <p:cNvCxnSpPr>
              <a:cxnSpLocks/>
              <a:stCxn id="265" idx="5"/>
            </p:cNvCxnSpPr>
            <p:nvPr/>
          </p:nvCxnSpPr>
          <p:spPr>
            <a:xfrm>
              <a:off x="6269167" y="3253111"/>
              <a:ext cx="458178" cy="200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9" name="文本框 268">
                  <a:extLst>
                    <a:ext uri="{FF2B5EF4-FFF2-40B4-BE49-F238E27FC236}">
                      <a16:creationId xmlns:a16="http://schemas.microsoft.com/office/drawing/2014/main" id="{901002BA-4A36-4747-ADEE-FB9C9E4D8D1B}"/>
                    </a:ext>
                  </a:extLst>
                </p:cNvPr>
                <p:cNvSpPr txBox="1"/>
                <p:nvPr/>
              </p:nvSpPr>
              <p:spPr>
                <a:xfrm>
                  <a:off x="5720669" y="2918527"/>
                  <a:ext cx="280525" cy="261610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zh-CN" altLang="en-US" sz="1100"/>
                </a:p>
              </p:txBody>
            </p:sp>
          </mc:Choice>
          <mc:Fallback xmlns="">
            <p:sp>
              <p:nvSpPr>
                <p:cNvPr id="269" name="文本框 268">
                  <a:extLst>
                    <a:ext uri="{FF2B5EF4-FFF2-40B4-BE49-F238E27FC236}">
                      <a16:creationId xmlns:a16="http://schemas.microsoft.com/office/drawing/2014/main" id="{901002BA-4A36-4747-ADEE-FB9C9E4D8D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0669" y="2918527"/>
                  <a:ext cx="280525" cy="2616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0" name="文本框 269">
              <a:extLst>
                <a:ext uri="{FF2B5EF4-FFF2-40B4-BE49-F238E27FC236}">
                  <a16:creationId xmlns:a16="http://schemas.microsoft.com/office/drawing/2014/main" id="{BAE02896-37E6-49EB-9BCB-715E916AF91F}"/>
                </a:ext>
              </a:extLst>
            </p:cNvPr>
            <p:cNvSpPr txBox="1"/>
            <p:nvPr/>
          </p:nvSpPr>
          <p:spPr>
            <a:xfrm rot="5400000">
              <a:off x="6347614" y="3168988"/>
              <a:ext cx="334978" cy="21544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800"/>
                <a:t>…</a:t>
              </a:r>
              <a:endParaRPr lang="zh-CN" altLang="en-US" sz="800"/>
            </a:p>
          </p:txBody>
        </p:sp>
        <p:sp>
          <p:nvSpPr>
            <p:cNvPr id="271" name="文本框 270">
              <a:extLst>
                <a:ext uri="{FF2B5EF4-FFF2-40B4-BE49-F238E27FC236}">
                  <a16:creationId xmlns:a16="http://schemas.microsoft.com/office/drawing/2014/main" id="{6779D402-2239-4637-AD77-0992419ECE4F}"/>
                </a:ext>
              </a:extLst>
            </p:cNvPr>
            <p:cNvSpPr txBox="1"/>
            <p:nvPr/>
          </p:nvSpPr>
          <p:spPr>
            <a:xfrm rot="5400000">
              <a:off x="6355255" y="3013905"/>
              <a:ext cx="334978" cy="21544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800"/>
                <a:t>…</a:t>
              </a:r>
              <a:endParaRPr lang="zh-CN" altLang="en-US" sz="800"/>
            </a:p>
          </p:txBody>
        </p:sp>
        <p:cxnSp>
          <p:nvCxnSpPr>
            <p:cNvPr id="272" name="直接连接符 271">
              <a:extLst>
                <a:ext uri="{FF2B5EF4-FFF2-40B4-BE49-F238E27FC236}">
                  <a16:creationId xmlns:a16="http://schemas.microsoft.com/office/drawing/2014/main" id="{CD4B1786-B826-489E-89C7-9261A73CEC81}"/>
                </a:ext>
              </a:extLst>
            </p:cNvPr>
            <p:cNvCxnSpPr>
              <a:cxnSpLocks/>
              <a:stCxn id="265" idx="2"/>
            </p:cNvCxnSpPr>
            <p:nvPr/>
          </p:nvCxnSpPr>
          <p:spPr>
            <a:xfrm flipH="1" flipV="1">
              <a:off x="5776307" y="3183875"/>
              <a:ext cx="32933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椭圆 272">
              <a:extLst>
                <a:ext uri="{FF2B5EF4-FFF2-40B4-BE49-F238E27FC236}">
                  <a16:creationId xmlns:a16="http://schemas.microsoft.com/office/drawing/2014/main" id="{CDB39EF5-9900-42BC-817D-1B418ABCADA1}"/>
                </a:ext>
              </a:extLst>
            </p:cNvPr>
            <p:cNvSpPr/>
            <p:nvPr/>
          </p:nvSpPr>
          <p:spPr>
            <a:xfrm>
              <a:off x="7384288" y="3105447"/>
              <a:ext cx="191587" cy="195827"/>
            </a:xfrm>
            <a:prstGeom prst="ellipse">
              <a:avLst/>
            </a:prstGeom>
            <a:solidFill>
              <a:srgbClr val="3D8DED"/>
            </a:solidFill>
            <a:ln>
              <a:noFill/>
            </a:ln>
            <a:effectLst>
              <a:innerShdw blurRad="152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 dirty="0"/>
            </a:p>
          </p:txBody>
        </p:sp>
        <p:cxnSp>
          <p:nvCxnSpPr>
            <p:cNvPr id="274" name="直接连接符 273">
              <a:extLst>
                <a:ext uri="{FF2B5EF4-FFF2-40B4-BE49-F238E27FC236}">
                  <a16:creationId xmlns:a16="http://schemas.microsoft.com/office/drawing/2014/main" id="{8F4A4299-6AFA-4BF8-8104-4D5558C91A43}"/>
                </a:ext>
              </a:extLst>
            </p:cNvPr>
            <p:cNvCxnSpPr>
              <a:cxnSpLocks/>
              <a:stCxn id="273" idx="1"/>
            </p:cNvCxnSpPr>
            <p:nvPr/>
          </p:nvCxnSpPr>
          <p:spPr>
            <a:xfrm flipH="1" flipV="1">
              <a:off x="7135157" y="2933452"/>
              <a:ext cx="277188" cy="200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接连接符 274">
              <a:extLst>
                <a:ext uri="{FF2B5EF4-FFF2-40B4-BE49-F238E27FC236}">
                  <a16:creationId xmlns:a16="http://schemas.microsoft.com/office/drawing/2014/main" id="{B73BADB2-1FF2-47EF-A38C-E0D92723476A}"/>
                </a:ext>
              </a:extLst>
            </p:cNvPr>
            <p:cNvCxnSpPr>
              <a:cxnSpLocks/>
              <a:stCxn id="273" idx="2"/>
            </p:cNvCxnSpPr>
            <p:nvPr/>
          </p:nvCxnSpPr>
          <p:spPr>
            <a:xfrm flipH="1" flipV="1">
              <a:off x="6928435" y="3203360"/>
              <a:ext cx="45585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接连接符 275">
              <a:extLst>
                <a:ext uri="{FF2B5EF4-FFF2-40B4-BE49-F238E27FC236}">
                  <a16:creationId xmlns:a16="http://schemas.microsoft.com/office/drawing/2014/main" id="{4A9F8D79-0792-44EF-A787-E35AC0F53236}"/>
                </a:ext>
              </a:extLst>
            </p:cNvPr>
            <p:cNvCxnSpPr>
              <a:cxnSpLocks/>
              <a:stCxn id="273" idx="3"/>
            </p:cNvCxnSpPr>
            <p:nvPr/>
          </p:nvCxnSpPr>
          <p:spPr>
            <a:xfrm flipH="1">
              <a:off x="7135157" y="3272596"/>
              <a:ext cx="277188" cy="191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文本框 276">
              <a:extLst>
                <a:ext uri="{FF2B5EF4-FFF2-40B4-BE49-F238E27FC236}">
                  <a16:creationId xmlns:a16="http://schemas.microsoft.com/office/drawing/2014/main" id="{2A523E27-AD80-4657-A704-E57DDB74A7C9}"/>
                </a:ext>
              </a:extLst>
            </p:cNvPr>
            <p:cNvSpPr txBox="1"/>
            <p:nvPr/>
          </p:nvSpPr>
          <p:spPr>
            <a:xfrm rot="5400000">
              <a:off x="7098703" y="3198686"/>
              <a:ext cx="334978" cy="21544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800"/>
                <a:t>…</a:t>
              </a:r>
              <a:endParaRPr lang="zh-CN" altLang="en-US" sz="800"/>
            </a:p>
          </p:txBody>
        </p:sp>
        <p:sp>
          <p:nvSpPr>
            <p:cNvPr id="278" name="文本框 277">
              <a:extLst>
                <a:ext uri="{FF2B5EF4-FFF2-40B4-BE49-F238E27FC236}">
                  <a16:creationId xmlns:a16="http://schemas.microsoft.com/office/drawing/2014/main" id="{67BB6565-0BE7-4090-8E2F-CCE76DDD2415}"/>
                </a:ext>
              </a:extLst>
            </p:cNvPr>
            <p:cNvSpPr txBox="1"/>
            <p:nvPr/>
          </p:nvSpPr>
          <p:spPr>
            <a:xfrm rot="5400000">
              <a:off x="7106344" y="3043603"/>
              <a:ext cx="334978" cy="21544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800"/>
                <a:t>…</a:t>
              </a:r>
              <a:endParaRPr lang="zh-CN" altLang="en-US" sz="800"/>
            </a:p>
          </p:txBody>
        </p:sp>
        <p:cxnSp>
          <p:nvCxnSpPr>
            <p:cNvPr id="279" name="直接连接符 278">
              <a:extLst>
                <a:ext uri="{FF2B5EF4-FFF2-40B4-BE49-F238E27FC236}">
                  <a16:creationId xmlns:a16="http://schemas.microsoft.com/office/drawing/2014/main" id="{61915A42-05AE-40D7-9EBB-8F3149257236}"/>
                </a:ext>
              </a:extLst>
            </p:cNvPr>
            <p:cNvCxnSpPr>
              <a:stCxn id="273" idx="6"/>
            </p:cNvCxnSpPr>
            <p:nvPr/>
          </p:nvCxnSpPr>
          <p:spPr>
            <a:xfrm flipV="1">
              <a:off x="7575875" y="3203360"/>
              <a:ext cx="37170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椭圆 279">
              <a:extLst>
                <a:ext uri="{FF2B5EF4-FFF2-40B4-BE49-F238E27FC236}">
                  <a16:creationId xmlns:a16="http://schemas.microsoft.com/office/drawing/2014/main" id="{5258BD4A-662C-47F2-940E-6C0EB724FF29}"/>
                </a:ext>
              </a:extLst>
            </p:cNvPr>
            <p:cNvSpPr/>
            <p:nvPr/>
          </p:nvSpPr>
          <p:spPr>
            <a:xfrm>
              <a:off x="6579809" y="2765667"/>
              <a:ext cx="644211" cy="235978"/>
            </a:xfrm>
            <a:prstGeom prst="ellipse">
              <a:avLst/>
            </a:prstGeom>
            <a:noFill/>
            <a:ln>
              <a:solidFill>
                <a:srgbClr val="D386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1" name="矩形 280">
                  <a:extLst>
                    <a:ext uri="{FF2B5EF4-FFF2-40B4-BE49-F238E27FC236}">
                      <a16:creationId xmlns:a16="http://schemas.microsoft.com/office/drawing/2014/main" id="{2C23F030-E973-4DD0-84FA-BF649391172D}"/>
                    </a:ext>
                  </a:extLst>
                </p:cNvPr>
                <p:cNvSpPr/>
                <p:nvPr/>
              </p:nvSpPr>
              <p:spPr>
                <a:xfrm>
                  <a:off x="6207884" y="3569505"/>
                  <a:ext cx="1312988" cy="3222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4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𝐼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altLang="zh-CN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𝑁</m:t>
                                </m:r>
                                <m:r>
                                  <a:rPr lang="en-US" altLang="zh-CN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altLang="zh-CN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  <m:r>
                              <a:rPr lang="en-US" altLang="zh-CN" sz="1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zh-CN" altLang="en-US" sz="1400"/>
                </a:p>
              </p:txBody>
            </p:sp>
          </mc:Choice>
          <mc:Fallback xmlns="">
            <p:sp>
              <p:nvSpPr>
                <p:cNvPr id="281" name="矩形 280">
                  <a:extLst>
                    <a:ext uri="{FF2B5EF4-FFF2-40B4-BE49-F238E27FC236}">
                      <a16:creationId xmlns:a16="http://schemas.microsoft.com/office/drawing/2014/main" id="{2C23F030-E973-4DD0-84FA-BF64939117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7884" y="3569505"/>
                  <a:ext cx="1312988" cy="322268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2" name="文本框 281">
                  <a:extLst>
                    <a:ext uri="{FF2B5EF4-FFF2-40B4-BE49-F238E27FC236}">
                      <a16:creationId xmlns:a16="http://schemas.microsoft.com/office/drawing/2014/main" id="{8D074441-7E45-40E5-9FDF-095E949900C0}"/>
                    </a:ext>
                  </a:extLst>
                </p:cNvPr>
                <p:cNvSpPr txBox="1"/>
                <p:nvPr/>
              </p:nvSpPr>
              <p:spPr>
                <a:xfrm>
                  <a:off x="6171393" y="2715017"/>
                  <a:ext cx="452496" cy="268984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zh-CN" altLang="en-US" sz="1100"/>
                </a:p>
              </p:txBody>
            </p:sp>
          </mc:Choice>
          <mc:Fallback xmlns="">
            <p:sp>
              <p:nvSpPr>
                <p:cNvPr id="282" name="文本框 281">
                  <a:extLst>
                    <a:ext uri="{FF2B5EF4-FFF2-40B4-BE49-F238E27FC236}">
                      <a16:creationId xmlns:a16="http://schemas.microsoft.com/office/drawing/2014/main" id="{8D074441-7E45-40E5-9FDF-095E949900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1393" y="2715017"/>
                  <a:ext cx="452496" cy="268984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文本框 282">
                  <a:extLst>
                    <a:ext uri="{FF2B5EF4-FFF2-40B4-BE49-F238E27FC236}">
                      <a16:creationId xmlns:a16="http://schemas.microsoft.com/office/drawing/2014/main" id="{BFFE42D0-E018-42A6-B5CC-AAD838738B88}"/>
                    </a:ext>
                  </a:extLst>
                </p:cNvPr>
                <p:cNvSpPr txBox="1"/>
                <p:nvPr/>
              </p:nvSpPr>
              <p:spPr>
                <a:xfrm>
                  <a:off x="6186805" y="3263018"/>
                  <a:ext cx="474169" cy="268984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zh-CN" altLang="en-US" sz="1100"/>
                </a:p>
              </p:txBody>
            </p:sp>
          </mc:Choice>
          <mc:Fallback xmlns="">
            <p:sp>
              <p:nvSpPr>
                <p:cNvPr id="283" name="文本框 282">
                  <a:extLst>
                    <a:ext uri="{FF2B5EF4-FFF2-40B4-BE49-F238E27FC236}">
                      <a16:creationId xmlns:a16="http://schemas.microsoft.com/office/drawing/2014/main" id="{BFFE42D0-E018-42A6-B5CC-AAD838738B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805" y="3263018"/>
                  <a:ext cx="474169" cy="268984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4" name="文本框 283">
                  <a:extLst>
                    <a:ext uri="{FF2B5EF4-FFF2-40B4-BE49-F238E27FC236}">
                      <a16:creationId xmlns:a16="http://schemas.microsoft.com/office/drawing/2014/main" id="{6C2F97F5-61B4-4DD0-AA90-CF3D65F7D4B3}"/>
                    </a:ext>
                  </a:extLst>
                </p:cNvPr>
                <p:cNvSpPr txBox="1"/>
                <p:nvPr/>
              </p:nvSpPr>
              <p:spPr>
                <a:xfrm>
                  <a:off x="7160142" y="3323085"/>
                  <a:ext cx="474169" cy="268984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zh-CN" altLang="en-US" sz="1100"/>
                </a:p>
              </p:txBody>
            </p:sp>
          </mc:Choice>
          <mc:Fallback xmlns="">
            <p:sp>
              <p:nvSpPr>
                <p:cNvPr id="284" name="文本框 283">
                  <a:extLst>
                    <a:ext uri="{FF2B5EF4-FFF2-40B4-BE49-F238E27FC236}">
                      <a16:creationId xmlns:a16="http://schemas.microsoft.com/office/drawing/2014/main" id="{6C2F97F5-61B4-4DD0-AA90-CF3D65F7D4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142" y="3323085"/>
                  <a:ext cx="474169" cy="268984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5" name="文本框 284">
                  <a:extLst>
                    <a:ext uri="{FF2B5EF4-FFF2-40B4-BE49-F238E27FC236}">
                      <a16:creationId xmlns:a16="http://schemas.microsoft.com/office/drawing/2014/main" id="{D76A5E27-E6F0-4530-8F12-D6A267D99593}"/>
                    </a:ext>
                  </a:extLst>
                </p:cNvPr>
                <p:cNvSpPr txBox="1"/>
                <p:nvPr/>
              </p:nvSpPr>
              <p:spPr>
                <a:xfrm>
                  <a:off x="7160141" y="2811659"/>
                  <a:ext cx="452496" cy="268984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zh-CN" altLang="en-US" sz="1100"/>
                </a:p>
              </p:txBody>
            </p:sp>
          </mc:Choice>
          <mc:Fallback xmlns="">
            <p:sp>
              <p:nvSpPr>
                <p:cNvPr id="285" name="文本框 284">
                  <a:extLst>
                    <a:ext uri="{FF2B5EF4-FFF2-40B4-BE49-F238E27FC236}">
                      <a16:creationId xmlns:a16="http://schemas.microsoft.com/office/drawing/2014/main" id="{D76A5E27-E6F0-4530-8F12-D6A267D995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141" y="2811659"/>
                  <a:ext cx="452496" cy="2689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" name="文本框 285">
                  <a:extLst>
                    <a:ext uri="{FF2B5EF4-FFF2-40B4-BE49-F238E27FC236}">
                      <a16:creationId xmlns:a16="http://schemas.microsoft.com/office/drawing/2014/main" id="{7DF07FD7-1C79-45E1-9F4C-0C2672FF3769}"/>
                    </a:ext>
                  </a:extLst>
                </p:cNvPr>
                <p:cNvSpPr txBox="1"/>
                <p:nvPr/>
              </p:nvSpPr>
              <p:spPr>
                <a:xfrm>
                  <a:off x="7633603" y="2958835"/>
                  <a:ext cx="280525" cy="261610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zh-CN" altLang="en-US" sz="1100"/>
                </a:p>
              </p:txBody>
            </p:sp>
          </mc:Choice>
          <mc:Fallback xmlns="">
            <p:sp>
              <p:nvSpPr>
                <p:cNvPr id="286" name="文本框 285">
                  <a:extLst>
                    <a:ext uri="{FF2B5EF4-FFF2-40B4-BE49-F238E27FC236}">
                      <a16:creationId xmlns:a16="http://schemas.microsoft.com/office/drawing/2014/main" id="{7DF07FD7-1C79-45E1-9F4C-0C2672FF37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3603" y="2958835"/>
                  <a:ext cx="280525" cy="261610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7" name="文本框 286">
              <a:extLst>
                <a:ext uri="{FF2B5EF4-FFF2-40B4-BE49-F238E27FC236}">
                  <a16:creationId xmlns:a16="http://schemas.microsoft.com/office/drawing/2014/main" id="{CCE5DC37-1B07-4E50-9CA3-A1EA3CA625A3}"/>
                </a:ext>
              </a:extLst>
            </p:cNvPr>
            <p:cNvSpPr txBox="1"/>
            <p:nvPr/>
          </p:nvSpPr>
          <p:spPr>
            <a:xfrm>
              <a:off x="7909559" y="3219841"/>
              <a:ext cx="506870" cy="2616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100"/>
                <a:t>2</a:t>
              </a:r>
              <a:r>
                <a:rPr lang="zh-CN" altLang="en-US" sz="1100"/>
                <a:t>组</a:t>
              </a:r>
              <a:r>
                <a:rPr lang="en-US" altLang="zh-CN" sz="1100"/>
                <a:t>R</a:t>
              </a:r>
              <a:endParaRPr lang="zh-CN" altLang="en-US" sz="1100"/>
            </a:p>
          </p:txBody>
        </p:sp>
      </p:grpSp>
      <p:sp>
        <p:nvSpPr>
          <p:cNvPr id="288" name="椭圆 287">
            <a:extLst>
              <a:ext uri="{FF2B5EF4-FFF2-40B4-BE49-F238E27FC236}">
                <a16:creationId xmlns:a16="http://schemas.microsoft.com/office/drawing/2014/main" id="{5806101E-3206-4EB7-9891-543FE74DA445}"/>
              </a:ext>
            </a:extLst>
          </p:cNvPr>
          <p:cNvSpPr/>
          <p:nvPr/>
        </p:nvSpPr>
        <p:spPr>
          <a:xfrm rot="450991">
            <a:off x="6732948" y="2501318"/>
            <a:ext cx="625721" cy="235978"/>
          </a:xfrm>
          <a:prstGeom prst="ellipse">
            <a:avLst/>
          </a:prstGeom>
          <a:noFill/>
          <a:ln>
            <a:solidFill>
              <a:srgbClr val="D38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9" name="文本框 288">
            <a:extLst>
              <a:ext uri="{FF2B5EF4-FFF2-40B4-BE49-F238E27FC236}">
                <a16:creationId xmlns:a16="http://schemas.microsoft.com/office/drawing/2014/main" id="{8F91C02E-A385-4C3B-9730-160F3B479203}"/>
              </a:ext>
            </a:extLst>
          </p:cNvPr>
          <p:cNvSpPr txBox="1"/>
          <p:nvPr/>
        </p:nvSpPr>
        <p:spPr>
          <a:xfrm>
            <a:off x="5817503" y="437799"/>
            <a:ext cx="222671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/>
              <a:t>Expansion</a:t>
            </a:r>
            <a:endParaRPr lang="zh-CN" altLang="en-US"/>
          </a:p>
        </p:txBody>
      </p:sp>
      <p:sp>
        <p:nvSpPr>
          <p:cNvPr id="290" name="文本框 289">
            <a:extLst>
              <a:ext uri="{FF2B5EF4-FFF2-40B4-BE49-F238E27FC236}">
                <a16:creationId xmlns:a16="http://schemas.microsoft.com/office/drawing/2014/main" id="{AB5D107A-0CCB-42FA-A2DF-37CBF03DE4A0}"/>
              </a:ext>
            </a:extLst>
          </p:cNvPr>
          <p:cNvSpPr txBox="1"/>
          <p:nvPr/>
        </p:nvSpPr>
        <p:spPr>
          <a:xfrm>
            <a:off x="183011" y="3094696"/>
            <a:ext cx="505267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altLang="zh-CN"/>
              <a:t>eg: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5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288" grpId="0" animBg="1"/>
      <p:bldP spid="289" grpId="0"/>
      <p:bldP spid="2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A67B35E-9B98-4364-B7F0-C993B1384C46}"/>
                  </a:ext>
                </a:extLst>
              </p:cNvPr>
              <p:cNvSpPr txBox="1"/>
              <p:nvPr/>
            </p:nvSpPr>
            <p:spPr>
              <a:xfrm>
                <a:off x="596535" y="2880021"/>
                <a:ext cx="3769750" cy="3779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𝑂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𝑁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zh-CN" altLang="en-US" sz="12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12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𝑘</m:t>
                          </m:r>
                          <m:r>
                            <a:rPr lang="en-US" altLang="zh-CN" sz="12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=2</m:t>
                          </m:r>
                        </m:sub>
                        <m:sup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𝑁</m:t>
                                  </m:r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−</m:t>
                                  </m:r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𝑁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</m:t>
                      </m:r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𝐼</m:t>
                          </m:r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𝑁</m:t>
                          </m:r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𝑅</m:t>
                          </m:r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  <m:d>
                            <m:dPr>
                              <m:ctrlP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𝑁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𝑁</m:t>
                      </m:r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 </m:t>
                          </m:r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𝑅</m:t>
                          </m:r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3(</m:t>
                          </m:r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𝑁</m:t>
                          </m:r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−1)</m:t>
                          </m:r>
                        </m:sup>
                      </m:sSup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</m:t>
                      </m:r>
                    </m:oMath>
                  </m:oMathPara>
                </a14:m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A67B35E-9B98-4364-B7F0-C993B1384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35" y="2880021"/>
                <a:ext cx="3769750" cy="377989"/>
              </a:xfrm>
              <a:prstGeom prst="rect">
                <a:avLst/>
              </a:prstGeom>
              <a:blipFill>
                <a:blip r:embed="rId2"/>
                <a:stretch>
                  <a:fillRect l="-6311" t="-177419" r="-809" b="-26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130B7A8-2317-4739-BCC1-9E679FD078AB}"/>
                  </a:ext>
                </a:extLst>
              </p:cNvPr>
              <p:cNvSpPr txBox="1"/>
              <p:nvPr/>
            </p:nvSpPr>
            <p:spPr>
              <a:xfrm>
                <a:off x="395714" y="2344476"/>
                <a:ext cx="11181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Updating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1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𝒢</m:t>
                        </m:r>
                      </m:e>
                      <m:sub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sub>
                    </m:sSub>
                  </m:oMath>
                </a14:m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130B7A8-2317-4739-BCC1-9E679FD07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14" y="2344476"/>
                <a:ext cx="1118191" cy="276999"/>
              </a:xfrm>
              <a:prstGeom prst="rect">
                <a:avLst/>
              </a:prstGeom>
              <a:blipFill>
                <a:blip r:embed="rId3"/>
                <a:stretch>
                  <a:fillRect l="-546" t="-2222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4C4C257-ECC4-4EFA-8AFC-B983E2CCA4D0}"/>
                  </a:ext>
                </a:extLst>
              </p:cNvPr>
              <p:cNvSpPr txBox="1"/>
              <p:nvPr/>
            </p:nvSpPr>
            <p:spPr>
              <a:xfrm>
                <a:off x="4716016" y="2344476"/>
                <a:ext cx="10499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Updating </a:t>
                </a:r>
                <a14:m>
                  <m:oMath xmlns:m="http://schemas.openxmlformats.org/officeDocument/2006/math">
                    <m:r>
                      <a:rPr lang="zh-CN" altLang="en-US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𝒳</m:t>
                    </m:r>
                  </m:oMath>
                </a14:m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4C4C257-ECC4-4EFA-8AFC-B983E2CCA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344476"/>
                <a:ext cx="1049903" cy="276999"/>
              </a:xfrm>
              <a:prstGeom prst="rect">
                <a:avLst/>
              </a:prstGeom>
              <a:blipFill>
                <a:blip r:embed="rId4"/>
                <a:stretch>
                  <a:fillRect l="-581" t="-2222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329524A-0444-4C02-A711-07F188FD44C7}"/>
                  </a:ext>
                </a:extLst>
              </p:cNvPr>
              <p:cNvSpPr txBox="1"/>
              <p:nvPr/>
            </p:nvSpPr>
            <p:spPr>
              <a:xfrm>
                <a:off x="5428268" y="2899297"/>
                <a:ext cx="1652055" cy="3779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𝑂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zh-CN" altLang="en-US" sz="12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12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𝑘</m:t>
                          </m:r>
                          <m:r>
                            <a:rPr lang="en-US" altLang="zh-CN" sz="12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=2</m:t>
                          </m:r>
                        </m:sub>
                        <m:sup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𝑁</m:t>
                                  </m:r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−</m:t>
                                  </m:r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</m:t>
                      </m:r>
                    </m:oMath>
                  </m:oMathPara>
                </a14:m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329524A-0444-4C02-A711-07F188FD4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268" y="2899297"/>
                <a:ext cx="1652055" cy="377989"/>
              </a:xfrm>
              <a:prstGeom prst="rect">
                <a:avLst/>
              </a:prstGeom>
              <a:blipFill>
                <a:blip r:embed="rId5"/>
                <a:stretch>
                  <a:fillRect l="-23247" t="-179032" r="-2952" b="-26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D401948E-4D57-4FAA-9C6C-A99546E5049F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2823182" y="3258009"/>
            <a:ext cx="186064" cy="1223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64A2D2AD-2144-48DE-9D87-0D3D586F8F44}"/>
              </a:ext>
            </a:extLst>
          </p:cNvPr>
          <p:cNvSpPr txBox="1"/>
          <p:nvPr/>
        </p:nvSpPr>
        <p:spPr>
          <a:xfrm>
            <a:off x="3009245" y="3842379"/>
            <a:ext cx="2274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Complexity of matrix inverse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12097EFB-2676-4656-A685-B1624DA22429}"/>
              </a:ext>
            </a:extLst>
          </p:cNvPr>
          <p:cNvCxnSpPr>
            <a:cxnSpLocks/>
            <a:stCxn id="24" idx="2"/>
            <a:endCxn id="15" idx="0"/>
          </p:cNvCxnSpPr>
          <p:nvPr/>
        </p:nvCxnSpPr>
        <p:spPr>
          <a:xfrm>
            <a:off x="3998703" y="3241891"/>
            <a:ext cx="147922" cy="600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59">
            <a:extLst>
              <a:ext uri="{FF2B5EF4-FFF2-40B4-BE49-F238E27FC236}">
                <a16:creationId xmlns:a16="http://schemas.microsoft.com/office/drawing/2014/main" id="{5465E5A3-886B-4BCC-85E9-EFC180C900F3}"/>
              </a:ext>
            </a:extLst>
          </p:cNvPr>
          <p:cNvSpPr txBox="1"/>
          <p:nvPr/>
        </p:nvSpPr>
        <p:spPr>
          <a:xfrm>
            <a:off x="549066" y="247424"/>
            <a:ext cx="510305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>
                <a:solidFill>
                  <a:srgbClr val="3B4761"/>
                </a:solidFill>
                <a:cs typeface="+mn-ea"/>
                <a:sym typeface="+mn-lt"/>
              </a:rPr>
              <a:t>FCTN Decomposition-Based TC Method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3258DF7-2EEC-45CF-920A-DDB9BA10BEB1}"/>
              </a:ext>
            </a:extLst>
          </p:cNvPr>
          <p:cNvSpPr/>
          <p:nvPr/>
        </p:nvSpPr>
        <p:spPr>
          <a:xfrm>
            <a:off x="525824" y="661854"/>
            <a:ext cx="3384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Computational Complexity Analysis 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FB546CD-6F24-41BE-BD0B-D304635C4B21}"/>
              </a:ext>
            </a:extLst>
          </p:cNvPr>
          <p:cNvSpPr/>
          <p:nvPr/>
        </p:nvSpPr>
        <p:spPr>
          <a:xfrm>
            <a:off x="2598619" y="2910646"/>
            <a:ext cx="821253" cy="3473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9B9F8E6-BF58-4415-BEEF-51280BC9A77F}"/>
              </a:ext>
            </a:extLst>
          </p:cNvPr>
          <p:cNvSpPr/>
          <p:nvPr/>
        </p:nvSpPr>
        <p:spPr>
          <a:xfrm>
            <a:off x="3748739" y="2940768"/>
            <a:ext cx="499928" cy="30112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5CD9122-CC77-40F5-A5EA-F7E9F1CE6C3B}"/>
              </a:ext>
            </a:extLst>
          </p:cNvPr>
          <p:cNvSpPr/>
          <p:nvPr/>
        </p:nvSpPr>
        <p:spPr>
          <a:xfrm>
            <a:off x="928734" y="2869688"/>
            <a:ext cx="1377725" cy="418948"/>
          </a:xfrm>
          <a:prstGeom prst="rect">
            <a:avLst/>
          </a:prstGeom>
          <a:noFill/>
          <a:ln>
            <a:solidFill>
              <a:srgbClr val="D38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1A0FDAE8-72CB-4A4B-8DB7-D850F012AC7A}"/>
              </a:ext>
            </a:extLst>
          </p:cNvPr>
          <p:cNvCxnSpPr>
            <a:cxnSpLocks/>
            <a:stCxn id="26" idx="2"/>
            <a:endCxn id="38" idx="0"/>
          </p:cNvCxnSpPr>
          <p:nvPr/>
        </p:nvCxnSpPr>
        <p:spPr>
          <a:xfrm flipH="1">
            <a:off x="1532916" y="3288636"/>
            <a:ext cx="84681" cy="445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FE1C3176-99DD-4938-96DF-A34058428130}"/>
              </a:ext>
            </a:extLst>
          </p:cNvPr>
          <p:cNvSpPr txBox="1"/>
          <p:nvPr/>
        </p:nvSpPr>
        <p:spPr>
          <a:xfrm>
            <a:off x="395536" y="3733929"/>
            <a:ext cx="2274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Complexity of matrix inverse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9" name="直接连接符 208">
            <a:extLst>
              <a:ext uri="{FF2B5EF4-FFF2-40B4-BE49-F238E27FC236}">
                <a16:creationId xmlns:a16="http://schemas.microsoft.com/office/drawing/2014/main" id="{C46DA5AC-5DDB-45D3-8AC8-A2E3AB0E0D7C}"/>
              </a:ext>
            </a:extLst>
          </p:cNvPr>
          <p:cNvCxnSpPr/>
          <p:nvPr/>
        </p:nvCxnSpPr>
        <p:spPr>
          <a:xfrm>
            <a:off x="6288081" y="3133270"/>
            <a:ext cx="39376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接连接符 209">
            <a:extLst>
              <a:ext uri="{FF2B5EF4-FFF2-40B4-BE49-F238E27FC236}">
                <a16:creationId xmlns:a16="http://schemas.microsoft.com/office/drawing/2014/main" id="{BC025512-E652-4E96-B3E3-4C635D50AC84}"/>
              </a:ext>
            </a:extLst>
          </p:cNvPr>
          <p:cNvCxnSpPr>
            <a:cxnSpLocks/>
          </p:cNvCxnSpPr>
          <p:nvPr/>
        </p:nvCxnSpPr>
        <p:spPr>
          <a:xfrm>
            <a:off x="6761867" y="3133270"/>
            <a:ext cx="24136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接箭头连接符 213">
            <a:extLst>
              <a:ext uri="{FF2B5EF4-FFF2-40B4-BE49-F238E27FC236}">
                <a16:creationId xmlns:a16="http://schemas.microsoft.com/office/drawing/2014/main" id="{A1C1764C-D3DB-480C-A51C-1C3C351218AC}"/>
              </a:ext>
            </a:extLst>
          </p:cNvPr>
          <p:cNvCxnSpPr>
            <a:cxnSpLocks/>
            <a:endCxn id="215" idx="0"/>
          </p:cNvCxnSpPr>
          <p:nvPr/>
        </p:nvCxnSpPr>
        <p:spPr>
          <a:xfrm>
            <a:off x="6882548" y="3142930"/>
            <a:ext cx="684238" cy="1193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文本框 214">
            <a:extLst>
              <a:ext uri="{FF2B5EF4-FFF2-40B4-BE49-F238E27FC236}">
                <a16:creationId xmlns:a16="http://schemas.microsoft.com/office/drawing/2014/main" id="{D49FEF18-70A9-40FE-8A29-F2595811706A}"/>
              </a:ext>
            </a:extLst>
          </p:cNvPr>
          <p:cNvSpPr txBox="1"/>
          <p:nvPr/>
        </p:nvSpPr>
        <p:spPr>
          <a:xfrm>
            <a:off x="6219325" y="4336374"/>
            <a:ext cx="269492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 groups are all missing the legs to be contracted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8" name="文本框 217">
            <a:extLst>
              <a:ext uri="{FF2B5EF4-FFF2-40B4-BE49-F238E27FC236}">
                <a16:creationId xmlns:a16="http://schemas.microsoft.com/office/drawing/2014/main" id="{BC7DB575-5F07-4F9D-8CB3-72F4DEDE4CDD}"/>
              </a:ext>
            </a:extLst>
          </p:cNvPr>
          <p:cNvSpPr txBox="1"/>
          <p:nvPr/>
        </p:nvSpPr>
        <p:spPr>
          <a:xfrm>
            <a:off x="5276232" y="3734640"/>
            <a:ext cx="1944211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rest leg of k group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9" name="直接箭头连接符 218">
            <a:extLst>
              <a:ext uri="{FF2B5EF4-FFF2-40B4-BE49-F238E27FC236}">
                <a16:creationId xmlns:a16="http://schemas.microsoft.com/office/drawing/2014/main" id="{7E52E286-9192-4EDB-86EB-ED77CC5ECF85}"/>
              </a:ext>
            </a:extLst>
          </p:cNvPr>
          <p:cNvCxnSpPr>
            <a:cxnSpLocks/>
          </p:cNvCxnSpPr>
          <p:nvPr/>
        </p:nvCxnSpPr>
        <p:spPr>
          <a:xfrm flipH="1">
            <a:off x="6351801" y="3142930"/>
            <a:ext cx="133161" cy="539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文本框 241">
                <a:extLst>
                  <a:ext uri="{FF2B5EF4-FFF2-40B4-BE49-F238E27FC236}">
                    <a16:creationId xmlns:a16="http://schemas.microsoft.com/office/drawing/2014/main" id="{1E305029-D77C-4625-A931-BB77062C66FE}"/>
                  </a:ext>
                </a:extLst>
              </p:cNvPr>
              <p:cNvSpPr txBox="1"/>
              <p:nvPr/>
            </p:nvSpPr>
            <p:spPr>
              <a:xfrm>
                <a:off x="1373799" y="4584141"/>
                <a:ext cx="3000052" cy="353430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1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altLang="zh-CN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zh-CN" alt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altLang="zh-CN" sz="11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11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altLang="zh-CN" sz="11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altLang="zh-CN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zh-CN" alt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altLang="zh-CN" sz="11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11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altLang="zh-CN" sz="11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sub>
                              </m:sSub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sz="11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sz="11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d>
                        </m:e>
                        <m:sup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sz="1100"/>
              </a:p>
            </p:txBody>
          </p:sp>
        </mc:Choice>
        <mc:Fallback xmlns="">
          <p:sp>
            <p:nvSpPr>
              <p:cNvPr id="242" name="文本框 241">
                <a:extLst>
                  <a:ext uri="{FF2B5EF4-FFF2-40B4-BE49-F238E27FC236}">
                    <a16:creationId xmlns:a16="http://schemas.microsoft.com/office/drawing/2014/main" id="{1E305029-D77C-4625-A931-BB77062C6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799" y="4584141"/>
                <a:ext cx="3000052" cy="353430"/>
              </a:xfrm>
              <a:prstGeom prst="rect">
                <a:avLst/>
              </a:prstGeom>
              <a:blipFill>
                <a:blip r:embed="rId6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文本框 243">
                <a:extLst>
                  <a:ext uri="{FF2B5EF4-FFF2-40B4-BE49-F238E27FC236}">
                    <a16:creationId xmlns:a16="http://schemas.microsoft.com/office/drawing/2014/main" id="{53547FF3-67F5-41B0-9CF4-906AC6AF5BA8}"/>
                  </a:ext>
                </a:extLst>
              </p:cNvPr>
              <p:cNvSpPr txBox="1"/>
              <p:nvPr/>
            </p:nvSpPr>
            <p:spPr>
              <a:xfrm>
                <a:off x="596535" y="1274208"/>
                <a:ext cx="3184718" cy="918136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p>
                          </m:sSubSup>
                          <m:r>
                            <a:rPr lang="en-US" altLang="zh-CN" sz="11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1100" b="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b>
                            <m:sup>
                              <m:d>
                                <m:dPr>
                                  <m:ctrlP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bSup>
                          <m:sSub>
                            <m:sSubPr>
                              <m:ctrlP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</m:sSub>
                          <m:r>
                            <a:rPr lang="en-US" altLang="zh-CN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sz="1100" i="1">
                              <a:latin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1100" b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altLang="zh-CN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zh-CN" alt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altLang="zh-CN" sz="11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11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altLang="zh-CN" sz="11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altLang="zh-CN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zh-CN" alt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altLang="zh-CN" sz="11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11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altLang="zh-CN" sz="11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CN" sz="11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sub>
                              </m:sSub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sz="11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sz="11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d>
                        </m:e>
                        <m:sup>
                          <m:r>
                            <a:rPr lang="en-US" altLang="zh-CN" sz="11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zh-CN" sz="1100" b="0"/>
              </a:p>
            </p:txBody>
          </p:sp>
        </mc:Choice>
        <mc:Fallback xmlns="">
          <p:sp>
            <p:nvSpPr>
              <p:cNvPr id="244" name="文本框 243">
                <a:extLst>
                  <a:ext uri="{FF2B5EF4-FFF2-40B4-BE49-F238E27FC236}">
                    <a16:creationId xmlns:a16="http://schemas.microsoft.com/office/drawing/2014/main" id="{53547FF3-67F5-41B0-9CF4-906AC6AF5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35" y="1274208"/>
                <a:ext cx="3184718" cy="9181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文本框 244">
                <a:extLst>
                  <a:ext uri="{FF2B5EF4-FFF2-40B4-BE49-F238E27FC236}">
                    <a16:creationId xmlns:a16="http://schemas.microsoft.com/office/drawing/2014/main" id="{1E466FD1-74D0-4A33-9001-2CB3667EAB72}"/>
                  </a:ext>
                </a:extLst>
              </p:cNvPr>
              <p:cNvSpPr txBox="1"/>
              <p:nvPr/>
            </p:nvSpPr>
            <p:spPr>
              <a:xfrm>
                <a:off x="4843122" y="1507669"/>
                <a:ext cx="2974660" cy="481991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1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100" i="1" smtClean="0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altLang="zh-CN" sz="11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100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d>
                      <m:dPr>
                        <m:ctrlP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𝐹𝐶𝑇𝑁</m:t>
                            </m:r>
                            <m:d>
                              <m:dPr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CN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CN" sz="1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zh-CN" altLang="en-US" sz="1100" i="1">
                                                <a:latin typeface="Cambria Math" panose="02040503050406030204" pitchFamily="18" charset="0"/>
                                              </a:rPr>
                                              <m:t>𝒢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1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sz="1100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altLang="zh-CN" sz="11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US" altLang="zh-CN" sz="1100" i="1">
                                                <a:latin typeface="Cambria Math" panose="02040503050406030204" pitchFamily="18" charset="0"/>
                                              </a:rPr>
                                              <m:t>+1)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CN" altLang="en-US" sz="11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sSup>
                              <m:sSupPr>
                                <m:ctrlP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100" b="0" i="1" smtClean="0">
                                    <a:latin typeface="Cambria Math" panose="02040503050406030204" pitchFamily="18" charset="0"/>
                                  </a:rPr>
                                  <m:t>𝒳</m:t>
                                </m:r>
                              </m:e>
                              <m:sup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zh-CN" altLang="en-US" sz="11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</m:e>
                    </m:d>
                    <m:r>
                      <a:rPr lang="en-US" altLang="zh-CN" sz="11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11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100" i="1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altLang="zh-CN" sz="11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altLang="zh-CN" sz="11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100"/>
              </a:p>
            </p:txBody>
          </p:sp>
        </mc:Choice>
        <mc:Fallback xmlns="">
          <p:sp>
            <p:nvSpPr>
              <p:cNvPr id="245" name="文本框 244">
                <a:extLst>
                  <a:ext uri="{FF2B5EF4-FFF2-40B4-BE49-F238E27FC236}">
                    <a16:creationId xmlns:a16="http://schemas.microsoft.com/office/drawing/2014/main" id="{1E466FD1-74D0-4A33-9001-2CB3667EA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122" y="1507669"/>
                <a:ext cx="2974660" cy="4819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矩形 246">
                <a:extLst>
                  <a:ext uri="{FF2B5EF4-FFF2-40B4-BE49-F238E27FC236}">
                    <a16:creationId xmlns:a16="http://schemas.microsoft.com/office/drawing/2014/main" id="{D69E7107-FCBB-4E19-B2E1-7616684B6827}"/>
                  </a:ext>
                </a:extLst>
              </p:cNvPr>
              <p:cNvSpPr/>
              <p:nvPr/>
            </p:nvSpPr>
            <p:spPr>
              <a:xfrm>
                <a:off x="1835143" y="898250"/>
                <a:ext cx="707501" cy="364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1" i="1" smtClean="0">
                              <a:solidFill>
                                <a:srgbClr val="A3784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1" i="1">
                              <a:solidFill>
                                <a:srgbClr val="A3784D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1400" b="1" i="1">
                              <a:solidFill>
                                <a:srgbClr val="A3784D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US" altLang="zh-CN" sz="1400" b="1" i="1">
                              <a:solidFill>
                                <a:srgbClr val="A3784D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400" b="1" i="1">
                              <a:solidFill>
                                <a:srgbClr val="A3784D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zh-CN" sz="1400" b="1" i="1">
                              <a:solidFill>
                                <a:srgbClr val="A3784D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400" b="1" i="1">
                              <a:solidFill>
                                <a:srgbClr val="A3784D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1400" b="1" i="1">
                              <a:solidFill>
                                <a:srgbClr val="A3784D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sz="1400" b="1">
                  <a:solidFill>
                    <a:srgbClr val="A3784D"/>
                  </a:solidFill>
                </a:endParaRPr>
              </a:p>
            </p:txBody>
          </p:sp>
        </mc:Choice>
        <mc:Fallback xmlns="">
          <p:sp>
            <p:nvSpPr>
              <p:cNvPr id="247" name="矩形 246">
                <a:extLst>
                  <a:ext uri="{FF2B5EF4-FFF2-40B4-BE49-F238E27FC236}">
                    <a16:creationId xmlns:a16="http://schemas.microsoft.com/office/drawing/2014/main" id="{D69E7107-FCBB-4E19-B2E1-7616684B6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143" y="898250"/>
                <a:ext cx="707501" cy="36497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矩形 247">
                <a:extLst>
                  <a:ext uri="{FF2B5EF4-FFF2-40B4-BE49-F238E27FC236}">
                    <a16:creationId xmlns:a16="http://schemas.microsoft.com/office/drawing/2014/main" id="{04355B20-B1D1-4CFB-A16A-4A6EBCB2ED80}"/>
                  </a:ext>
                </a:extLst>
              </p:cNvPr>
              <p:cNvSpPr/>
              <p:nvPr/>
            </p:nvSpPr>
            <p:spPr>
              <a:xfrm>
                <a:off x="5911549" y="969631"/>
                <a:ext cx="742447" cy="316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1" i="1" smtClean="0">
                              <a:solidFill>
                                <a:srgbClr val="5E8D9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400" b="1" i="1">
                              <a:solidFill>
                                <a:srgbClr val="5E8D92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e>
                        <m:sup>
                          <m:r>
                            <a:rPr lang="en-US" altLang="zh-CN" sz="1400" b="1" i="1">
                              <a:solidFill>
                                <a:srgbClr val="5E8D9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400" b="1" i="1">
                              <a:solidFill>
                                <a:srgbClr val="5E8D9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1400" b="1" i="1">
                              <a:solidFill>
                                <a:srgbClr val="5E8D92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zh-CN" altLang="en-US" sz="1400" b="1" i="1">
                  <a:solidFill>
                    <a:srgbClr val="5E8D9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8" name="矩形 247">
                <a:extLst>
                  <a:ext uri="{FF2B5EF4-FFF2-40B4-BE49-F238E27FC236}">
                    <a16:creationId xmlns:a16="http://schemas.microsoft.com/office/drawing/2014/main" id="{04355B20-B1D1-4CFB-A16A-4A6EBCB2E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549" y="969631"/>
                <a:ext cx="742447" cy="3166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99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5" grpId="0"/>
      <p:bldP spid="23" grpId="0" animBg="1"/>
      <p:bldP spid="24" grpId="0" animBg="1"/>
      <p:bldP spid="26" grpId="0" animBg="1"/>
      <p:bldP spid="38" grpId="0"/>
      <p:bldP spid="215" grpId="0"/>
      <p:bldP spid="218" grpId="0"/>
      <p:bldP spid="2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2826323" y="843558"/>
            <a:ext cx="3491354" cy="3491350"/>
            <a:chOff x="3275856" y="1275606"/>
            <a:chExt cx="2592288" cy="2592288"/>
          </a:xfrm>
        </p:grpSpPr>
        <p:sp>
          <p:nvSpPr>
            <p:cNvPr id="39" name="矩形 38"/>
            <p:cNvSpPr/>
            <p:nvPr/>
          </p:nvSpPr>
          <p:spPr>
            <a:xfrm rot="2700000">
              <a:off x="3275856" y="1275606"/>
              <a:ext cx="2592288" cy="2592288"/>
            </a:xfrm>
            <a:prstGeom prst="rect">
              <a:avLst/>
            </a:prstGeom>
            <a:solidFill>
              <a:srgbClr val="3B476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 rot="2700000">
              <a:off x="3433501" y="1433252"/>
              <a:ext cx="2276997" cy="227699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 rot="2700000">
              <a:off x="3577798" y="1577552"/>
              <a:ext cx="1988400" cy="198840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TextBox 48"/>
          <p:cNvSpPr txBox="1"/>
          <p:nvPr/>
        </p:nvSpPr>
        <p:spPr>
          <a:xfrm>
            <a:off x="3203848" y="2297834"/>
            <a:ext cx="28168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>
                <a:solidFill>
                  <a:srgbClr val="3B4761"/>
                </a:solidFill>
                <a:cs typeface="+mn-ea"/>
                <a:sym typeface="+mn-lt"/>
              </a:rPr>
              <a:t>Numerical Experiments</a:t>
            </a:r>
            <a:endParaRPr lang="en-US" altLang="zh-CN" sz="2000" dirty="0">
              <a:solidFill>
                <a:srgbClr val="3B4761"/>
              </a:solidFill>
              <a:cs typeface="+mn-ea"/>
              <a:sym typeface="+mn-lt"/>
            </a:endParaRPr>
          </a:p>
        </p:txBody>
      </p:sp>
      <p:sp>
        <p:nvSpPr>
          <p:cNvPr id="8" name="TextBox 49"/>
          <p:cNvSpPr txBox="1"/>
          <p:nvPr/>
        </p:nvSpPr>
        <p:spPr>
          <a:xfrm>
            <a:off x="3491880" y="3035797"/>
            <a:ext cx="23621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en-US" altLang="zh-CN" sz="800">
                <a:solidFill>
                  <a:srgbClr val="3B4761"/>
                </a:solidFill>
                <a:cs typeface="+mn-ea"/>
                <a:sym typeface="+mn-lt"/>
              </a:rPr>
              <a:t>In order to verify the FCTN-TC, the paper conducts  synthetic data and real data experiments.</a:t>
            </a:r>
            <a:endParaRPr lang="en-US" altLang="zh-CN" sz="800" dirty="0">
              <a:solidFill>
                <a:srgbClr val="3B4761"/>
              </a:solidFill>
              <a:cs typeface="+mn-ea"/>
              <a:sym typeface="+mn-lt"/>
            </a:endParaRPr>
          </a:p>
        </p:txBody>
      </p:sp>
      <p:sp>
        <p:nvSpPr>
          <p:cNvPr id="64" name="TextBox 48"/>
          <p:cNvSpPr txBox="1"/>
          <p:nvPr/>
        </p:nvSpPr>
        <p:spPr>
          <a:xfrm>
            <a:off x="3879502" y="989164"/>
            <a:ext cx="148458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3B4761"/>
                </a:solidFill>
                <a:latin typeface="Agency FB" panose="020B0503020202020204" pitchFamily="34" charset="0"/>
                <a:cs typeface="+mn-ea"/>
                <a:sym typeface="+mn-lt"/>
              </a:rPr>
              <a:t>04</a:t>
            </a:r>
            <a:endParaRPr lang="en-GB" altLang="zh-CN" sz="9600" dirty="0">
              <a:solidFill>
                <a:srgbClr val="3B476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7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6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9">
            <a:extLst>
              <a:ext uri="{FF2B5EF4-FFF2-40B4-BE49-F238E27FC236}">
                <a16:creationId xmlns:a16="http://schemas.microsoft.com/office/drawing/2014/main" id="{5DF3A0C8-3A15-453F-8CC7-1FA0B65ABDE6}"/>
              </a:ext>
            </a:extLst>
          </p:cNvPr>
          <p:cNvSpPr txBox="1"/>
          <p:nvPr/>
        </p:nvSpPr>
        <p:spPr>
          <a:xfrm>
            <a:off x="549066" y="247424"/>
            <a:ext cx="510305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>
                <a:solidFill>
                  <a:srgbClr val="3B4761"/>
                </a:solidFill>
                <a:cs typeface="+mn-ea"/>
                <a:sym typeface="+mn-lt"/>
              </a:rPr>
              <a:t>Numerical Experiments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F9FD8F6-37DC-44BE-B97E-041C089AD2B6}"/>
              </a:ext>
            </a:extLst>
          </p:cNvPr>
          <p:cNvSpPr/>
          <p:nvPr/>
        </p:nvSpPr>
        <p:spPr>
          <a:xfrm>
            <a:off x="522674" y="699542"/>
            <a:ext cx="2671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Synthetic Data Experiments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77405EB-4C9C-495E-AD0D-5BD0FBDCD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851670"/>
            <a:ext cx="4104456" cy="219331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F430FFE-8D80-49BD-AE76-0D9EBAB854C1}"/>
              </a:ext>
            </a:extLst>
          </p:cNvPr>
          <p:cNvSpPr/>
          <p:nvPr/>
        </p:nvSpPr>
        <p:spPr>
          <a:xfrm>
            <a:off x="899592" y="1207191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MR(missing ratio)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Compared Methods: </a:t>
            </a:r>
            <a:r>
              <a:rPr lang="en-US" altLang="zh-CN" sz="1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TT-TC (PAM), TR-TC (PAM), and FCTN-TC (PAM);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Quantitative Metric: the relative error (</a:t>
            </a:r>
            <a:r>
              <a:rPr lang="en-US" altLang="zh-CN" sz="1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RSE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between the reconstructed tensor and the ground truth.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6628579-02B8-4DB2-B5DA-AC26A888F23D}"/>
              </a:ext>
            </a:extLst>
          </p:cNvPr>
          <p:cNvSpPr txBox="1"/>
          <p:nvPr/>
        </p:nvSpPr>
        <p:spPr>
          <a:xfrm>
            <a:off x="1858456" y="4443958"/>
            <a:ext cx="4854214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12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Fourth-order tensor: original(1,2,3,4) and generalized transposition(2,4,1,3)</a:t>
            </a:r>
          </a:p>
          <a:p>
            <a:r>
              <a:rPr lang="en-US" altLang="zh-CN" sz="12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Fifth-order tensor: original(1,2,3,4) and generalized transposition(2,4,1,3,5)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2DF90B-8853-4258-9EBF-A05C17899D94}"/>
              </a:ext>
            </a:extLst>
          </p:cNvPr>
          <p:cNvSpPr/>
          <p:nvPr/>
        </p:nvSpPr>
        <p:spPr>
          <a:xfrm>
            <a:off x="1341836" y="4174872"/>
            <a:ext cx="15819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Two permutations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9">
            <a:extLst>
              <a:ext uri="{FF2B5EF4-FFF2-40B4-BE49-F238E27FC236}">
                <a16:creationId xmlns:a16="http://schemas.microsoft.com/office/drawing/2014/main" id="{4BF080A3-9627-4196-BEBF-0EA2169F7E69}"/>
              </a:ext>
            </a:extLst>
          </p:cNvPr>
          <p:cNvSpPr txBox="1"/>
          <p:nvPr/>
        </p:nvSpPr>
        <p:spPr>
          <a:xfrm>
            <a:off x="577899" y="267494"/>
            <a:ext cx="510305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>
                <a:solidFill>
                  <a:srgbClr val="3B4761"/>
                </a:solidFill>
                <a:cs typeface="+mn-ea"/>
                <a:sym typeface="+mn-lt"/>
              </a:rPr>
              <a:t>Numerical Experiments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0BA3342-3F0C-469A-9F3B-58BD84CAB1B7}"/>
              </a:ext>
            </a:extLst>
          </p:cNvPr>
          <p:cNvSpPr/>
          <p:nvPr/>
        </p:nvSpPr>
        <p:spPr>
          <a:xfrm>
            <a:off x="522674" y="699542"/>
            <a:ext cx="1517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Color Video Data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6BE3899-C117-4C83-97B2-321B771CB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66" y="1203598"/>
            <a:ext cx="5353740" cy="305073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AD7319B-CC30-4CEB-A2CF-9788FCAD24EF}"/>
              </a:ext>
            </a:extLst>
          </p:cNvPr>
          <p:cNvSpPr/>
          <p:nvPr/>
        </p:nvSpPr>
        <p:spPr>
          <a:xfrm>
            <a:off x="6086462" y="1347614"/>
            <a:ext cx="3022042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HaLRTC [Liu et al. 2013; IEEE TPAMI ];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05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TMac [Xu et al. 2015; IPI ];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05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t-SVD [Zhang and Aeron 2017; IEEE TSP];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05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TMacTT [Bengua et al. 2017; IEEE TIP];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05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TRLRF [Yuan et al. 2019; AAAI ].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05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105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01C57DB-0AFA-4ACD-9408-953DBB98C088}"/>
              </a:ext>
            </a:extLst>
          </p:cNvPr>
          <p:cNvSpPr/>
          <p:nvPr/>
        </p:nvSpPr>
        <p:spPr>
          <a:xfrm>
            <a:off x="6064730" y="915566"/>
            <a:ext cx="1608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Compared Methods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4AC1DD4-0693-4491-8B1D-D45633E323A1}"/>
              </a:ext>
            </a:extLst>
          </p:cNvPr>
          <p:cNvSpPr/>
          <p:nvPr/>
        </p:nvSpPr>
        <p:spPr>
          <a:xfrm>
            <a:off x="6086462" y="3063468"/>
            <a:ext cx="15969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Quantitative Metric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951FDAA-E61B-44AF-A1DB-7BF3A4F403D2}"/>
              </a:ext>
            </a:extLst>
          </p:cNvPr>
          <p:cNvSpPr/>
          <p:nvPr/>
        </p:nvSpPr>
        <p:spPr>
          <a:xfrm>
            <a:off x="6086462" y="3435846"/>
            <a:ext cx="295003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PSNR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05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RSE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88C8A27-40C2-4C4C-9EC6-C35FEC740519}"/>
              </a:ext>
            </a:extLst>
          </p:cNvPr>
          <p:cNvSpPr/>
          <p:nvPr/>
        </p:nvSpPr>
        <p:spPr>
          <a:xfrm>
            <a:off x="6090108" y="4074045"/>
            <a:ext cx="7248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Dataset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1165032-2B97-4840-BE51-7CB485D3E6A3}"/>
              </a:ext>
            </a:extLst>
          </p:cNvPr>
          <p:cNvSpPr/>
          <p:nvPr/>
        </p:nvSpPr>
        <p:spPr>
          <a:xfrm>
            <a:off x="6116128" y="4382144"/>
            <a:ext cx="302204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color videos (CVs)</a:t>
            </a:r>
            <a:endParaRPr lang="en-US" altLang="zh-CN" sz="105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05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hlinkClick r:id="rId4"/>
              </a:rPr>
              <a:t>hyperspectral video (HSV) </a:t>
            </a:r>
            <a:endParaRPr lang="en-US" altLang="zh-CN" sz="105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1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组合 264"/>
          <p:cNvGrpSpPr/>
          <p:nvPr/>
        </p:nvGrpSpPr>
        <p:grpSpPr>
          <a:xfrm>
            <a:off x="4211960" y="3603696"/>
            <a:ext cx="3600400" cy="673327"/>
            <a:chOff x="865854" y="3479286"/>
            <a:chExt cx="3600400" cy="673327"/>
          </a:xfrm>
        </p:grpSpPr>
        <p:sp>
          <p:nvSpPr>
            <p:cNvPr id="8" name="Diamond 284"/>
            <p:cNvSpPr/>
            <p:nvPr/>
          </p:nvSpPr>
          <p:spPr>
            <a:xfrm>
              <a:off x="865854" y="3479286"/>
              <a:ext cx="468262" cy="468262"/>
            </a:xfrm>
            <a:prstGeom prst="diamond">
              <a:avLst/>
            </a:prstGeom>
            <a:solidFill>
              <a:srgbClr val="497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  <p:grpSp>
          <p:nvGrpSpPr>
            <p:cNvPr id="9" name="Group 285"/>
            <p:cNvGrpSpPr/>
            <p:nvPr/>
          </p:nvGrpSpPr>
          <p:grpSpPr>
            <a:xfrm>
              <a:off x="1220577" y="3502205"/>
              <a:ext cx="3245677" cy="650408"/>
              <a:chOff x="6444107" y="1469392"/>
              <a:chExt cx="4621931" cy="867211"/>
            </a:xfrm>
          </p:grpSpPr>
          <p:sp>
            <p:nvSpPr>
              <p:cNvPr id="26" name="TextBox 302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>
                    <a:solidFill>
                      <a:srgbClr val="005DA2"/>
                    </a:solidFill>
                    <a:cs typeface="+mn-ea"/>
                    <a:sym typeface="+mn-lt"/>
                  </a:rPr>
                  <a:t>Summary</a:t>
                </a:r>
                <a:endParaRPr lang="zh-CN" altLang="en-US" sz="1600" b="1" dirty="0">
                  <a:solidFill>
                    <a:srgbClr val="005DA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TextBox 303"/>
              <p:cNvSpPr txBox="1">
                <a:spLocks/>
              </p:cNvSpPr>
              <p:nvPr/>
            </p:nvSpPr>
            <p:spPr>
              <a:xfrm>
                <a:off x="6444107" y="1712255"/>
                <a:ext cx="4621931" cy="62434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The summary of FCTN framework, including strength and future work.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4" name="组合 263"/>
          <p:cNvGrpSpPr/>
          <p:nvPr/>
        </p:nvGrpSpPr>
        <p:grpSpPr>
          <a:xfrm>
            <a:off x="4216039" y="2897916"/>
            <a:ext cx="3596321" cy="600803"/>
            <a:chOff x="869933" y="2820354"/>
            <a:chExt cx="3596321" cy="600803"/>
          </a:xfrm>
        </p:grpSpPr>
        <p:sp>
          <p:nvSpPr>
            <p:cNvPr id="10" name="Diamond 286"/>
            <p:cNvSpPr/>
            <p:nvPr/>
          </p:nvSpPr>
          <p:spPr>
            <a:xfrm>
              <a:off x="869933" y="2820354"/>
              <a:ext cx="468262" cy="468262"/>
            </a:xfrm>
            <a:prstGeom prst="diamond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11" name="Group 287"/>
            <p:cNvGrpSpPr/>
            <p:nvPr/>
          </p:nvGrpSpPr>
          <p:grpSpPr>
            <a:xfrm>
              <a:off x="1220577" y="2843274"/>
              <a:ext cx="3245677" cy="577883"/>
              <a:chOff x="6444107" y="1469392"/>
              <a:chExt cx="4621931" cy="770510"/>
            </a:xfrm>
          </p:grpSpPr>
          <p:sp>
            <p:nvSpPr>
              <p:cNvPr id="24" name="TextBox 300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Numerical Experiments</a:t>
                </a:r>
                <a:endParaRPr lang="zh-CN" altLang="en-US" sz="1600" b="1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TextBox 301"/>
              <p:cNvSpPr txBox="1">
                <a:spLocks/>
              </p:cNvSpPr>
              <p:nvPr/>
            </p:nvSpPr>
            <p:spPr>
              <a:xfrm>
                <a:off x="6444107" y="1712255"/>
                <a:ext cx="4621931" cy="527647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In order to verify the FCTN-TC, the paper conducts  synthetic data and real data experiments.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3" name="组合 262"/>
          <p:cNvGrpSpPr/>
          <p:nvPr/>
        </p:nvGrpSpPr>
        <p:grpSpPr>
          <a:xfrm>
            <a:off x="4215786" y="2186421"/>
            <a:ext cx="3884353" cy="600803"/>
            <a:chOff x="869933" y="2161422"/>
            <a:chExt cx="3884353" cy="600803"/>
          </a:xfrm>
        </p:grpSpPr>
        <p:sp>
          <p:nvSpPr>
            <p:cNvPr id="12" name="Diamond 288"/>
            <p:cNvSpPr/>
            <p:nvPr/>
          </p:nvSpPr>
          <p:spPr>
            <a:xfrm>
              <a:off x="869933" y="2161422"/>
              <a:ext cx="468262" cy="468262"/>
            </a:xfrm>
            <a:prstGeom prst="diamond">
              <a:avLst/>
            </a:prstGeom>
            <a:solidFill>
              <a:srgbClr val="497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13" name="Group 289"/>
            <p:cNvGrpSpPr/>
            <p:nvPr/>
          </p:nvGrpSpPr>
          <p:grpSpPr>
            <a:xfrm>
              <a:off x="1220577" y="2184341"/>
              <a:ext cx="3533709" cy="577884"/>
              <a:chOff x="6444107" y="1469392"/>
              <a:chExt cx="5032096" cy="770512"/>
            </a:xfrm>
          </p:grpSpPr>
          <p:sp>
            <p:nvSpPr>
              <p:cNvPr id="22" name="TextBox 298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>
                    <a:solidFill>
                      <a:srgbClr val="005DA2"/>
                    </a:solidFill>
                    <a:cs typeface="+mn-ea"/>
                    <a:sym typeface="+mn-lt"/>
                  </a:rPr>
                  <a:t>FCTN Decomposition-Based TC Method</a:t>
                </a:r>
                <a:endParaRPr lang="zh-CN" altLang="en-US" sz="1600" b="1" dirty="0">
                  <a:solidFill>
                    <a:srgbClr val="005DA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TextBox 299"/>
              <p:cNvSpPr txBox="1">
                <a:spLocks/>
              </p:cNvSpPr>
              <p:nvPr/>
            </p:nvSpPr>
            <p:spPr>
              <a:xfrm>
                <a:off x="6444107" y="1712255"/>
                <a:ext cx="5032096" cy="527649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Applying the FCTN Decomposition to tensor completion.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2" name="组合 261"/>
          <p:cNvGrpSpPr/>
          <p:nvPr/>
        </p:nvGrpSpPr>
        <p:grpSpPr>
          <a:xfrm>
            <a:off x="4211960" y="1447793"/>
            <a:ext cx="3524313" cy="650411"/>
            <a:chOff x="869933" y="1502490"/>
            <a:chExt cx="3524313" cy="650411"/>
          </a:xfrm>
        </p:grpSpPr>
        <p:sp>
          <p:nvSpPr>
            <p:cNvPr id="14" name="Diamond 290"/>
            <p:cNvSpPr/>
            <p:nvPr/>
          </p:nvSpPr>
          <p:spPr>
            <a:xfrm>
              <a:off x="869933" y="1502490"/>
              <a:ext cx="468262" cy="468262"/>
            </a:xfrm>
            <a:prstGeom prst="diamond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15" name="Group 291"/>
            <p:cNvGrpSpPr/>
            <p:nvPr/>
          </p:nvGrpSpPr>
          <p:grpSpPr>
            <a:xfrm>
              <a:off x="1220577" y="1525410"/>
              <a:ext cx="3173669" cy="627491"/>
              <a:chOff x="6444107" y="1469392"/>
              <a:chExt cx="4519389" cy="836654"/>
            </a:xfrm>
          </p:grpSpPr>
          <p:sp>
            <p:nvSpPr>
              <p:cNvPr id="20" name="TextBox 296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FCTN Decomposition</a:t>
                </a:r>
                <a:endParaRPr lang="zh-CN" altLang="en-US" sz="1600" b="1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TextBox 297"/>
              <p:cNvSpPr txBox="1">
                <a:spLocks/>
              </p:cNvSpPr>
              <p:nvPr/>
            </p:nvSpPr>
            <p:spPr>
              <a:xfrm>
                <a:off x="6444107" y="1712254"/>
                <a:ext cx="4519389" cy="593792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The main idea of this paper——FCTN, as an extension of the TT and TR decomposition.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1" name="组合 260"/>
          <p:cNvGrpSpPr/>
          <p:nvPr/>
        </p:nvGrpSpPr>
        <p:grpSpPr>
          <a:xfrm>
            <a:off x="4211960" y="840846"/>
            <a:ext cx="3452303" cy="468262"/>
            <a:chOff x="869935" y="843558"/>
            <a:chExt cx="3452303" cy="468262"/>
          </a:xfrm>
        </p:grpSpPr>
        <p:sp>
          <p:nvSpPr>
            <p:cNvPr id="16" name="Diamond 292"/>
            <p:cNvSpPr/>
            <p:nvPr/>
          </p:nvSpPr>
          <p:spPr>
            <a:xfrm>
              <a:off x="869935" y="843558"/>
              <a:ext cx="468262" cy="468262"/>
            </a:xfrm>
            <a:prstGeom prst="diamond">
              <a:avLst/>
            </a:prstGeom>
            <a:solidFill>
              <a:srgbClr val="497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17" name="Group 293"/>
            <p:cNvGrpSpPr/>
            <p:nvPr/>
          </p:nvGrpSpPr>
          <p:grpSpPr>
            <a:xfrm>
              <a:off x="1220577" y="866477"/>
              <a:ext cx="3101661" cy="422424"/>
              <a:chOff x="6444107" y="1469392"/>
              <a:chExt cx="4416848" cy="563232"/>
            </a:xfrm>
          </p:grpSpPr>
          <p:sp>
            <p:nvSpPr>
              <p:cNvPr id="18" name="TextBox 294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Introduction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TextBox 295"/>
              <p:cNvSpPr txBox="1">
                <a:spLocks/>
              </p:cNvSpPr>
              <p:nvPr/>
            </p:nvSpPr>
            <p:spPr>
              <a:xfrm>
                <a:off x="6444107" y="1712256"/>
                <a:ext cx="4416848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Some background about TN decompositions.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8" name="组合 267"/>
          <p:cNvGrpSpPr/>
          <p:nvPr/>
        </p:nvGrpSpPr>
        <p:grpSpPr>
          <a:xfrm>
            <a:off x="-984547" y="-1908719"/>
            <a:ext cx="3817440" cy="3817438"/>
            <a:chOff x="3275856" y="1275606"/>
            <a:chExt cx="2592288" cy="2592288"/>
          </a:xfrm>
        </p:grpSpPr>
        <p:sp>
          <p:nvSpPr>
            <p:cNvPr id="273" name="矩形 272"/>
            <p:cNvSpPr/>
            <p:nvPr/>
          </p:nvSpPr>
          <p:spPr>
            <a:xfrm rot="2700000">
              <a:off x="3275856" y="1275606"/>
              <a:ext cx="2592288" cy="2592288"/>
            </a:xfrm>
            <a:prstGeom prst="rect">
              <a:avLst/>
            </a:prstGeom>
            <a:solidFill>
              <a:srgbClr val="3B476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4" name="矩形 273"/>
            <p:cNvSpPr/>
            <p:nvPr/>
          </p:nvSpPr>
          <p:spPr>
            <a:xfrm rot="2700000">
              <a:off x="3433501" y="1433252"/>
              <a:ext cx="2276997" cy="227699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5" name="矩形 274"/>
            <p:cNvSpPr/>
            <p:nvPr/>
          </p:nvSpPr>
          <p:spPr>
            <a:xfrm rot="2700000">
              <a:off x="3577798" y="1577552"/>
              <a:ext cx="1988400" cy="198840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467544" y="534816"/>
            <a:ext cx="1057275" cy="754085"/>
            <a:chOff x="5069886" y="293530"/>
            <a:chExt cx="2052228" cy="1463723"/>
          </a:xfrm>
          <a:noFill/>
        </p:grpSpPr>
        <p:sp>
          <p:nvSpPr>
            <p:cNvPr id="28" name="TextBox 22"/>
            <p:cNvSpPr txBox="1"/>
            <p:nvPr/>
          </p:nvSpPr>
          <p:spPr>
            <a:xfrm>
              <a:off x="5069886" y="293530"/>
              <a:ext cx="2052228" cy="1120147"/>
            </a:xfrm>
            <a:prstGeom prst="rect">
              <a:avLst/>
            </a:prstGeom>
            <a:grpFill/>
          </p:spPr>
          <p:txBody>
            <a:bodyPr wrap="square">
              <a:normAutofit fontScale="77500" lnSpcReduction="20000"/>
            </a:bodyPr>
            <a:lstStyle/>
            <a:p>
              <a:pPr algn="ctr"/>
              <a:r>
                <a:rPr lang="zh-CN" altLang="en-US" sz="44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29" name="TextBox 23"/>
            <p:cNvSpPr txBox="1"/>
            <p:nvPr/>
          </p:nvSpPr>
          <p:spPr>
            <a:xfrm>
              <a:off x="5069886" y="1309193"/>
              <a:ext cx="2052228" cy="448060"/>
            </a:xfrm>
            <a:prstGeom prst="rect">
              <a:avLst/>
            </a:prstGeom>
            <a:grpFill/>
          </p:spPr>
          <p:txBody>
            <a:bodyPr wrap="square">
              <a:normAutofit fontScale="77500" lnSpcReduction="20000"/>
            </a:bodyPr>
            <a:lstStyle/>
            <a:p>
              <a:pPr algn="ctr"/>
              <a:r>
                <a:rPr lang="en-US" altLang="zh-CN" sz="1400" b="1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CONTENT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250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9">
            <a:extLst>
              <a:ext uri="{FF2B5EF4-FFF2-40B4-BE49-F238E27FC236}">
                <a16:creationId xmlns:a16="http://schemas.microsoft.com/office/drawing/2014/main" id="{C3BE242E-12B1-41DB-8DAE-5B93414AA98E}"/>
              </a:ext>
            </a:extLst>
          </p:cNvPr>
          <p:cNvSpPr txBox="1"/>
          <p:nvPr/>
        </p:nvSpPr>
        <p:spPr>
          <a:xfrm>
            <a:off x="549066" y="247424"/>
            <a:ext cx="510305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>
                <a:solidFill>
                  <a:srgbClr val="3B4761"/>
                </a:solidFill>
                <a:cs typeface="+mn-ea"/>
                <a:sym typeface="+mn-lt"/>
              </a:rPr>
              <a:t>Numerical Experiments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CD8D4CD-C049-45F4-A940-BC7A6C69399D}"/>
              </a:ext>
            </a:extLst>
          </p:cNvPr>
          <p:cNvSpPr/>
          <p:nvPr/>
        </p:nvSpPr>
        <p:spPr>
          <a:xfrm>
            <a:off x="522674" y="699542"/>
            <a:ext cx="1517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Color Video Data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7DD19A0-B60B-448A-BAB2-FE51B5F91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007319"/>
            <a:ext cx="6282011" cy="346363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15B5655-DEE3-400D-9490-28574C2BD0DB}"/>
              </a:ext>
            </a:extLst>
          </p:cNvPr>
          <p:cNvSpPr/>
          <p:nvPr/>
        </p:nvSpPr>
        <p:spPr>
          <a:xfrm>
            <a:off x="1547664" y="4524313"/>
            <a:ext cx="7885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residual images: the absolute difference between the reconstructed image and the ground truth.</a:t>
            </a:r>
            <a:endParaRPr lang="zh-CN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1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9">
            <a:extLst>
              <a:ext uri="{FF2B5EF4-FFF2-40B4-BE49-F238E27FC236}">
                <a16:creationId xmlns:a16="http://schemas.microsoft.com/office/drawing/2014/main" id="{862B0F81-6264-4515-8486-ABF61E8C9DB6}"/>
              </a:ext>
            </a:extLst>
          </p:cNvPr>
          <p:cNvSpPr txBox="1"/>
          <p:nvPr/>
        </p:nvSpPr>
        <p:spPr>
          <a:xfrm>
            <a:off x="549066" y="247424"/>
            <a:ext cx="510305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>
                <a:solidFill>
                  <a:srgbClr val="3B4761"/>
                </a:solidFill>
                <a:cs typeface="+mn-ea"/>
                <a:sym typeface="+mn-lt"/>
              </a:rPr>
              <a:t>Numerical Experiments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3C1C5C5-CACB-4AE2-B7C0-7E5A95DAD841}"/>
              </a:ext>
            </a:extLst>
          </p:cNvPr>
          <p:cNvSpPr/>
          <p:nvPr/>
        </p:nvSpPr>
        <p:spPr>
          <a:xfrm>
            <a:off x="522674" y="699542"/>
            <a:ext cx="12294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Traffic Data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AAD208F-EA18-4278-BDD8-8F9F3A454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93" y="1563638"/>
            <a:ext cx="7097599" cy="265212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7C44413-E185-4AEE-8895-02ED3C04A1BC}"/>
              </a:ext>
            </a:extLst>
          </p:cNvPr>
          <p:cNvSpPr/>
          <p:nvPr/>
        </p:nvSpPr>
        <p:spPr>
          <a:xfrm>
            <a:off x="549066" y="1028977"/>
            <a:ext cx="28216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/>
              <a:t>30×24×31×19 (minute×hour×day×segment)</a:t>
            </a:r>
            <a:endParaRPr lang="zh-CN" altLang="en-US" sz="1100"/>
          </a:p>
        </p:txBody>
      </p:sp>
    </p:spTree>
    <p:extLst>
      <p:ext uri="{BB962C8B-B14F-4D97-AF65-F5344CB8AC3E}">
        <p14:creationId xmlns:p14="http://schemas.microsoft.com/office/powerpoint/2010/main" val="100109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/>
          <p:cNvSpPr txBox="1">
            <a:spLocks noChangeArrowheads="1"/>
          </p:cNvSpPr>
          <p:nvPr/>
        </p:nvSpPr>
        <p:spPr bwMode="auto">
          <a:xfrm>
            <a:off x="3611932" y="85812"/>
            <a:ext cx="19201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chemeClr val="accent1"/>
                </a:solidFill>
                <a:latin typeface="+mj-ea"/>
                <a:ea typeface="+mj-ea"/>
              </a:rPr>
              <a:t>Summary</a:t>
            </a:r>
            <a:endParaRPr lang="zh-CN" altLang="en-US" sz="2800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" name="文本框 6"/>
          <p:cNvSpPr txBox="1">
            <a:spLocks noChangeArrowheads="1"/>
          </p:cNvSpPr>
          <p:nvPr/>
        </p:nvSpPr>
        <p:spPr bwMode="auto">
          <a:xfrm>
            <a:off x="3316239" y="531358"/>
            <a:ext cx="25115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方正兰亭黑_GBK"/>
              </a:rPr>
              <a:t>Reorganize the thoughts of the article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7A30B5E-6C01-404C-8AF1-6E4B8A0849E1}"/>
              </a:ext>
            </a:extLst>
          </p:cNvPr>
          <p:cNvSpPr txBox="1"/>
          <p:nvPr/>
        </p:nvSpPr>
        <p:spPr>
          <a:xfrm>
            <a:off x="548358" y="1249959"/>
            <a:ext cx="7344816" cy="203132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400"/>
              <a:t>Proposed </a:t>
            </a:r>
            <a:r>
              <a:rPr lang="en-US" altLang="zh-CN" sz="1400" b="1"/>
              <a:t>FCTN decomposition </a:t>
            </a:r>
            <a:r>
              <a:rPr lang="en-US" altLang="zh-CN" sz="1400"/>
              <a:t>and its strength——</a:t>
            </a:r>
            <a:r>
              <a:rPr lang="en-US" altLang="zh-CN" sz="1400" b="1"/>
              <a:t>transpositional invariable </a:t>
            </a:r>
            <a:r>
              <a:rPr lang="en-US" altLang="zh-CN" sz="1400"/>
              <a:t>and  characterize the </a:t>
            </a:r>
            <a:r>
              <a:rPr lang="en-US" altLang="zh-CN" sz="1400" b="1"/>
              <a:t>correlations between any two modes of tensors.</a:t>
            </a:r>
          </a:p>
          <a:p>
            <a:pPr algn="l"/>
            <a:endParaRPr lang="en-US" altLang="zh-CN" sz="1400"/>
          </a:p>
          <a:p>
            <a:pPr marL="342900" indent="-342900">
              <a:buAutoNum type="arabicPeriod" startAt="2"/>
            </a:pPr>
            <a:r>
              <a:rPr lang="en-US" altLang="zh-CN" sz="1400"/>
              <a:t>An </a:t>
            </a:r>
            <a:r>
              <a:rPr lang="en-US" altLang="zh-CN" sz="1400" b="1"/>
              <a:t>FCTN-TC model </a:t>
            </a:r>
            <a:r>
              <a:rPr lang="en-US" altLang="zh-CN" sz="1400"/>
              <a:t>was proposed with an efficient PAM-based solver.</a:t>
            </a:r>
          </a:p>
          <a:p>
            <a:pPr marL="342900" indent="-342900">
              <a:buAutoNum type="arabicPeriod" startAt="2"/>
            </a:pPr>
            <a:endParaRPr lang="en-US" altLang="zh-CN" sz="1400"/>
          </a:p>
          <a:p>
            <a:pPr marL="342900" indent="-342900">
              <a:buAutoNum type="arabicPeriod" startAt="2"/>
            </a:pPr>
            <a:r>
              <a:rPr lang="en-US" altLang="zh-CN" sz="1400"/>
              <a:t>Analysis the computational complexity of FCTN-TC.</a:t>
            </a:r>
          </a:p>
          <a:p>
            <a:pPr marL="342900" indent="-342900">
              <a:buAutoNum type="arabicPeriod" startAt="2"/>
            </a:pPr>
            <a:endParaRPr lang="en-US" altLang="zh-CN" sz="1400"/>
          </a:p>
          <a:p>
            <a:pPr marL="342900" indent="-342900">
              <a:buAutoNum type="arabicPeriod" startAt="2"/>
            </a:pPr>
            <a:r>
              <a:rPr lang="en-US" altLang="zh-CN" sz="1400"/>
              <a:t>Experimental results demonstrated its superior on the slice missing problem.</a:t>
            </a:r>
          </a:p>
          <a:p>
            <a:endParaRPr lang="en-US" altLang="zh-CN" sz="140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28B49CF-93E2-473C-8725-C212DE42F556}"/>
              </a:ext>
            </a:extLst>
          </p:cNvPr>
          <p:cNvSpPr txBox="1"/>
          <p:nvPr/>
        </p:nvSpPr>
        <p:spPr>
          <a:xfrm>
            <a:off x="506680" y="3253180"/>
            <a:ext cx="131959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altLang="zh-CN"/>
              <a:t>Future work</a:t>
            </a:r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77DF3CD-9E6A-44C5-9B46-3DD957F344F0}"/>
              </a:ext>
            </a:extLst>
          </p:cNvPr>
          <p:cNvSpPr txBox="1"/>
          <p:nvPr/>
        </p:nvSpPr>
        <p:spPr>
          <a:xfrm>
            <a:off x="548358" y="839906"/>
            <a:ext cx="123623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altLang="zh-CN"/>
              <a:t>Conclusion</a:t>
            </a:r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960A6D1-4D42-421C-9243-3F061B05881B}"/>
              </a:ext>
            </a:extLst>
          </p:cNvPr>
          <p:cNvSpPr txBox="1"/>
          <p:nvPr/>
        </p:nvSpPr>
        <p:spPr>
          <a:xfrm>
            <a:off x="548358" y="3716486"/>
            <a:ext cx="7344816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400"/>
              <a:t>How to find the </a:t>
            </a:r>
            <a:r>
              <a:rPr lang="en-US" altLang="zh-CN" sz="1400" b="1"/>
              <a:t>optimal FCTN-ranks?</a:t>
            </a:r>
          </a:p>
          <a:p>
            <a:pPr algn="l"/>
            <a:endParaRPr lang="en-US" altLang="zh-CN" sz="1400"/>
          </a:p>
          <a:p>
            <a:pPr marL="342900" indent="-342900">
              <a:buAutoNum type="arabicPeriod" startAt="2"/>
            </a:pPr>
            <a:r>
              <a:rPr lang="en-US" altLang="zh-CN" sz="1400"/>
              <a:t>The application of FCTN.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DF0D1D98-A596-4C1C-8D7C-7211B69ED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888" y="3435846"/>
            <a:ext cx="2526566" cy="170765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AA25DB7-0A09-4DE4-87BC-36E41E79E2D6}"/>
              </a:ext>
            </a:extLst>
          </p:cNvPr>
          <p:cNvSpPr txBox="1"/>
          <p:nvPr/>
        </p:nvSpPr>
        <p:spPr>
          <a:xfrm>
            <a:off x="506680" y="4618316"/>
            <a:ext cx="268535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/>
              <a:t>The next/further episode…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00D205C-9339-4B8D-910A-73177858C7D8}"/>
                  </a:ext>
                </a:extLst>
              </p:cNvPr>
              <p:cNvSpPr txBox="1"/>
              <p:nvPr/>
            </p:nvSpPr>
            <p:spPr>
              <a:xfrm>
                <a:off x="3170451" y="4612142"/>
                <a:ext cx="3470437" cy="369332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en-US" altLang="zh-CN"/>
                  <a:t>Code/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p>
                  </m:oMath>
                </a14:m>
                <a:r>
                  <a:rPr lang="en-US" altLang="zh-CN"/>
                  <a:t>-5/PAM/Theorem Proof</a:t>
                </a:r>
                <a:endParaRPr lang="zh-CN" altLang="en-US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00D205C-9339-4B8D-910A-73177858C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451" y="4612142"/>
                <a:ext cx="3470437" cy="369332"/>
              </a:xfrm>
              <a:prstGeom prst="rect">
                <a:avLst/>
              </a:prstGeom>
              <a:blipFill>
                <a:blip r:embed="rId3"/>
                <a:stretch>
                  <a:fillRect l="-1406" t="-10000" r="-35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6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10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9">
            <a:extLst>
              <a:ext uri="{FF2B5EF4-FFF2-40B4-BE49-F238E27FC236}">
                <a16:creationId xmlns:a16="http://schemas.microsoft.com/office/drawing/2014/main" id="{679101A3-2D98-49FE-AC1A-0044424AFF2E}"/>
              </a:ext>
            </a:extLst>
          </p:cNvPr>
          <p:cNvSpPr txBox="1"/>
          <p:nvPr/>
        </p:nvSpPr>
        <p:spPr>
          <a:xfrm>
            <a:off x="549066" y="247424"/>
            <a:ext cx="510305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>
                <a:solidFill>
                  <a:srgbClr val="3B4761"/>
                </a:solidFill>
                <a:cs typeface="+mn-ea"/>
                <a:sym typeface="+mn-lt"/>
              </a:rPr>
              <a:t>Code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50F1EC3-CBCD-447B-BAAB-9FEDEC85962D}"/>
              </a:ext>
            </a:extLst>
          </p:cNvPr>
          <p:cNvSpPr/>
          <p:nvPr/>
        </p:nvSpPr>
        <p:spPr>
          <a:xfrm>
            <a:off x="2823834" y="476131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PS</a:t>
            </a: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b="1"/>
              <a:t> </a:t>
            </a:r>
            <a:r>
              <a:rPr lang="en-US" altLang="zh-CN" sz="1200" b="1"/>
              <a:t>matlab</a:t>
            </a:r>
            <a:r>
              <a:rPr lang="en-US" altLang="zh-CN" b="1"/>
              <a:t> </a:t>
            </a:r>
            <a:r>
              <a:rPr lang="en-US" altLang="zh-CN" sz="1200" b="1"/>
              <a:t>find: </a:t>
            </a: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Find indices and values of nonzero elements</a:t>
            </a: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1E91F8A-03FB-4645-AF80-5C641A8B49C4}"/>
              </a:ext>
            </a:extLst>
          </p:cNvPr>
          <p:cNvSpPr txBox="1"/>
          <p:nvPr/>
        </p:nvSpPr>
        <p:spPr>
          <a:xfrm>
            <a:off x="5848170" y="3393213"/>
            <a:ext cx="1189749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1200"/>
              <a:t>72105/1440000 </a:t>
            </a:r>
            <a:endParaRPr lang="zh-CN" altLang="en-US" sz="120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BDE4C56-F9E7-49AC-916D-07FCFBE9F89D}"/>
              </a:ext>
            </a:extLst>
          </p:cNvPr>
          <p:cNvSpPr txBox="1"/>
          <p:nvPr/>
        </p:nvSpPr>
        <p:spPr>
          <a:xfrm>
            <a:off x="549066" y="635344"/>
            <a:ext cx="126278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Demo_HSV.m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8203959-2092-4524-9A3B-44CCADF50289}"/>
              </a:ext>
            </a:extLst>
          </p:cNvPr>
          <p:cNvSpPr/>
          <p:nvPr/>
        </p:nvSpPr>
        <p:spPr>
          <a:xfrm>
            <a:off x="683568" y="1078629"/>
            <a:ext cx="11416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Load initial data</a:t>
            </a:r>
            <a:endParaRPr lang="zh-CN" altLang="en-US" sz="105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34D8E68-0A47-4059-AADB-11ABECB35A0C}"/>
              </a:ext>
            </a:extLst>
          </p:cNvPr>
          <p:cNvSpPr/>
          <p:nvPr/>
        </p:nvSpPr>
        <p:spPr>
          <a:xfrm>
            <a:off x="653916" y="1607523"/>
            <a:ext cx="200086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Sampling with random position</a:t>
            </a:r>
            <a:endParaRPr lang="zh-CN" altLang="en-US" sz="105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40E5C96-29AD-4F07-BDE1-97433DF8F13E}"/>
              </a:ext>
            </a:extLst>
          </p:cNvPr>
          <p:cNvSpPr/>
          <p:nvPr/>
        </p:nvSpPr>
        <p:spPr>
          <a:xfrm>
            <a:off x="653916" y="2125187"/>
            <a:ext cx="13564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Perform  algorithms</a:t>
            </a:r>
            <a:endParaRPr lang="zh-CN" altLang="en-US" sz="105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278D5DC-EE82-42AB-968E-692DFA2D053B}"/>
              </a:ext>
            </a:extLst>
          </p:cNvPr>
          <p:cNvSpPr/>
          <p:nvPr/>
        </p:nvSpPr>
        <p:spPr>
          <a:xfrm>
            <a:off x="651942" y="2621373"/>
            <a:ext cx="86273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Show result</a:t>
            </a:r>
            <a:endParaRPr lang="zh-CN" altLang="en-US" sz="105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1A84FB-B433-4D13-8CAE-D6A761FA6512}"/>
              </a:ext>
            </a:extLst>
          </p:cNvPr>
          <p:cNvSpPr/>
          <p:nvPr/>
        </p:nvSpPr>
        <p:spPr>
          <a:xfrm>
            <a:off x="2146916" y="1078629"/>
            <a:ext cx="9428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HSV_test.mat</a:t>
            </a: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E92A9BC-8515-4860-9A21-79AA0BA9C48F}"/>
              </a:ext>
            </a:extLst>
          </p:cNvPr>
          <p:cNvSpPr/>
          <p:nvPr/>
        </p:nvSpPr>
        <p:spPr>
          <a:xfrm>
            <a:off x="3329352" y="1078629"/>
            <a:ext cx="124264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X(60×60×20×20) </a:t>
            </a: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95AD3C1-991A-4B7D-B556-5E62F884FE5F}"/>
              </a:ext>
            </a:extLst>
          </p:cNvPr>
          <p:cNvSpPr/>
          <p:nvPr/>
        </p:nvSpPr>
        <p:spPr>
          <a:xfrm>
            <a:off x="2658162" y="1555235"/>
            <a:ext cx="13423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/>
              <a:t> </a:t>
            </a: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index </a:t>
            </a:r>
            <a:r>
              <a:rPr lang="el-GR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Ω</a:t>
            </a: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D8B96D0-DF67-40DB-8E32-E5FC98DBC158}"/>
              </a:ext>
            </a:extLst>
          </p:cNvPr>
          <p:cNvSpPr/>
          <p:nvPr/>
        </p:nvSpPr>
        <p:spPr>
          <a:xfrm>
            <a:off x="6858000" y="42103"/>
            <a:ext cx="2286000" cy="510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/>
              <a:t>│  </a:t>
            </a:r>
            <a:r>
              <a:rPr lang="en-US" altLang="zh-CN" sz="1050" b="1"/>
              <a:t>Demo_HSV.m</a:t>
            </a:r>
          </a:p>
          <a:p>
            <a:r>
              <a:rPr lang="en-US" altLang="zh-CN" sz="1050"/>
              <a:t>│  README.txt</a:t>
            </a:r>
          </a:p>
          <a:p>
            <a:r>
              <a:rPr lang="en-US" altLang="zh-CN" sz="1050"/>
              <a:t>├─data</a:t>
            </a:r>
          </a:p>
          <a:p>
            <a:r>
              <a:rPr lang="en-US" altLang="zh-CN" sz="1050"/>
              <a:t>│      HSV_test.mat</a:t>
            </a:r>
          </a:p>
          <a:p>
            <a:r>
              <a:rPr lang="en-US" altLang="zh-CN" sz="1050"/>
              <a:t>│      </a:t>
            </a:r>
          </a:p>
          <a:p>
            <a:r>
              <a:rPr lang="en-US" altLang="zh-CN" sz="1050"/>
              <a:t>└─lib</a:t>
            </a:r>
          </a:p>
          <a:p>
            <a:r>
              <a:rPr lang="en-US" altLang="zh-CN" sz="1050"/>
              <a:t>    │  </a:t>
            </a:r>
            <a:r>
              <a:rPr lang="en-US" altLang="zh-CN" sz="1050">
                <a:solidFill>
                  <a:srgbClr val="005697"/>
                </a:solidFill>
              </a:rPr>
              <a:t>show_figResult.m</a:t>
            </a:r>
          </a:p>
          <a:p>
            <a:r>
              <a:rPr lang="en-US" altLang="zh-CN" sz="1050"/>
              <a:t>    │  </a:t>
            </a:r>
          </a:p>
          <a:p>
            <a:r>
              <a:rPr lang="en-US" altLang="zh-CN" sz="1050"/>
              <a:t>    ├─inc_FCTN_TC</a:t>
            </a:r>
          </a:p>
          <a:p>
            <a:r>
              <a:rPr lang="en-US" altLang="zh-CN" sz="1050"/>
              <a:t>    │      inc_FCTN_TC.m</a:t>
            </a:r>
          </a:p>
          <a:p>
            <a:r>
              <a:rPr lang="en-US" altLang="zh-CN" sz="1050"/>
              <a:t>    │      </a:t>
            </a:r>
            <a:r>
              <a:rPr lang="en-US" altLang="zh-CN" sz="1050">
                <a:solidFill>
                  <a:srgbClr val="005697"/>
                </a:solidFill>
              </a:rPr>
              <a:t>inc_FCTN_TC_end.m</a:t>
            </a:r>
          </a:p>
          <a:p>
            <a:r>
              <a:rPr lang="en-US" altLang="zh-CN" sz="1050"/>
              <a:t>    │      my_Fold.m</a:t>
            </a:r>
          </a:p>
          <a:p>
            <a:r>
              <a:rPr lang="en-US" altLang="zh-CN" sz="1050"/>
              <a:t>    │      my_Unfold.m</a:t>
            </a:r>
          </a:p>
          <a:p>
            <a:r>
              <a:rPr lang="en-US" altLang="zh-CN" sz="1050"/>
              <a:t>    │      tensor_contraction.m</a:t>
            </a:r>
          </a:p>
          <a:p>
            <a:r>
              <a:rPr lang="en-US" altLang="zh-CN" sz="1050"/>
              <a:t>    │      tnprod_new.m</a:t>
            </a:r>
          </a:p>
          <a:p>
            <a:r>
              <a:rPr lang="en-US" altLang="zh-CN" sz="1050"/>
              <a:t>    │      tnprod_rest.m</a:t>
            </a:r>
          </a:p>
          <a:p>
            <a:r>
              <a:rPr lang="en-US" altLang="zh-CN" sz="1050"/>
              <a:t>    │      tnprod_rest_new.m</a:t>
            </a:r>
          </a:p>
          <a:p>
            <a:r>
              <a:rPr lang="en-US" altLang="zh-CN" sz="1050"/>
              <a:t>    │      tnreshape_new.m</a:t>
            </a:r>
          </a:p>
          <a:p>
            <a:r>
              <a:rPr lang="en-US" altLang="zh-CN" sz="1050"/>
              <a:t>    │ </a:t>
            </a:r>
          </a:p>
          <a:p>
            <a:r>
              <a:rPr lang="en-US" altLang="zh-CN" sz="1050"/>
              <a:t>    ├─quality_assess</a:t>
            </a:r>
          </a:p>
          <a:p>
            <a:r>
              <a:rPr lang="en-US" altLang="zh-CN" sz="1050"/>
              <a:t>    │      psnr_index.m</a:t>
            </a:r>
          </a:p>
          <a:p>
            <a:r>
              <a:rPr lang="en-US" altLang="zh-CN" sz="1050"/>
              <a:t>    │      psnr_ybz.m</a:t>
            </a:r>
          </a:p>
          <a:p>
            <a:r>
              <a:rPr lang="en-US" altLang="zh-CN" sz="1050"/>
              <a:t>    │      </a:t>
            </a:r>
            <a:r>
              <a:rPr lang="en-US" altLang="zh-CN" sz="1050">
                <a:solidFill>
                  <a:srgbClr val="005697"/>
                </a:solidFill>
              </a:rPr>
              <a:t>quality_ybz.m</a:t>
            </a:r>
          </a:p>
          <a:p>
            <a:r>
              <a:rPr lang="en-US" altLang="zh-CN" sz="1050"/>
              <a:t>    │      ssim_index.m</a:t>
            </a:r>
          </a:p>
          <a:p>
            <a:r>
              <a:rPr lang="en-US" altLang="zh-CN" sz="1050"/>
              <a:t>    │      </a:t>
            </a:r>
          </a:p>
          <a:p>
            <a:r>
              <a:rPr lang="en-US" altLang="zh-CN" sz="1050"/>
              <a:t>    └─tensor_toolbox</a:t>
            </a:r>
          </a:p>
          <a:p>
            <a:r>
              <a:rPr lang="zh-CN" altLang="en-US" sz="1050"/>
              <a:t>             Contents.m</a:t>
            </a:r>
          </a:p>
          <a:p>
            <a:r>
              <a:rPr lang="zh-CN" altLang="en-US" sz="1050"/>
              <a:t>             tenones.m</a:t>
            </a:r>
          </a:p>
          <a:p>
            <a:r>
              <a:rPr lang="zh-CN" altLang="en-US" sz="1050"/>
              <a:t>             tenrand.m    </a:t>
            </a:r>
            <a:endParaRPr lang="en-US" altLang="zh-CN" sz="1050"/>
          </a:p>
          <a:p>
            <a:r>
              <a:rPr lang="en-US" altLang="zh-CN" sz="1050"/>
              <a:t>             </a:t>
            </a:r>
            <a:r>
              <a:rPr lang="zh-CN" altLang="en-US" sz="1050"/>
              <a:t>tnorm.m    </a:t>
            </a:r>
            <a:endParaRPr lang="en-US" altLang="zh-CN" sz="1050"/>
          </a:p>
          <a:p>
            <a:r>
              <a:rPr lang="en-US" altLang="zh-CN" sz="1050"/>
              <a:t>    </a:t>
            </a:r>
            <a:r>
              <a:rPr lang="zh-CN" altLang="en-US" sz="1050"/>
              <a:t>         tt_cp_fg.m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7623D50-077C-4CB3-BAF4-AF2E5B1C5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413" y="676357"/>
            <a:ext cx="2125868" cy="93116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219E774-50F5-4889-AC52-DF8AA2EF2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722" y="1861439"/>
            <a:ext cx="3525478" cy="15833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BC41B53-0032-4C72-98B7-9F63F3FB1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2526" y="688097"/>
            <a:ext cx="3817172" cy="358826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B20F924-F119-4000-9653-3D6FCB490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720" y="1871059"/>
            <a:ext cx="4215280" cy="157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2" grpId="0"/>
      <p:bldP spid="13" grpId="0"/>
      <p:bldP spid="14" grpId="0"/>
      <p:bldP spid="16" grpId="0"/>
      <p:bldP spid="17" grpId="0"/>
      <p:bldP spid="18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2345A3E-8F10-493E-9D6C-E1E618EEB26C}"/>
              </a:ext>
            </a:extLst>
          </p:cNvPr>
          <p:cNvSpPr/>
          <p:nvPr/>
        </p:nvSpPr>
        <p:spPr>
          <a:xfrm>
            <a:off x="6858000" y="42103"/>
            <a:ext cx="2286000" cy="510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/>
              <a:t>│  Demo_HSV.m</a:t>
            </a:r>
          </a:p>
          <a:p>
            <a:r>
              <a:rPr lang="en-US" altLang="zh-CN" sz="1050"/>
              <a:t>│  README.txt</a:t>
            </a:r>
          </a:p>
          <a:p>
            <a:r>
              <a:rPr lang="en-US" altLang="zh-CN" sz="1050"/>
              <a:t>├─data</a:t>
            </a:r>
          </a:p>
          <a:p>
            <a:r>
              <a:rPr lang="en-US" altLang="zh-CN" sz="1050"/>
              <a:t>│      HSV_test.mat</a:t>
            </a:r>
          </a:p>
          <a:p>
            <a:r>
              <a:rPr lang="en-US" altLang="zh-CN" sz="1050"/>
              <a:t>│      </a:t>
            </a:r>
          </a:p>
          <a:p>
            <a:r>
              <a:rPr lang="en-US" altLang="zh-CN" sz="1050"/>
              <a:t>└─lib</a:t>
            </a:r>
          </a:p>
          <a:p>
            <a:r>
              <a:rPr lang="en-US" altLang="zh-CN" sz="1050"/>
              <a:t>    │  show_figResult.m</a:t>
            </a:r>
          </a:p>
          <a:p>
            <a:r>
              <a:rPr lang="en-US" altLang="zh-CN" sz="1050"/>
              <a:t>    │  </a:t>
            </a:r>
          </a:p>
          <a:p>
            <a:r>
              <a:rPr lang="en-US" altLang="zh-CN" sz="1050"/>
              <a:t>    ├─inc_FCTN_TC</a:t>
            </a:r>
          </a:p>
          <a:p>
            <a:r>
              <a:rPr lang="en-US" altLang="zh-CN" sz="1050"/>
              <a:t>    │      </a:t>
            </a:r>
            <a:r>
              <a:rPr lang="en-US" altLang="zh-CN" sz="1050" b="1"/>
              <a:t>inc_FCTN_TC.m</a:t>
            </a:r>
          </a:p>
          <a:p>
            <a:r>
              <a:rPr lang="en-US" altLang="zh-CN" sz="1050"/>
              <a:t>    │      </a:t>
            </a:r>
            <a:r>
              <a:rPr lang="en-US" altLang="zh-CN" sz="1050" b="1"/>
              <a:t>inc_FCTN_TC_end.m</a:t>
            </a:r>
          </a:p>
          <a:p>
            <a:r>
              <a:rPr lang="en-US" altLang="zh-CN" sz="1050"/>
              <a:t>    │      </a:t>
            </a:r>
            <a:r>
              <a:rPr lang="en-US" altLang="zh-CN" sz="1050">
                <a:solidFill>
                  <a:srgbClr val="005697"/>
                </a:solidFill>
              </a:rPr>
              <a:t>my_Fold.m</a:t>
            </a:r>
          </a:p>
          <a:p>
            <a:r>
              <a:rPr lang="en-US" altLang="zh-CN" sz="1050"/>
              <a:t>    │      </a:t>
            </a:r>
            <a:r>
              <a:rPr lang="en-US" altLang="zh-CN" sz="1050">
                <a:solidFill>
                  <a:srgbClr val="005697"/>
                </a:solidFill>
              </a:rPr>
              <a:t>my_Unfold.m</a:t>
            </a:r>
          </a:p>
          <a:p>
            <a:r>
              <a:rPr lang="en-US" altLang="zh-CN" sz="1050"/>
              <a:t>    │      </a:t>
            </a:r>
            <a:r>
              <a:rPr lang="en-US" altLang="zh-CN" sz="1050">
                <a:solidFill>
                  <a:srgbClr val="005697"/>
                </a:solidFill>
              </a:rPr>
              <a:t>tensor_contraction.m</a:t>
            </a:r>
          </a:p>
          <a:p>
            <a:r>
              <a:rPr lang="en-US" altLang="zh-CN" sz="1050"/>
              <a:t>    │      tnprod_new.m</a:t>
            </a:r>
          </a:p>
          <a:p>
            <a:r>
              <a:rPr lang="en-US" altLang="zh-CN" sz="1050"/>
              <a:t>    │      tnprod_rest.m</a:t>
            </a:r>
          </a:p>
          <a:p>
            <a:r>
              <a:rPr lang="en-US" altLang="zh-CN" sz="1050"/>
              <a:t>    │      </a:t>
            </a:r>
            <a:r>
              <a:rPr lang="en-US" altLang="zh-CN" sz="1050">
                <a:solidFill>
                  <a:srgbClr val="005697"/>
                </a:solidFill>
              </a:rPr>
              <a:t>tnprod_rest_new.m</a:t>
            </a:r>
          </a:p>
          <a:p>
            <a:r>
              <a:rPr lang="en-US" altLang="zh-CN" sz="1050"/>
              <a:t>    │      </a:t>
            </a:r>
            <a:r>
              <a:rPr lang="en-US" altLang="zh-CN" sz="1050">
                <a:solidFill>
                  <a:srgbClr val="005697"/>
                </a:solidFill>
              </a:rPr>
              <a:t>tnreshape_new.m</a:t>
            </a:r>
          </a:p>
          <a:p>
            <a:r>
              <a:rPr lang="en-US" altLang="zh-CN" sz="1050"/>
              <a:t>    │ </a:t>
            </a:r>
          </a:p>
          <a:p>
            <a:r>
              <a:rPr lang="en-US" altLang="zh-CN" sz="1050"/>
              <a:t>    ├─quality_assess</a:t>
            </a:r>
          </a:p>
          <a:p>
            <a:r>
              <a:rPr lang="en-US" altLang="zh-CN" sz="1050"/>
              <a:t>    │      psnr_index.m</a:t>
            </a:r>
          </a:p>
          <a:p>
            <a:r>
              <a:rPr lang="en-US" altLang="zh-CN" sz="1050"/>
              <a:t>    │      psnr_ybz.m</a:t>
            </a:r>
          </a:p>
          <a:p>
            <a:r>
              <a:rPr lang="en-US" altLang="zh-CN" sz="1050"/>
              <a:t>    │      quality_ybz.m</a:t>
            </a:r>
          </a:p>
          <a:p>
            <a:r>
              <a:rPr lang="en-US" altLang="zh-CN" sz="1050"/>
              <a:t>    │      ssim_index.m</a:t>
            </a:r>
          </a:p>
          <a:p>
            <a:r>
              <a:rPr lang="en-US" altLang="zh-CN" sz="1050"/>
              <a:t>    │      </a:t>
            </a:r>
          </a:p>
          <a:p>
            <a:r>
              <a:rPr lang="en-US" altLang="zh-CN" sz="1050"/>
              <a:t>    └─tensor_toolbox</a:t>
            </a:r>
          </a:p>
          <a:p>
            <a:r>
              <a:rPr lang="zh-CN" altLang="en-US" sz="1050"/>
              <a:t>             Contents.m</a:t>
            </a:r>
          </a:p>
          <a:p>
            <a:r>
              <a:rPr lang="zh-CN" altLang="en-US" sz="1050"/>
              <a:t>             tenones.m</a:t>
            </a:r>
          </a:p>
          <a:p>
            <a:r>
              <a:rPr lang="zh-CN" altLang="en-US" sz="1050"/>
              <a:t>             tenrand.m    </a:t>
            </a:r>
            <a:endParaRPr lang="en-US" altLang="zh-CN" sz="1050"/>
          </a:p>
          <a:p>
            <a:r>
              <a:rPr lang="en-US" altLang="zh-CN" sz="1050"/>
              <a:t>             </a:t>
            </a:r>
            <a:r>
              <a:rPr lang="zh-CN" altLang="en-US" sz="1050"/>
              <a:t>tnorm.m    </a:t>
            </a:r>
            <a:endParaRPr lang="en-US" altLang="zh-CN" sz="1050"/>
          </a:p>
          <a:p>
            <a:r>
              <a:rPr lang="en-US" altLang="zh-CN" sz="1050"/>
              <a:t>    </a:t>
            </a:r>
            <a:r>
              <a:rPr lang="zh-CN" altLang="en-US" sz="1050"/>
              <a:t>         tt_cp_fg.m</a:t>
            </a:r>
          </a:p>
        </p:txBody>
      </p:sp>
      <p:sp>
        <p:nvSpPr>
          <p:cNvPr id="4" name="文本框 59">
            <a:extLst>
              <a:ext uri="{FF2B5EF4-FFF2-40B4-BE49-F238E27FC236}">
                <a16:creationId xmlns:a16="http://schemas.microsoft.com/office/drawing/2014/main" id="{4C1238C1-BD22-4181-A23A-74161509EEAF}"/>
              </a:ext>
            </a:extLst>
          </p:cNvPr>
          <p:cNvSpPr txBox="1"/>
          <p:nvPr/>
        </p:nvSpPr>
        <p:spPr>
          <a:xfrm>
            <a:off x="549066" y="247424"/>
            <a:ext cx="510305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>
                <a:solidFill>
                  <a:srgbClr val="3B4761"/>
                </a:solidFill>
                <a:cs typeface="+mn-ea"/>
                <a:sym typeface="+mn-lt"/>
              </a:rPr>
              <a:t>Code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18023A0-B804-4F2A-A2BC-B70F3E3015AB}"/>
              </a:ext>
            </a:extLst>
          </p:cNvPr>
          <p:cNvSpPr txBox="1"/>
          <p:nvPr/>
        </p:nvSpPr>
        <p:spPr>
          <a:xfrm>
            <a:off x="549066" y="635344"/>
            <a:ext cx="1939955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inc_FCTN_TC_end.m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D691809-3BF7-432F-A5BE-71C3D4AFF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86" y="969934"/>
            <a:ext cx="3359630" cy="21718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5D31B51-B4F6-4954-8064-5C47C91A8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300" y="958867"/>
            <a:ext cx="1365382" cy="8777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7B0DAB1-C679-436F-AF7D-E057AB6B8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300" y="1847679"/>
            <a:ext cx="1365382" cy="90279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02B7F09-0692-4303-88A6-844C045702AD}"/>
              </a:ext>
            </a:extLst>
          </p:cNvPr>
          <p:cNvSpPr txBox="1"/>
          <p:nvPr/>
        </p:nvSpPr>
        <p:spPr>
          <a:xfrm>
            <a:off x="4029412" y="2807645"/>
            <a:ext cx="1257075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altLang="zh-CN" sz="1200"/>
              <a:t>N in experiment?</a:t>
            </a:r>
            <a:endParaRPr lang="zh-CN" altLang="en-US" sz="120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821D75D-687F-4623-B107-A8B40DE7A8E7}"/>
              </a:ext>
            </a:extLst>
          </p:cNvPr>
          <p:cNvGrpSpPr/>
          <p:nvPr/>
        </p:nvGrpSpPr>
        <p:grpSpPr>
          <a:xfrm>
            <a:off x="568738" y="593673"/>
            <a:ext cx="3133716" cy="4430940"/>
            <a:chOff x="620816" y="922569"/>
            <a:chExt cx="3133716" cy="443094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DC63985-6163-4B90-882C-1A999B832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74" y="922569"/>
              <a:ext cx="2767468" cy="2017257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6B79325-2A76-48BF-AF13-3CC216452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0816" y="2936262"/>
              <a:ext cx="3133716" cy="2417247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47582A5B-53EB-4DCA-9B15-E8DD48FA6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6050" y="482465"/>
            <a:ext cx="2944974" cy="301492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58A86C9-09DA-4D50-A786-6CC3BA0022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6050" y="3480500"/>
            <a:ext cx="2749479" cy="64545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7842993-DB08-4803-BC02-D49110B772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5449" y="4125957"/>
            <a:ext cx="2827827" cy="4391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74071A8-0165-4C95-8CAC-9BCC5CA50F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9050" y="4173566"/>
            <a:ext cx="2658375" cy="847696"/>
          </a:xfrm>
          <a:prstGeom prst="rect">
            <a:avLst/>
          </a:prstGeom>
        </p:spPr>
      </p:pic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E4615E4C-4AE2-4DBB-941A-A46577F1F3F7}"/>
              </a:ext>
            </a:extLst>
          </p:cNvPr>
          <p:cNvCxnSpPr>
            <a:cxnSpLocks/>
          </p:cNvCxnSpPr>
          <p:nvPr/>
        </p:nvCxnSpPr>
        <p:spPr>
          <a:xfrm flipV="1">
            <a:off x="891907" y="4597414"/>
            <a:ext cx="1618978" cy="943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61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8F96CE6A-9C5A-4577-B82E-9E0E107E4195}"/>
              </a:ext>
            </a:extLst>
          </p:cNvPr>
          <p:cNvSpPr txBox="1"/>
          <p:nvPr/>
        </p:nvSpPr>
        <p:spPr>
          <a:xfrm>
            <a:off x="520419" y="531169"/>
            <a:ext cx="1055097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my_Fold.m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59">
            <a:extLst>
              <a:ext uri="{FF2B5EF4-FFF2-40B4-BE49-F238E27FC236}">
                <a16:creationId xmlns:a16="http://schemas.microsoft.com/office/drawing/2014/main" id="{4D2A7DAA-8212-4183-9FA4-3FA0BAC8D21E}"/>
              </a:ext>
            </a:extLst>
          </p:cNvPr>
          <p:cNvSpPr txBox="1"/>
          <p:nvPr/>
        </p:nvSpPr>
        <p:spPr>
          <a:xfrm>
            <a:off x="549066" y="247424"/>
            <a:ext cx="510305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>
                <a:solidFill>
                  <a:srgbClr val="3B4761"/>
                </a:solidFill>
                <a:cs typeface="+mn-ea"/>
                <a:sym typeface="+mn-lt"/>
              </a:rPr>
              <a:t>Code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AEC815C-F686-4F85-A6C9-5A0698050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70" y="880617"/>
            <a:ext cx="2967833" cy="93888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800C687-BD6C-414A-9F04-E001090D7B5C}"/>
              </a:ext>
            </a:extLst>
          </p:cNvPr>
          <p:cNvSpPr txBox="1"/>
          <p:nvPr/>
        </p:nvSpPr>
        <p:spPr>
          <a:xfrm>
            <a:off x="520419" y="1904116"/>
            <a:ext cx="1234633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my_Unfold.m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4E107A-1690-4224-95A3-4CC609DCC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13" y="2196036"/>
            <a:ext cx="2967833" cy="107470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2524243-530B-482E-A923-F8751355D8C1}"/>
              </a:ext>
            </a:extLst>
          </p:cNvPr>
          <p:cNvSpPr txBox="1"/>
          <p:nvPr/>
        </p:nvSpPr>
        <p:spPr>
          <a:xfrm>
            <a:off x="520418" y="3304625"/>
            <a:ext cx="1824538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tensor_contraction.m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D307433-C583-42C1-BB13-1DA9F5197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66" y="3615902"/>
            <a:ext cx="3869071" cy="143800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FC95E96-9A65-416C-B8A3-66D43B83C644}"/>
              </a:ext>
            </a:extLst>
          </p:cNvPr>
          <p:cNvSpPr/>
          <p:nvPr/>
        </p:nvSpPr>
        <p:spPr>
          <a:xfrm>
            <a:off x="6858000" y="42103"/>
            <a:ext cx="2286000" cy="510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/>
              <a:t>│  Demo_HSV.m</a:t>
            </a:r>
          </a:p>
          <a:p>
            <a:r>
              <a:rPr lang="en-US" altLang="zh-CN" sz="1050"/>
              <a:t>│  README.txt</a:t>
            </a:r>
          </a:p>
          <a:p>
            <a:r>
              <a:rPr lang="en-US" altLang="zh-CN" sz="1050"/>
              <a:t>├─data</a:t>
            </a:r>
          </a:p>
          <a:p>
            <a:r>
              <a:rPr lang="en-US" altLang="zh-CN" sz="1050"/>
              <a:t>│      HSV_test.mat</a:t>
            </a:r>
          </a:p>
          <a:p>
            <a:r>
              <a:rPr lang="en-US" altLang="zh-CN" sz="1050"/>
              <a:t>│      </a:t>
            </a:r>
          </a:p>
          <a:p>
            <a:r>
              <a:rPr lang="en-US" altLang="zh-CN" sz="1050"/>
              <a:t>└─lib</a:t>
            </a:r>
          </a:p>
          <a:p>
            <a:r>
              <a:rPr lang="en-US" altLang="zh-CN" sz="1050"/>
              <a:t>    │  show_figResult.m</a:t>
            </a:r>
          </a:p>
          <a:p>
            <a:r>
              <a:rPr lang="en-US" altLang="zh-CN" sz="1050"/>
              <a:t>    │  </a:t>
            </a:r>
          </a:p>
          <a:p>
            <a:r>
              <a:rPr lang="en-US" altLang="zh-CN" sz="1050"/>
              <a:t>    ├─inc_FCTN_TC</a:t>
            </a:r>
          </a:p>
          <a:p>
            <a:r>
              <a:rPr lang="en-US" altLang="zh-CN" sz="1050"/>
              <a:t>    │      inc_FCTN_TC.m</a:t>
            </a:r>
          </a:p>
          <a:p>
            <a:r>
              <a:rPr lang="en-US" altLang="zh-CN" sz="1050"/>
              <a:t>    │      inc_FCTN_TC_end.m</a:t>
            </a:r>
          </a:p>
          <a:p>
            <a:r>
              <a:rPr lang="en-US" altLang="zh-CN" sz="1050"/>
              <a:t>    │      </a:t>
            </a:r>
            <a:r>
              <a:rPr lang="en-US" altLang="zh-CN" sz="1050" b="1"/>
              <a:t>my_Fold.m</a:t>
            </a:r>
          </a:p>
          <a:p>
            <a:r>
              <a:rPr lang="en-US" altLang="zh-CN" sz="1050"/>
              <a:t>    │      </a:t>
            </a:r>
            <a:r>
              <a:rPr lang="en-US" altLang="zh-CN" sz="1050" b="1"/>
              <a:t>my_Unfold.m</a:t>
            </a:r>
          </a:p>
          <a:p>
            <a:r>
              <a:rPr lang="en-US" altLang="zh-CN" sz="1050"/>
              <a:t>    │      </a:t>
            </a:r>
            <a:r>
              <a:rPr lang="en-US" altLang="zh-CN" sz="1050" b="1"/>
              <a:t>tensor_contraction.m</a:t>
            </a:r>
          </a:p>
          <a:p>
            <a:r>
              <a:rPr lang="en-US" altLang="zh-CN" sz="1050"/>
              <a:t>    │      tnprod_new.m</a:t>
            </a:r>
          </a:p>
          <a:p>
            <a:r>
              <a:rPr lang="en-US" altLang="zh-CN" sz="1050"/>
              <a:t>    │      tnprod_rest.m</a:t>
            </a:r>
          </a:p>
          <a:p>
            <a:r>
              <a:rPr lang="en-US" altLang="zh-CN" sz="1050"/>
              <a:t>    │      </a:t>
            </a:r>
            <a:r>
              <a:rPr lang="en-US" altLang="zh-CN" sz="1050" b="1"/>
              <a:t>tnprod_rest_new.m</a:t>
            </a:r>
          </a:p>
          <a:p>
            <a:r>
              <a:rPr lang="en-US" altLang="zh-CN" sz="1050"/>
              <a:t>    │      </a:t>
            </a:r>
            <a:r>
              <a:rPr lang="en-US" altLang="zh-CN" sz="1050">
                <a:solidFill>
                  <a:srgbClr val="005697"/>
                </a:solidFill>
              </a:rPr>
              <a:t>tnreshape_new.m</a:t>
            </a:r>
          </a:p>
          <a:p>
            <a:r>
              <a:rPr lang="en-US" altLang="zh-CN" sz="1050"/>
              <a:t>    │ </a:t>
            </a:r>
          </a:p>
          <a:p>
            <a:r>
              <a:rPr lang="en-US" altLang="zh-CN" sz="1050"/>
              <a:t>    ├─quality_assess</a:t>
            </a:r>
          </a:p>
          <a:p>
            <a:r>
              <a:rPr lang="en-US" altLang="zh-CN" sz="1050"/>
              <a:t>    │      psnr_index.m</a:t>
            </a:r>
          </a:p>
          <a:p>
            <a:r>
              <a:rPr lang="en-US" altLang="zh-CN" sz="1050"/>
              <a:t>    │      psnr_ybz.m</a:t>
            </a:r>
          </a:p>
          <a:p>
            <a:r>
              <a:rPr lang="en-US" altLang="zh-CN" sz="1050"/>
              <a:t>    │      quality_ybz.m</a:t>
            </a:r>
          </a:p>
          <a:p>
            <a:r>
              <a:rPr lang="en-US" altLang="zh-CN" sz="1050"/>
              <a:t>    │      ssim_index.m</a:t>
            </a:r>
          </a:p>
          <a:p>
            <a:r>
              <a:rPr lang="en-US" altLang="zh-CN" sz="1050"/>
              <a:t>    │      </a:t>
            </a:r>
          </a:p>
          <a:p>
            <a:r>
              <a:rPr lang="en-US" altLang="zh-CN" sz="1050"/>
              <a:t>    └─tensor_toolbox</a:t>
            </a:r>
          </a:p>
          <a:p>
            <a:r>
              <a:rPr lang="zh-CN" altLang="en-US" sz="1050"/>
              <a:t>             Contents.m</a:t>
            </a:r>
          </a:p>
          <a:p>
            <a:r>
              <a:rPr lang="zh-CN" altLang="en-US" sz="1050"/>
              <a:t>             tenones.m</a:t>
            </a:r>
          </a:p>
          <a:p>
            <a:r>
              <a:rPr lang="zh-CN" altLang="en-US" sz="1050"/>
              <a:t>             tenrand.m    </a:t>
            </a:r>
            <a:endParaRPr lang="en-US" altLang="zh-CN" sz="1050"/>
          </a:p>
          <a:p>
            <a:r>
              <a:rPr lang="en-US" altLang="zh-CN" sz="1050"/>
              <a:t>             </a:t>
            </a:r>
            <a:r>
              <a:rPr lang="zh-CN" altLang="en-US" sz="1050"/>
              <a:t>tnorm.m    </a:t>
            </a:r>
            <a:endParaRPr lang="en-US" altLang="zh-CN" sz="1050"/>
          </a:p>
          <a:p>
            <a:r>
              <a:rPr lang="en-US" altLang="zh-CN" sz="1050"/>
              <a:t>    </a:t>
            </a:r>
            <a:r>
              <a:rPr lang="zh-CN" altLang="en-US" sz="1050"/>
              <a:t>         tt_cp_fg.m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9908B05-BE0C-4204-AD75-577D144C2E7F}"/>
              </a:ext>
            </a:extLst>
          </p:cNvPr>
          <p:cNvSpPr txBox="1"/>
          <p:nvPr/>
        </p:nvSpPr>
        <p:spPr>
          <a:xfrm>
            <a:off x="3840915" y="571090"/>
            <a:ext cx="1668662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tnprod_rest_new.m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0E72770-9AB5-4015-B01B-6F0478325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657" y="880617"/>
            <a:ext cx="2999286" cy="411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5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4176F5B-FE5A-4291-9FFD-5F9F025209B5}"/>
              </a:ext>
            </a:extLst>
          </p:cNvPr>
          <p:cNvSpPr txBox="1"/>
          <p:nvPr/>
        </p:nvSpPr>
        <p:spPr>
          <a:xfrm>
            <a:off x="172458" y="526557"/>
            <a:ext cx="1522853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tnreshape_new.m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59">
            <a:extLst>
              <a:ext uri="{FF2B5EF4-FFF2-40B4-BE49-F238E27FC236}">
                <a16:creationId xmlns:a16="http://schemas.microsoft.com/office/drawing/2014/main" id="{AC3439C1-3931-4D07-A2BF-689C5559842D}"/>
              </a:ext>
            </a:extLst>
          </p:cNvPr>
          <p:cNvSpPr txBox="1"/>
          <p:nvPr/>
        </p:nvSpPr>
        <p:spPr>
          <a:xfrm>
            <a:off x="549066" y="247424"/>
            <a:ext cx="510305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>
                <a:solidFill>
                  <a:srgbClr val="3B4761"/>
                </a:solidFill>
                <a:cs typeface="+mn-ea"/>
                <a:sym typeface="+mn-lt"/>
              </a:rPr>
              <a:t>Code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B3AEB15-5680-4B5D-BAD8-F45EC4B07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05" y="834334"/>
            <a:ext cx="2726790" cy="119342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BE52275-DA3A-4CEC-8EB7-8B97AAC74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499742"/>
            <a:ext cx="3089895" cy="18002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A235C72-68D6-44CE-B29B-EB1E33934BA1}"/>
              </a:ext>
            </a:extLst>
          </p:cNvPr>
          <p:cNvSpPr txBox="1"/>
          <p:nvPr/>
        </p:nvSpPr>
        <p:spPr>
          <a:xfrm>
            <a:off x="172457" y="2119141"/>
            <a:ext cx="1274708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quality_ybz.m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CB2E941-BCBD-44F5-A75B-099950E29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407" y="286613"/>
            <a:ext cx="3888432" cy="488491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6C50730-424B-4B88-9591-87233265CC9A}"/>
              </a:ext>
            </a:extLst>
          </p:cNvPr>
          <p:cNvSpPr/>
          <p:nvPr/>
        </p:nvSpPr>
        <p:spPr>
          <a:xfrm>
            <a:off x="6858000" y="42103"/>
            <a:ext cx="2286000" cy="510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/>
              <a:t>│  </a:t>
            </a:r>
            <a:r>
              <a:rPr lang="en-US" altLang="zh-CN" sz="1050">
                <a:solidFill>
                  <a:srgbClr val="C00000"/>
                </a:solidFill>
              </a:rPr>
              <a:t>Demo_HSV.m</a:t>
            </a:r>
          </a:p>
          <a:p>
            <a:r>
              <a:rPr lang="en-US" altLang="zh-CN" sz="1050"/>
              <a:t>│  README.txt</a:t>
            </a:r>
          </a:p>
          <a:p>
            <a:r>
              <a:rPr lang="en-US" altLang="zh-CN" sz="1050"/>
              <a:t>├─data</a:t>
            </a:r>
          </a:p>
          <a:p>
            <a:r>
              <a:rPr lang="en-US" altLang="zh-CN" sz="1050"/>
              <a:t>│      </a:t>
            </a:r>
            <a:r>
              <a:rPr lang="en-US" altLang="zh-CN" sz="1050">
                <a:solidFill>
                  <a:srgbClr val="C00000"/>
                </a:solidFill>
              </a:rPr>
              <a:t>HSV_test.mat</a:t>
            </a:r>
          </a:p>
          <a:p>
            <a:r>
              <a:rPr lang="en-US" altLang="zh-CN" sz="1050"/>
              <a:t>│      </a:t>
            </a:r>
          </a:p>
          <a:p>
            <a:r>
              <a:rPr lang="en-US" altLang="zh-CN" sz="1050"/>
              <a:t>└─lib</a:t>
            </a:r>
          </a:p>
          <a:p>
            <a:r>
              <a:rPr lang="en-US" altLang="zh-CN" sz="1050"/>
              <a:t>    │  </a:t>
            </a:r>
            <a:r>
              <a:rPr lang="en-US" altLang="zh-CN" sz="1050">
                <a:solidFill>
                  <a:srgbClr val="C00000"/>
                </a:solidFill>
              </a:rPr>
              <a:t>show_figResult.m</a:t>
            </a:r>
          </a:p>
          <a:p>
            <a:r>
              <a:rPr lang="en-US" altLang="zh-CN" sz="1050"/>
              <a:t>    │  </a:t>
            </a:r>
          </a:p>
          <a:p>
            <a:r>
              <a:rPr lang="en-US" altLang="zh-CN" sz="1050"/>
              <a:t>    ├─inc_FCTN_TC</a:t>
            </a:r>
          </a:p>
          <a:p>
            <a:r>
              <a:rPr lang="en-US" altLang="zh-CN" sz="1050"/>
              <a:t>    │      </a:t>
            </a:r>
            <a:r>
              <a:rPr lang="en-US" altLang="zh-CN" sz="1050">
                <a:solidFill>
                  <a:srgbClr val="C00000"/>
                </a:solidFill>
              </a:rPr>
              <a:t>inc_FCTN_TC.m</a:t>
            </a:r>
          </a:p>
          <a:p>
            <a:r>
              <a:rPr lang="en-US" altLang="zh-CN" sz="1050"/>
              <a:t>    │      </a:t>
            </a:r>
            <a:r>
              <a:rPr lang="en-US" altLang="zh-CN" sz="1050">
                <a:solidFill>
                  <a:srgbClr val="C00000"/>
                </a:solidFill>
              </a:rPr>
              <a:t>inc_FCTN_TC_end.m</a:t>
            </a:r>
          </a:p>
          <a:p>
            <a:r>
              <a:rPr lang="en-US" altLang="zh-CN" sz="1050"/>
              <a:t>    │      </a:t>
            </a:r>
            <a:r>
              <a:rPr lang="en-US" altLang="zh-CN" sz="1050">
                <a:solidFill>
                  <a:srgbClr val="C00000"/>
                </a:solidFill>
              </a:rPr>
              <a:t>my_Fold.m</a:t>
            </a:r>
          </a:p>
          <a:p>
            <a:r>
              <a:rPr lang="en-US" altLang="zh-CN" sz="1050"/>
              <a:t>    │      </a:t>
            </a:r>
            <a:r>
              <a:rPr lang="en-US" altLang="zh-CN" sz="1050">
                <a:solidFill>
                  <a:srgbClr val="C00000"/>
                </a:solidFill>
              </a:rPr>
              <a:t>my_Unfold.m</a:t>
            </a:r>
          </a:p>
          <a:p>
            <a:r>
              <a:rPr lang="en-US" altLang="zh-CN" sz="1050"/>
              <a:t>    │      </a:t>
            </a:r>
            <a:r>
              <a:rPr lang="en-US" altLang="zh-CN" sz="1050">
                <a:solidFill>
                  <a:srgbClr val="C00000"/>
                </a:solidFill>
              </a:rPr>
              <a:t>tensor_contraction.m</a:t>
            </a:r>
          </a:p>
          <a:p>
            <a:r>
              <a:rPr lang="en-US" altLang="zh-CN" sz="1050"/>
              <a:t>    │      tnprod_new.m</a:t>
            </a:r>
          </a:p>
          <a:p>
            <a:r>
              <a:rPr lang="en-US" altLang="zh-CN" sz="1050"/>
              <a:t>    │      </a:t>
            </a:r>
            <a:r>
              <a:rPr lang="en-US" altLang="zh-CN" sz="1050">
                <a:solidFill>
                  <a:srgbClr val="C00000"/>
                </a:solidFill>
              </a:rPr>
              <a:t>tnprod_rest.m</a:t>
            </a:r>
          </a:p>
          <a:p>
            <a:r>
              <a:rPr lang="en-US" altLang="zh-CN" sz="1050"/>
              <a:t>    │      </a:t>
            </a:r>
            <a:r>
              <a:rPr lang="en-US" altLang="zh-CN" sz="1050">
                <a:solidFill>
                  <a:srgbClr val="C00000"/>
                </a:solidFill>
              </a:rPr>
              <a:t>tnprod_rest_new.m</a:t>
            </a:r>
          </a:p>
          <a:p>
            <a:r>
              <a:rPr lang="en-US" altLang="zh-CN" sz="1050"/>
              <a:t>    │      </a:t>
            </a:r>
            <a:r>
              <a:rPr lang="en-US" altLang="zh-CN" sz="1050">
                <a:solidFill>
                  <a:srgbClr val="C00000"/>
                </a:solidFill>
              </a:rPr>
              <a:t>tnreshape_new.m</a:t>
            </a:r>
          </a:p>
          <a:p>
            <a:r>
              <a:rPr lang="en-US" altLang="zh-CN" sz="1050"/>
              <a:t>    │ </a:t>
            </a:r>
          </a:p>
          <a:p>
            <a:r>
              <a:rPr lang="en-US" altLang="zh-CN" sz="1050"/>
              <a:t>    ├─quality_assess</a:t>
            </a:r>
          </a:p>
          <a:p>
            <a:r>
              <a:rPr lang="en-US" altLang="zh-CN" sz="1050"/>
              <a:t>    │      psnr_index.m</a:t>
            </a:r>
          </a:p>
          <a:p>
            <a:r>
              <a:rPr lang="en-US" altLang="zh-CN" sz="1050"/>
              <a:t>    │      psnr_ybz.m</a:t>
            </a:r>
          </a:p>
          <a:p>
            <a:r>
              <a:rPr lang="en-US" altLang="zh-CN" sz="1050"/>
              <a:t>    │      </a:t>
            </a:r>
            <a:r>
              <a:rPr lang="en-US" altLang="zh-CN" sz="1050">
                <a:solidFill>
                  <a:srgbClr val="C00000"/>
                </a:solidFill>
              </a:rPr>
              <a:t>quality_ybz.m</a:t>
            </a:r>
          </a:p>
          <a:p>
            <a:r>
              <a:rPr lang="en-US" altLang="zh-CN" sz="1050"/>
              <a:t>    │      ssim_index.m</a:t>
            </a:r>
          </a:p>
          <a:p>
            <a:r>
              <a:rPr lang="en-US" altLang="zh-CN" sz="1050"/>
              <a:t>    │      </a:t>
            </a:r>
          </a:p>
          <a:p>
            <a:r>
              <a:rPr lang="en-US" altLang="zh-CN" sz="1050"/>
              <a:t>    └─tensor_toolbox</a:t>
            </a:r>
          </a:p>
          <a:p>
            <a:r>
              <a:rPr lang="zh-CN" altLang="en-US" sz="1050"/>
              <a:t>             Contents.m</a:t>
            </a:r>
          </a:p>
          <a:p>
            <a:r>
              <a:rPr lang="zh-CN" altLang="en-US" sz="1050"/>
              <a:t>             tenones.m</a:t>
            </a:r>
          </a:p>
          <a:p>
            <a:r>
              <a:rPr lang="zh-CN" altLang="en-US" sz="1050"/>
              <a:t>             tenrand.m    </a:t>
            </a:r>
            <a:endParaRPr lang="en-US" altLang="zh-CN" sz="1050"/>
          </a:p>
          <a:p>
            <a:r>
              <a:rPr lang="en-US" altLang="zh-CN" sz="1050"/>
              <a:t>             </a:t>
            </a:r>
            <a:r>
              <a:rPr lang="zh-CN" altLang="en-US" sz="1050"/>
              <a:t>tnorm.m    </a:t>
            </a:r>
            <a:endParaRPr lang="en-US" altLang="zh-CN" sz="1050"/>
          </a:p>
          <a:p>
            <a:r>
              <a:rPr lang="en-US" altLang="zh-CN" sz="1050"/>
              <a:t>    </a:t>
            </a:r>
            <a:r>
              <a:rPr lang="zh-CN" altLang="en-US" sz="1050"/>
              <a:t>         tt_cp_fg.m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92EFF7F-09A1-45AB-B59B-57F936C6A33C}"/>
              </a:ext>
            </a:extLst>
          </p:cNvPr>
          <p:cNvSpPr/>
          <p:nvPr/>
        </p:nvSpPr>
        <p:spPr>
          <a:xfrm>
            <a:off x="3266965" y="24115"/>
            <a:ext cx="1545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show_figResult</a:t>
            </a:r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.m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1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10418_163514">
            <a:hlinkClick r:id="" action="ppaction://media"/>
            <a:extLst>
              <a:ext uri="{FF2B5EF4-FFF2-40B4-BE49-F238E27FC236}">
                <a16:creationId xmlns:a16="http://schemas.microsoft.com/office/drawing/2014/main" id="{77E53A71-310C-43E1-86A6-910393D571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2931790"/>
            <a:ext cx="7344816" cy="2118011"/>
          </a:xfrm>
          <a:prstGeom prst="rect">
            <a:avLst/>
          </a:prstGeom>
        </p:spPr>
      </p:pic>
      <p:sp>
        <p:nvSpPr>
          <p:cNvPr id="4" name="文本框 59">
            <a:extLst>
              <a:ext uri="{FF2B5EF4-FFF2-40B4-BE49-F238E27FC236}">
                <a16:creationId xmlns:a16="http://schemas.microsoft.com/office/drawing/2014/main" id="{9938AEB7-A430-4BEE-AD06-85E674B43952}"/>
              </a:ext>
            </a:extLst>
          </p:cNvPr>
          <p:cNvSpPr txBox="1"/>
          <p:nvPr/>
        </p:nvSpPr>
        <p:spPr>
          <a:xfrm>
            <a:off x="549066" y="240750"/>
            <a:ext cx="510305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>
                <a:solidFill>
                  <a:srgbClr val="3B4761"/>
                </a:solidFill>
                <a:cs typeface="+mn-ea"/>
                <a:sym typeface="+mn-lt"/>
              </a:rPr>
              <a:t>Code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C915B4-E437-4CD8-94CE-6D81A3A76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202" y="374198"/>
            <a:ext cx="1920094" cy="13878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1874614-5E91-46C2-A53B-41E939FF35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202" y="1988407"/>
            <a:ext cx="1920094" cy="79452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A4A7BEF-0EF0-4E41-A890-062F67201E71}"/>
              </a:ext>
            </a:extLst>
          </p:cNvPr>
          <p:cNvSpPr txBox="1"/>
          <p:nvPr/>
        </p:nvSpPr>
        <p:spPr>
          <a:xfrm>
            <a:off x="2843808" y="1643902"/>
            <a:ext cx="66819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altLang="zh-CN"/>
              <a:t>…</a:t>
            </a:r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04967CC-60C5-482B-9C8F-E36058E9D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700" y="1458132"/>
            <a:ext cx="2546839" cy="73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758370" y="843558"/>
            <a:ext cx="3946851" cy="3456384"/>
            <a:chOff x="3275856" y="1275606"/>
            <a:chExt cx="2960137" cy="2592288"/>
          </a:xfrm>
        </p:grpSpPr>
        <p:sp>
          <p:nvSpPr>
            <p:cNvPr id="34" name="矩形 33"/>
            <p:cNvSpPr/>
            <p:nvPr/>
          </p:nvSpPr>
          <p:spPr>
            <a:xfrm rot="2700000">
              <a:off x="3958996" y="1433250"/>
              <a:ext cx="2276997" cy="2276997"/>
            </a:xfrm>
            <a:prstGeom prst="rect">
              <a:avLst/>
            </a:prstGeom>
            <a:noFill/>
            <a:ln>
              <a:solidFill>
                <a:srgbClr val="3B4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 rot="2700000">
              <a:off x="3275856" y="1275606"/>
              <a:ext cx="2592288" cy="2592288"/>
            </a:xfrm>
            <a:prstGeom prst="rect">
              <a:avLst/>
            </a:prstGeom>
            <a:solidFill>
              <a:srgbClr val="3B476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 rot="2700000">
              <a:off x="3433501" y="1433252"/>
              <a:ext cx="2276997" cy="227699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 rot="2700000">
              <a:off x="3577798" y="1577552"/>
              <a:ext cx="1988400" cy="198840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3027891" y="2254971"/>
            <a:ext cx="5289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spc="300">
                <a:solidFill>
                  <a:srgbClr val="3B4761"/>
                </a:solidFill>
                <a:cs typeface="+mn-ea"/>
                <a:sym typeface="+mn-lt"/>
              </a:rPr>
              <a:t>Thanks</a:t>
            </a:r>
            <a:endParaRPr lang="zh-CN" altLang="en-US" sz="3600" b="1" spc="300" dirty="0">
              <a:solidFill>
                <a:srgbClr val="3B4761"/>
              </a:solidFill>
              <a:cs typeface="+mn-ea"/>
              <a:sym typeface="+mn-lt"/>
            </a:endParaRPr>
          </a:p>
        </p:txBody>
      </p:sp>
      <p:sp>
        <p:nvSpPr>
          <p:cNvPr id="40" name="graduation-cap_16905"/>
          <p:cNvSpPr>
            <a:spLocks noChangeAspect="1"/>
          </p:cNvSpPr>
          <p:nvPr/>
        </p:nvSpPr>
        <p:spPr bwMode="auto">
          <a:xfrm>
            <a:off x="65109" y="2139702"/>
            <a:ext cx="1410547" cy="843631"/>
          </a:xfrm>
          <a:custGeom>
            <a:avLst/>
            <a:gdLst>
              <a:gd name="connsiteX0" fmla="*/ 82550 w 331788"/>
              <a:gd name="connsiteY0" fmla="*/ 117475 h 198438"/>
              <a:gd name="connsiteX1" fmla="*/ 165100 w 331788"/>
              <a:gd name="connsiteY1" fmla="*/ 157163 h 198438"/>
              <a:gd name="connsiteX2" fmla="*/ 247650 w 331788"/>
              <a:gd name="connsiteY2" fmla="*/ 117475 h 198438"/>
              <a:gd name="connsiteX3" fmla="*/ 247650 w 331788"/>
              <a:gd name="connsiteY3" fmla="*/ 157163 h 198438"/>
              <a:gd name="connsiteX4" fmla="*/ 165100 w 331788"/>
              <a:gd name="connsiteY4" fmla="*/ 198438 h 198438"/>
              <a:gd name="connsiteX5" fmla="*/ 82550 w 331788"/>
              <a:gd name="connsiteY5" fmla="*/ 157163 h 198438"/>
              <a:gd name="connsiteX6" fmla="*/ 20638 w 331788"/>
              <a:gd name="connsiteY6" fmla="*/ 82550 h 198438"/>
              <a:gd name="connsiteX7" fmla="*/ 24606 w 331788"/>
              <a:gd name="connsiteY7" fmla="*/ 86447 h 198438"/>
              <a:gd name="connsiteX8" fmla="*/ 24606 w 331788"/>
              <a:gd name="connsiteY8" fmla="*/ 150091 h 198438"/>
              <a:gd name="connsiteX9" fmla="*/ 28575 w 331788"/>
              <a:gd name="connsiteY9" fmla="*/ 157885 h 198438"/>
              <a:gd name="connsiteX10" fmla="*/ 24606 w 331788"/>
              <a:gd name="connsiteY10" fmla="*/ 164379 h 198438"/>
              <a:gd name="connsiteX11" fmla="*/ 24606 w 331788"/>
              <a:gd name="connsiteY11" fmla="*/ 178667 h 198438"/>
              <a:gd name="connsiteX12" fmla="*/ 20638 w 331788"/>
              <a:gd name="connsiteY12" fmla="*/ 182563 h 198438"/>
              <a:gd name="connsiteX13" fmla="*/ 16669 w 331788"/>
              <a:gd name="connsiteY13" fmla="*/ 178667 h 198438"/>
              <a:gd name="connsiteX14" fmla="*/ 16669 w 331788"/>
              <a:gd name="connsiteY14" fmla="*/ 164379 h 198438"/>
              <a:gd name="connsiteX15" fmla="*/ 12700 w 331788"/>
              <a:gd name="connsiteY15" fmla="*/ 157885 h 198438"/>
              <a:gd name="connsiteX16" fmla="*/ 16669 w 331788"/>
              <a:gd name="connsiteY16" fmla="*/ 150091 h 198438"/>
              <a:gd name="connsiteX17" fmla="*/ 16669 w 331788"/>
              <a:gd name="connsiteY17" fmla="*/ 86447 h 198438"/>
              <a:gd name="connsiteX18" fmla="*/ 20638 w 331788"/>
              <a:gd name="connsiteY18" fmla="*/ 82550 h 198438"/>
              <a:gd name="connsiteX19" fmla="*/ 165100 w 331788"/>
              <a:gd name="connsiteY19" fmla="*/ 58738 h 198438"/>
              <a:gd name="connsiteX20" fmla="*/ 152400 w 331788"/>
              <a:gd name="connsiteY20" fmla="*/ 66676 h 198438"/>
              <a:gd name="connsiteX21" fmla="*/ 165100 w 331788"/>
              <a:gd name="connsiteY21" fmla="*/ 74614 h 198438"/>
              <a:gd name="connsiteX22" fmla="*/ 177800 w 331788"/>
              <a:gd name="connsiteY22" fmla="*/ 66676 h 198438"/>
              <a:gd name="connsiteX23" fmla="*/ 165100 w 331788"/>
              <a:gd name="connsiteY23" fmla="*/ 58738 h 198438"/>
              <a:gd name="connsiteX24" fmla="*/ 165100 w 331788"/>
              <a:gd name="connsiteY24" fmla="*/ 0 h 198438"/>
              <a:gd name="connsiteX25" fmla="*/ 331788 w 331788"/>
              <a:gd name="connsiteY25" fmla="*/ 66675 h 198438"/>
              <a:gd name="connsiteX26" fmla="*/ 165100 w 331788"/>
              <a:gd name="connsiteY26" fmla="*/ 149225 h 198438"/>
              <a:gd name="connsiteX27" fmla="*/ 0 w 331788"/>
              <a:gd name="connsiteY27" fmla="*/ 66675 h 19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31788" h="198438">
                <a:moveTo>
                  <a:pt x="82550" y="117475"/>
                </a:moveTo>
                <a:lnTo>
                  <a:pt x="165100" y="157163"/>
                </a:lnTo>
                <a:lnTo>
                  <a:pt x="247650" y="117475"/>
                </a:lnTo>
                <a:lnTo>
                  <a:pt x="247650" y="157163"/>
                </a:lnTo>
                <a:lnTo>
                  <a:pt x="165100" y="198438"/>
                </a:lnTo>
                <a:lnTo>
                  <a:pt x="82550" y="157163"/>
                </a:lnTo>
                <a:close/>
                <a:moveTo>
                  <a:pt x="20638" y="82550"/>
                </a:moveTo>
                <a:cubicBezTo>
                  <a:pt x="23283" y="82550"/>
                  <a:pt x="24606" y="85148"/>
                  <a:pt x="24606" y="86447"/>
                </a:cubicBezTo>
                <a:cubicBezTo>
                  <a:pt x="24606" y="86447"/>
                  <a:pt x="24606" y="86447"/>
                  <a:pt x="24606" y="150091"/>
                </a:cubicBezTo>
                <a:cubicBezTo>
                  <a:pt x="27252" y="151390"/>
                  <a:pt x="28575" y="153988"/>
                  <a:pt x="28575" y="157885"/>
                </a:cubicBezTo>
                <a:cubicBezTo>
                  <a:pt x="28575" y="160482"/>
                  <a:pt x="27252" y="163080"/>
                  <a:pt x="24606" y="164379"/>
                </a:cubicBezTo>
                <a:cubicBezTo>
                  <a:pt x="24606" y="164379"/>
                  <a:pt x="24606" y="164379"/>
                  <a:pt x="24606" y="178667"/>
                </a:cubicBezTo>
                <a:cubicBezTo>
                  <a:pt x="24606" y="181264"/>
                  <a:pt x="23283" y="182563"/>
                  <a:pt x="20638" y="182563"/>
                </a:cubicBezTo>
                <a:cubicBezTo>
                  <a:pt x="17992" y="182563"/>
                  <a:pt x="16669" y="181264"/>
                  <a:pt x="16669" y="178667"/>
                </a:cubicBezTo>
                <a:cubicBezTo>
                  <a:pt x="16669" y="178667"/>
                  <a:pt x="16669" y="178667"/>
                  <a:pt x="16669" y="164379"/>
                </a:cubicBezTo>
                <a:cubicBezTo>
                  <a:pt x="14023" y="163080"/>
                  <a:pt x="12700" y="160482"/>
                  <a:pt x="12700" y="157885"/>
                </a:cubicBezTo>
                <a:cubicBezTo>
                  <a:pt x="12700" y="153988"/>
                  <a:pt x="14023" y="151390"/>
                  <a:pt x="16669" y="150091"/>
                </a:cubicBezTo>
                <a:cubicBezTo>
                  <a:pt x="16669" y="150091"/>
                  <a:pt x="16669" y="150091"/>
                  <a:pt x="16669" y="86447"/>
                </a:cubicBezTo>
                <a:cubicBezTo>
                  <a:pt x="16669" y="85148"/>
                  <a:pt x="17992" y="82550"/>
                  <a:pt x="20638" y="82550"/>
                </a:cubicBezTo>
                <a:close/>
                <a:moveTo>
                  <a:pt x="165100" y="58738"/>
                </a:moveTo>
                <a:cubicBezTo>
                  <a:pt x="158086" y="58738"/>
                  <a:pt x="152400" y="62292"/>
                  <a:pt x="152400" y="66676"/>
                </a:cubicBezTo>
                <a:cubicBezTo>
                  <a:pt x="152400" y="71060"/>
                  <a:pt x="158086" y="74614"/>
                  <a:pt x="165100" y="74614"/>
                </a:cubicBezTo>
                <a:cubicBezTo>
                  <a:pt x="172114" y="74614"/>
                  <a:pt x="177800" y="71060"/>
                  <a:pt x="177800" y="66676"/>
                </a:cubicBezTo>
                <a:cubicBezTo>
                  <a:pt x="177800" y="62292"/>
                  <a:pt x="172114" y="58738"/>
                  <a:pt x="165100" y="58738"/>
                </a:cubicBezTo>
                <a:close/>
                <a:moveTo>
                  <a:pt x="165100" y="0"/>
                </a:moveTo>
                <a:lnTo>
                  <a:pt x="331788" y="66675"/>
                </a:lnTo>
                <a:lnTo>
                  <a:pt x="165100" y="149225"/>
                </a:lnTo>
                <a:lnTo>
                  <a:pt x="0" y="66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892479" y="-104726"/>
            <a:ext cx="3456385" cy="3456384"/>
            <a:chOff x="8035401" y="965799"/>
            <a:chExt cx="3456385" cy="3456384"/>
          </a:xfrm>
        </p:grpSpPr>
        <p:sp>
          <p:nvSpPr>
            <p:cNvPr id="17" name="矩形 16"/>
            <p:cNvSpPr/>
            <p:nvPr/>
          </p:nvSpPr>
          <p:spPr>
            <a:xfrm rot="2700000">
              <a:off x="8035402" y="965798"/>
              <a:ext cx="3456384" cy="3456385"/>
            </a:xfrm>
            <a:prstGeom prst="rect">
              <a:avLst/>
            </a:prstGeom>
            <a:solidFill>
              <a:srgbClr val="D7866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700000">
              <a:off x="8245595" y="1175993"/>
              <a:ext cx="3035996" cy="303599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2700000">
              <a:off x="8437991" y="1368393"/>
              <a:ext cx="2651200" cy="265120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892479" y="2017134"/>
            <a:ext cx="3456385" cy="3456384"/>
            <a:chOff x="8035401" y="965799"/>
            <a:chExt cx="3456385" cy="3456384"/>
          </a:xfrm>
        </p:grpSpPr>
        <p:sp>
          <p:nvSpPr>
            <p:cNvPr id="24" name="矩形 23"/>
            <p:cNvSpPr/>
            <p:nvPr/>
          </p:nvSpPr>
          <p:spPr>
            <a:xfrm rot="2700000">
              <a:off x="8035402" y="965798"/>
              <a:ext cx="3456384" cy="3456385"/>
            </a:xfrm>
            <a:prstGeom prst="rect">
              <a:avLst/>
            </a:prstGeom>
            <a:solidFill>
              <a:srgbClr val="D7866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2700000">
              <a:off x="8245595" y="1175993"/>
              <a:ext cx="3035996" cy="303599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 rot="2700000">
              <a:off x="8437991" y="1368393"/>
              <a:ext cx="2651200" cy="265120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TextBox 27">
            <a:extLst>
              <a:ext uri="{FF2B5EF4-FFF2-40B4-BE49-F238E27FC236}">
                <a16:creationId xmlns:a16="http://schemas.microsoft.com/office/drawing/2014/main" id="{862F6902-9D76-4023-9A59-9DB1E10F18BB}"/>
              </a:ext>
            </a:extLst>
          </p:cNvPr>
          <p:cNvSpPr txBox="1"/>
          <p:nvPr/>
        </p:nvSpPr>
        <p:spPr>
          <a:xfrm>
            <a:off x="3114514" y="2823947"/>
            <a:ext cx="2034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3B4761"/>
                </a:solidFill>
                <a:cs typeface="+mn-ea"/>
                <a:sym typeface="+mn-lt"/>
              </a:rPr>
              <a:t>Yu Zhang</a:t>
            </a:r>
            <a:r>
              <a:rPr lang="zh-CN" altLang="en-US" sz="1400">
                <a:solidFill>
                  <a:srgbClr val="3B4761"/>
                </a:solidFill>
                <a:cs typeface="+mn-ea"/>
                <a:sym typeface="+mn-lt"/>
              </a:rPr>
              <a:t>    </a:t>
            </a:r>
            <a:r>
              <a:rPr lang="en-US" altLang="zh-CN" sz="1400">
                <a:solidFill>
                  <a:srgbClr val="3B4761"/>
                </a:solidFill>
                <a:cs typeface="+mn-ea"/>
                <a:sym typeface="+mn-lt"/>
              </a:rPr>
              <a:t>2021.04.05</a:t>
            </a:r>
            <a:endParaRPr lang="zh-CN" altLang="en-US" sz="1400" dirty="0">
              <a:solidFill>
                <a:srgbClr val="3B476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158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474EBF1-079B-4A5B-9232-6731E866CE31}"/>
              </a:ext>
            </a:extLst>
          </p:cNvPr>
          <p:cNvSpPr txBox="1"/>
          <p:nvPr/>
        </p:nvSpPr>
        <p:spPr>
          <a:xfrm>
            <a:off x="532386" y="721190"/>
            <a:ext cx="138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 notations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07ED899-D97D-4300-BA06-F335312B18EF}"/>
                  </a:ext>
                </a:extLst>
              </p:cNvPr>
              <p:cNvSpPr txBox="1"/>
              <p:nvPr/>
            </p:nvSpPr>
            <p:spPr>
              <a:xfrm>
                <a:off x="604394" y="1081230"/>
                <a:ext cx="30985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𝐺</m:t>
                        </m:r>
                      </m:e>
                      <m:sub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(k = 1,2,…,N) is the k-th factor tensor. 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07ED899-D97D-4300-BA06-F335312B1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94" y="1081230"/>
                <a:ext cx="3098541" cy="184666"/>
              </a:xfrm>
              <a:prstGeom prst="rect">
                <a:avLst/>
              </a:prstGeom>
              <a:blipFill>
                <a:blip r:embed="rId2"/>
                <a:stretch>
                  <a:fillRect l="-2953" t="-25806" r="-1575" b="-48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220AD58-F608-4589-8C66-18697167054B}"/>
                  </a:ext>
                </a:extLst>
              </p:cNvPr>
              <p:cNvSpPr txBox="1"/>
              <p:nvPr/>
            </p:nvSpPr>
            <p:spPr>
              <a:xfrm>
                <a:off x="601244" y="1729302"/>
                <a:ext cx="3141629" cy="2024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sub>
                    </m:sSub>
                  </m:oMath>
                </a14:m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is the traditional mode-k unfolding. 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220AD58-F608-4589-8C66-186971670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44" y="1729302"/>
                <a:ext cx="3141629" cy="202491"/>
              </a:xfrm>
              <a:prstGeom prst="rect">
                <a:avLst/>
              </a:prstGeom>
              <a:blipFill>
                <a:blip r:embed="rId3"/>
                <a:stretch>
                  <a:fillRect l="-3107" t="-24242" r="-1553" b="-3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DC020E3-5A8F-4F78-B7C5-01AAC51ED8EB}"/>
                  </a:ext>
                </a:extLst>
              </p:cNvPr>
              <p:cNvSpPr txBox="1"/>
              <p:nvPr/>
            </p:nvSpPr>
            <p:spPr>
              <a:xfrm>
                <a:off x="601244" y="1396353"/>
                <a:ext cx="3699154" cy="2027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1:</m:t>
                            </m:r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𝑑</m:t>
                            </m:r>
                          </m:sub>
                        </m:sSub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;</m:t>
                        </m:r>
                        <m:sSub>
                          <m:sSubPr>
                            <m:ctrlP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𝑑</m:t>
                            </m:r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+1:</m:t>
                            </m:r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𝑁</m:t>
                            </m:r>
                          </m:sub>
                        </m:sSub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]</m:t>
                        </m:r>
                      </m:sub>
                    </m:sSub>
                  </m:oMath>
                </a14:m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is defined as a matrix, which sastifies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DC020E3-5A8F-4F78-B7C5-01AAC51ED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44" y="1396353"/>
                <a:ext cx="3699154" cy="202748"/>
              </a:xfrm>
              <a:prstGeom prst="rect">
                <a:avLst/>
              </a:prstGeom>
              <a:blipFill>
                <a:blip r:embed="rId4"/>
                <a:stretch>
                  <a:fillRect l="-2640" t="-24242" r="-1650" b="-393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49F57320-7C3F-46FE-B49A-5F287B6E2A5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8810" y="1274546"/>
            <a:ext cx="2671882" cy="446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80EC3AA-98D1-4DDE-B62E-879C36349EAF}"/>
                  </a:ext>
                </a:extLst>
              </p:cNvPr>
              <p:cNvSpPr txBox="1"/>
              <p:nvPr/>
            </p:nvSpPr>
            <p:spPr>
              <a:xfrm>
                <a:off x="601244" y="2061994"/>
                <a:ext cx="3189719" cy="192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</a:rPr>
                  <a:t>4.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𝑋</m:t>
                        </m:r>
                      </m:e>
                      <m:sup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𝑠</m:t>
                        </m:r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sup>
                    </m:sSup>
                  </m:oMath>
                </a14:m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indicates the new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𝑋</m:t>
                    </m:r>
                  </m:oMath>
                </a14:m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after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𝑠</m:t>
                    </m:r>
                  </m:oMath>
                </a14:m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iterations.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80EC3AA-98D1-4DDE-B62E-879C36349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44" y="2061994"/>
                <a:ext cx="3189719" cy="192360"/>
              </a:xfrm>
              <a:prstGeom prst="rect">
                <a:avLst/>
              </a:prstGeom>
              <a:blipFill>
                <a:blip r:embed="rId6"/>
                <a:stretch>
                  <a:fillRect l="-3059" t="-21875" r="-1721" b="-468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7272C1A0-E07E-42E3-B4DF-5D352C214E0D}"/>
              </a:ext>
            </a:extLst>
          </p:cNvPr>
          <p:cNvSpPr txBox="1"/>
          <p:nvPr/>
        </p:nvSpPr>
        <p:spPr>
          <a:xfrm>
            <a:off x="6958336" y="1396353"/>
            <a:ext cx="221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2F55DD3-2571-44A4-9C6E-D7D286C598FB}"/>
                  </a:ext>
                </a:extLst>
              </p:cNvPr>
              <p:cNvSpPr txBox="1"/>
              <p:nvPr/>
            </p:nvSpPr>
            <p:spPr>
              <a:xfrm>
                <a:off x="601244" y="2384555"/>
                <a:ext cx="6604052" cy="3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</a:rPr>
                  <a:t>5.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lang="zh-CN" altLang="en-US" sz="1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𝒢</m:t>
                        </m:r>
                      </m:e>
                      <m:sub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𝑘</m:t>
                        </m:r>
                      </m:sub>
                      <m:sup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𝑠</m:t>
                        </m:r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+1</m:t>
                        </m:r>
                      </m:sup>
                    </m:sSubSup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𝐺𝑒𝑛𝐹𝑜𝑙𝑑</m:t>
                    </m:r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zh-CN" altLang="en-US" sz="1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zh-CN" altLang="en-US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 b="1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𝑘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CN" sz="12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𝑠</m:t>
                                    </m:r>
                                    <m:r>
                                      <a:rPr lang="en-US" altLang="zh-CN" sz="12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b>
                        <m:d>
                          <m:dPr>
                            <m:ctrlP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𝑘</m:t>
                            </m:r>
                          </m:e>
                        </m:d>
                      </m:sub>
                    </m:sSub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𝑘</m:t>
                    </m:r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;1,…,</m:t>
                    </m:r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𝑘</m:t>
                    </m:r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−1,</m:t>
                    </m:r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𝑘</m:t>
                    </m:r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+1,…,</m:t>
                    </m:r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𝑁</m:t>
                    </m:r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indicates the new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𝑋</m:t>
                    </m:r>
                  </m:oMath>
                </a14:m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after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𝑠</m:t>
                    </m:r>
                  </m:oMath>
                </a14:m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iterations.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2F55DD3-2571-44A4-9C6E-D7D286C59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44" y="2384555"/>
                <a:ext cx="6604052" cy="320472"/>
              </a:xfrm>
              <a:prstGeom prst="rect">
                <a:avLst/>
              </a:prstGeom>
              <a:blipFill>
                <a:blip r:embed="rId7"/>
                <a:stretch>
                  <a:fillRect l="-1477" t="-1887" r="-277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3BECF76-1C4A-4893-8608-DB4685D30DB0}"/>
                  </a:ext>
                </a:extLst>
              </p:cNvPr>
              <p:cNvSpPr txBox="1"/>
              <p:nvPr/>
            </p:nvSpPr>
            <p:spPr>
              <a:xfrm>
                <a:off x="601244" y="2835228"/>
                <a:ext cx="2041969" cy="200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</a:rPr>
                  <a:t>6.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are the FCTN-ranks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3BECF76-1C4A-4893-8608-DB4685D30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44" y="2835228"/>
                <a:ext cx="2041969" cy="200568"/>
              </a:xfrm>
              <a:prstGeom prst="rect">
                <a:avLst/>
              </a:prstGeom>
              <a:blipFill>
                <a:blip r:embed="rId8"/>
                <a:stretch>
                  <a:fillRect l="-4776" t="-24242" r="-2985" b="-393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C3107646-4B61-4477-B818-CC62C5ACAD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4088" y="3003798"/>
            <a:ext cx="3031030" cy="2048611"/>
          </a:xfrm>
          <a:prstGeom prst="rect">
            <a:avLst/>
          </a:prstGeom>
        </p:spPr>
      </p:pic>
      <p:sp>
        <p:nvSpPr>
          <p:cNvPr id="13" name="文本框 59">
            <a:extLst>
              <a:ext uri="{FF2B5EF4-FFF2-40B4-BE49-F238E27FC236}">
                <a16:creationId xmlns:a16="http://schemas.microsoft.com/office/drawing/2014/main" id="{248DFC4F-EC52-472A-A4F0-9861321AE294}"/>
              </a:ext>
            </a:extLst>
          </p:cNvPr>
          <p:cNvSpPr txBox="1"/>
          <p:nvPr/>
        </p:nvSpPr>
        <p:spPr>
          <a:xfrm>
            <a:off x="553346" y="227906"/>
            <a:ext cx="2726789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000">
                <a:solidFill>
                  <a:srgbClr val="3B4761"/>
                </a:solidFill>
                <a:cs typeface="+mn-ea"/>
                <a:sym typeface="+mn-lt"/>
              </a:rPr>
              <a:t>Supplementary material</a:t>
            </a:r>
            <a:endParaRPr lang="zh-CN" altLang="en-US" sz="2000" dirty="0">
              <a:solidFill>
                <a:srgbClr val="3B4761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6D2DA78-961F-4CCD-B23A-31CF01EED42E}"/>
                  </a:ext>
                </a:extLst>
              </p:cNvPr>
              <p:cNvSpPr txBox="1"/>
              <p:nvPr/>
            </p:nvSpPr>
            <p:spPr>
              <a:xfrm>
                <a:off x="601243" y="3188756"/>
                <a:ext cx="54630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</a:rPr>
                  <a:t>7.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𝑃𝑆𝑁𝑅</m:t>
                    </m:r>
                  </m:oMath>
                </a14:m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6D2DA78-961F-4CCD-B23A-31CF01EE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43" y="3188756"/>
                <a:ext cx="546303" cy="184666"/>
              </a:xfrm>
              <a:prstGeom prst="rect">
                <a:avLst/>
              </a:prstGeom>
              <a:blipFill>
                <a:blip r:embed="rId10"/>
                <a:stretch>
                  <a:fillRect l="-17978" t="-26667" r="-8989" b="-5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2749DC3D-6367-496E-A9F8-9A225C4B01C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3160924"/>
            <a:ext cx="2248471" cy="86579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40B3BA5-35AD-4BBC-B1B4-86BCE8C02054}"/>
              </a:ext>
            </a:extLst>
          </p:cNvPr>
          <p:cNvSpPr txBox="1"/>
          <p:nvPr/>
        </p:nvSpPr>
        <p:spPr>
          <a:xfrm>
            <a:off x="607410" y="4106205"/>
            <a:ext cx="46968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8. MSE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2EC3BBF-8386-4170-835A-7A0F7D3C817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4560" y="4422310"/>
            <a:ext cx="2061362" cy="44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2826323" y="843558"/>
            <a:ext cx="3491354" cy="3491350"/>
            <a:chOff x="3275856" y="1275606"/>
            <a:chExt cx="2592288" cy="2592288"/>
          </a:xfrm>
        </p:grpSpPr>
        <p:sp>
          <p:nvSpPr>
            <p:cNvPr id="39" name="矩形 38"/>
            <p:cNvSpPr/>
            <p:nvPr/>
          </p:nvSpPr>
          <p:spPr>
            <a:xfrm rot="2700000">
              <a:off x="3275856" y="1275606"/>
              <a:ext cx="2592288" cy="2592288"/>
            </a:xfrm>
            <a:prstGeom prst="rect">
              <a:avLst/>
            </a:prstGeom>
            <a:solidFill>
              <a:srgbClr val="3B476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 rot="2700000">
              <a:off x="3433501" y="1433252"/>
              <a:ext cx="2276997" cy="227699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 rot="2700000">
              <a:off x="3577798" y="1577552"/>
              <a:ext cx="1988400" cy="198840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TextBox 48"/>
          <p:cNvSpPr txBox="1"/>
          <p:nvPr/>
        </p:nvSpPr>
        <p:spPr>
          <a:xfrm>
            <a:off x="3203848" y="2297834"/>
            <a:ext cx="28168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b="1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Introduction</a:t>
            </a:r>
            <a:endParaRPr lang="zh-CN" altLang="en-US" sz="3600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49"/>
          <p:cNvSpPr txBox="1"/>
          <p:nvPr/>
        </p:nvSpPr>
        <p:spPr>
          <a:xfrm>
            <a:off x="3664070" y="3144570"/>
            <a:ext cx="2780138" cy="1341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Some background about TN decompositions.</a:t>
            </a:r>
            <a:endParaRPr lang="zh-CN" altLang="en-US" sz="8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TextBox 48"/>
          <p:cNvSpPr txBox="1"/>
          <p:nvPr/>
        </p:nvSpPr>
        <p:spPr>
          <a:xfrm>
            <a:off x="3879502" y="989164"/>
            <a:ext cx="148458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3B4761"/>
                </a:solidFill>
                <a:latin typeface="Agency FB" panose="020B0503020202020204" pitchFamily="34" charset="0"/>
                <a:cs typeface="+mn-ea"/>
                <a:sym typeface="+mn-lt"/>
              </a:rPr>
              <a:t>01</a:t>
            </a:r>
            <a:endParaRPr lang="en-GB" altLang="zh-CN" sz="9600" dirty="0">
              <a:solidFill>
                <a:srgbClr val="3B476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6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2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9">
            <a:extLst>
              <a:ext uri="{FF2B5EF4-FFF2-40B4-BE49-F238E27FC236}">
                <a16:creationId xmlns:a16="http://schemas.microsoft.com/office/drawing/2014/main" id="{80E0BAB7-4961-4493-BE49-C7BBE37C86B9}"/>
              </a:ext>
            </a:extLst>
          </p:cNvPr>
          <p:cNvSpPr txBox="1"/>
          <p:nvPr/>
        </p:nvSpPr>
        <p:spPr>
          <a:xfrm>
            <a:off x="553346" y="227906"/>
            <a:ext cx="2726789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000">
                <a:solidFill>
                  <a:srgbClr val="3B4761"/>
                </a:solidFill>
                <a:cs typeface="+mn-ea"/>
                <a:sym typeface="+mn-lt"/>
              </a:rPr>
              <a:t>Supplementary material</a:t>
            </a:r>
            <a:endParaRPr lang="zh-CN" altLang="en-US" sz="2000" dirty="0">
              <a:solidFill>
                <a:srgbClr val="3B4761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6B03BA-30FD-40AA-93E6-7B5364D91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46"/>
          <a:stretch/>
        </p:blipFill>
        <p:spPr>
          <a:xfrm>
            <a:off x="971600" y="987574"/>
            <a:ext cx="7655590" cy="415592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FEBC27F-75AD-4451-BC93-1E50958E9C53}"/>
              </a:ext>
            </a:extLst>
          </p:cNvPr>
          <p:cNvSpPr txBox="1"/>
          <p:nvPr/>
        </p:nvSpPr>
        <p:spPr>
          <a:xfrm>
            <a:off x="3302831" y="604932"/>
            <a:ext cx="2993127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solidFill>
                  <a:srgbClr val="00569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Matrix operation complexity</a:t>
            </a:r>
            <a:endParaRPr lang="zh-CN" altLang="en-US">
              <a:solidFill>
                <a:srgbClr val="00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0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文本框 5"/>
          <p:cNvSpPr txBox="1">
            <a:spLocks noChangeArrowheads="1"/>
          </p:cNvSpPr>
          <p:nvPr/>
        </p:nvSpPr>
        <p:spPr bwMode="auto">
          <a:xfrm>
            <a:off x="3345610" y="123478"/>
            <a:ext cx="2452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chemeClr val="accent1"/>
                </a:solidFill>
                <a:latin typeface="+mj-ea"/>
                <a:ea typeface="+mj-ea"/>
              </a:rPr>
              <a:t>Introduction</a:t>
            </a:r>
            <a:endParaRPr lang="zh-CN" altLang="en-US" sz="2800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70" name="文本框 6"/>
          <p:cNvSpPr txBox="1">
            <a:spLocks noChangeArrowheads="1"/>
          </p:cNvSpPr>
          <p:nvPr/>
        </p:nvSpPr>
        <p:spPr bwMode="auto">
          <a:xfrm>
            <a:off x="3122109" y="562893"/>
            <a:ext cx="2951770" cy="2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Some background about TN decompositions</a:t>
            </a:r>
            <a:endParaRPr lang="zh-CN" altLang="en-US" sz="12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4433191" y="874567"/>
            <a:ext cx="27761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llustration of a 3-way tensor decomposition using the Tucker-3 model.... |  Download Scientific Diagram">
            <a:extLst>
              <a:ext uri="{FF2B5EF4-FFF2-40B4-BE49-F238E27FC236}">
                <a16:creationId xmlns:a16="http://schemas.microsoft.com/office/drawing/2014/main" id="{954B5BF7-67DA-4C37-BA16-62A4A2A6B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13" y="780742"/>
            <a:ext cx="3325784" cy="10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nsor-Train Recurrent Neural Networks for Video Classification by Yang et  al. - IFT6760A Class Presentation">
            <a:extLst>
              <a:ext uri="{FF2B5EF4-FFF2-40B4-BE49-F238E27FC236}">
                <a16:creationId xmlns:a16="http://schemas.microsoft.com/office/drawing/2014/main" id="{8804B297-1B78-4A3E-8FFA-35A0339BC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181307"/>
            <a:ext cx="3386612" cy="7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363BB58-4A9A-4AAF-BF12-1956CE3851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910" y="2667637"/>
            <a:ext cx="1774173" cy="60778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EE15A09-79D3-4AD2-A349-EB865872B4EE}"/>
              </a:ext>
            </a:extLst>
          </p:cNvPr>
          <p:cNvSpPr txBox="1"/>
          <p:nvPr/>
        </p:nvSpPr>
        <p:spPr>
          <a:xfrm>
            <a:off x="5097780" y="1841355"/>
            <a:ext cx="1597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Tucker Decomposition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E1D85A2-B775-4F20-B345-BEFE632EC6FB}"/>
              </a:ext>
            </a:extLst>
          </p:cNvPr>
          <p:cNvSpPr txBox="1"/>
          <p:nvPr/>
        </p:nvSpPr>
        <p:spPr>
          <a:xfrm>
            <a:off x="4799331" y="2998424"/>
            <a:ext cx="2206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Tensor-train(TT) Decomposition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8" name="Picture 10" descr="Tensor Ring Decomposition">
            <a:extLst>
              <a:ext uri="{FF2B5EF4-FFF2-40B4-BE49-F238E27FC236}">
                <a16:creationId xmlns:a16="http://schemas.microsoft.com/office/drawing/2014/main" id="{6A9087D5-6DD4-480C-AB18-0361F9D8A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615" y="3259634"/>
            <a:ext cx="2527892" cy="12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FBB6CF8F-0379-4DD7-9F0A-FDE89669A820}"/>
              </a:ext>
            </a:extLst>
          </p:cNvPr>
          <p:cNvSpPr txBox="1"/>
          <p:nvPr/>
        </p:nvSpPr>
        <p:spPr>
          <a:xfrm>
            <a:off x="4754864" y="4527526"/>
            <a:ext cx="2179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Tensor-ring(TR) Decomposition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73EA00D-AF2E-4D12-B9DD-C567856BA3A9}"/>
              </a:ext>
            </a:extLst>
          </p:cNvPr>
          <p:cNvSpPr/>
          <p:nvPr/>
        </p:nvSpPr>
        <p:spPr>
          <a:xfrm>
            <a:off x="598669" y="3380704"/>
            <a:ext cx="2200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higher-order tensors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左大括号 12">
            <a:extLst>
              <a:ext uri="{FF2B5EF4-FFF2-40B4-BE49-F238E27FC236}">
                <a16:creationId xmlns:a16="http://schemas.microsoft.com/office/drawing/2014/main" id="{74E48CC3-BB06-4383-AF13-1AEEBCF77A63}"/>
              </a:ext>
            </a:extLst>
          </p:cNvPr>
          <p:cNvSpPr/>
          <p:nvPr/>
        </p:nvSpPr>
        <p:spPr>
          <a:xfrm>
            <a:off x="3953401" y="1203598"/>
            <a:ext cx="288032" cy="38164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8E58916F-962F-4AF5-9B33-C59CA796168E}"/>
              </a:ext>
            </a:extLst>
          </p:cNvPr>
          <p:cNvCxnSpPr>
            <a:cxnSpLocks/>
          </p:cNvCxnSpPr>
          <p:nvPr/>
        </p:nvCxnSpPr>
        <p:spPr>
          <a:xfrm>
            <a:off x="2534922" y="3096462"/>
            <a:ext cx="1410639" cy="1534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16609A93-FD6D-4A0F-B323-FE567DDD824F}"/>
              </a:ext>
            </a:extLst>
          </p:cNvPr>
          <p:cNvSpPr txBox="1"/>
          <p:nvPr/>
        </p:nvSpPr>
        <p:spPr>
          <a:xfrm>
            <a:off x="2526564" y="2819463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TN Decomposition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3657AC7-B0F1-41AE-B0B7-064A8B8178C7}"/>
              </a:ext>
            </a:extLst>
          </p:cNvPr>
          <p:cNvSpPr txBox="1"/>
          <p:nvPr/>
        </p:nvSpPr>
        <p:spPr>
          <a:xfrm>
            <a:off x="4770936" y="4786839"/>
            <a:ext cx="3185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CP/</a:t>
            </a:r>
            <a:r>
              <a:rPr lang="en-US" altLang="zh-CN" sz="12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FCTN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/… Decomposition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6C159C2-F97A-4392-B567-7C26145A213F}"/>
              </a:ext>
            </a:extLst>
          </p:cNvPr>
          <p:cNvSpPr txBox="1"/>
          <p:nvPr/>
        </p:nvSpPr>
        <p:spPr>
          <a:xfrm>
            <a:off x="4351687" y="1804639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F77765D6-7444-4D26-A6A3-6F635845032A}"/>
              </a:ext>
            </a:extLst>
          </p:cNvPr>
          <p:cNvSpPr txBox="1"/>
          <p:nvPr/>
        </p:nvSpPr>
        <p:spPr>
          <a:xfrm>
            <a:off x="4351687" y="2998423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5D9D356-CDEF-44D9-B268-B819F15A1336}"/>
              </a:ext>
            </a:extLst>
          </p:cNvPr>
          <p:cNvSpPr txBox="1"/>
          <p:nvPr/>
        </p:nvSpPr>
        <p:spPr>
          <a:xfrm>
            <a:off x="4396657" y="4527819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600984D4-0DCE-49E2-932A-4C8A780DE691}"/>
              </a:ext>
            </a:extLst>
          </p:cNvPr>
          <p:cNvSpPr txBox="1"/>
          <p:nvPr/>
        </p:nvSpPr>
        <p:spPr>
          <a:xfrm>
            <a:off x="4396657" y="4786546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62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3" grpId="0"/>
      <p:bldP spid="12" grpId="0"/>
      <p:bldP spid="13" grpId="0" animBg="1"/>
      <p:bldP spid="18" grpId="0"/>
      <p:bldP spid="19" grpId="0"/>
      <p:bldP spid="20" grpId="0"/>
      <p:bldP spid="53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占位符 9">
            <a:extLst>
              <a:ext uri="{FF2B5EF4-FFF2-40B4-BE49-F238E27FC236}">
                <a16:creationId xmlns:a16="http://schemas.microsoft.com/office/drawing/2014/main" id="{893BCA8D-7D8F-4C9E-B649-0C88AB631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9368"/>
            <a:ext cx="9144000" cy="1877568"/>
          </a:xfrm>
          <a:prstGeom prst="rect">
            <a:avLst/>
          </a:prstGeom>
        </p:spPr>
      </p:pic>
      <p:sp>
        <p:nvSpPr>
          <p:cNvPr id="69" name="文本框 5"/>
          <p:cNvSpPr txBox="1">
            <a:spLocks noChangeArrowheads="1"/>
          </p:cNvSpPr>
          <p:nvPr/>
        </p:nvSpPr>
        <p:spPr bwMode="auto">
          <a:xfrm>
            <a:off x="3504277" y="123478"/>
            <a:ext cx="21354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Introduction</a:t>
            </a:r>
            <a:endParaRPr lang="zh-CN" altLang="en-US" sz="2800" b="1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0" name="文本框 6"/>
          <p:cNvSpPr txBox="1">
            <a:spLocks noChangeArrowheads="1"/>
          </p:cNvSpPr>
          <p:nvPr/>
        </p:nvSpPr>
        <p:spPr bwMode="auto">
          <a:xfrm>
            <a:off x="3066934" y="570354"/>
            <a:ext cx="2914901" cy="2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chemeClr val="dk1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Some background about TN decompositions</a:t>
            </a:r>
            <a:endParaRPr lang="zh-CN" altLang="en-US" sz="1200" dirty="0">
              <a:solidFill>
                <a:schemeClr val="dk1">
                  <a:lumMod val="1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4433191" y="874567"/>
            <a:ext cx="27761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椭圆 72">
            <a:extLst>
              <a:ext uri="{FF2B5EF4-FFF2-40B4-BE49-F238E27FC236}">
                <a16:creationId xmlns:a16="http://schemas.microsoft.com/office/drawing/2014/main" id="{FBD37784-4732-4F93-91E4-F3D52957DE63}"/>
              </a:ext>
            </a:extLst>
          </p:cNvPr>
          <p:cNvSpPr/>
          <p:nvPr/>
        </p:nvSpPr>
        <p:spPr>
          <a:xfrm>
            <a:off x="568305" y="3553064"/>
            <a:ext cx="478790" cy="47879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2AC3931F-42E2-4CBB-875F-CFF0CA1439C8}"/>
              </a:ext>
            </a:extLst>
          </p:cNvPr>
          <p:cNvSpPr/>
          <p:nvPr/>
        </p:nvSpPr>
        <p:spPr>
          <a:xfrm>
            <a:off x="1085729" y="3527185"/>
            <a:ext cx="2245222" cy="789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</a:rPr>
              <a:t>Proposed FCTN, which breaks through the limitations of TT/TR decompositions.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B5CAFA19-E66E-4724-875B-DE0BFA66A6D3}"/>
              </a:ext>
            </a:extLst>
          </p:cNvPr>
          <p:cNvSpPr/>
          <p:nvPr/>
        </p:nvSpPr>
        <p:spPr>
          <a:xfrm>
            <a:off x="3223505" y="3553064"/>
            <a:ext cx="478790" cy="47879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5AA8D7D0-11D1-4390-8A46-BFA5A80F95C2}"/>
              </a:ext>
            </a:extLst>
          </p:cNvPr>
          <p:cNvSpPr/>
          <p:nvPr/>
        </p:nvSpPr>
        <p:spPr>
          <a:xfrm>
            <a:off x="3736791" y="3527809"/>
            <a:ext cx="2245222" cy="789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</a:rPr>
              <a:t>Employ the FCTN decomposition to TC problem and develop an algorithm to solve it.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6D186789-5882-4CF7-9B34-D7168B1BA18E}"/>
              </a:ext>
            </a:extLst>
          </p:cNvPr>
          <p:cNvGrpSpPr/>
          <p:nvPr/>
        </p:nvGrpSpPr>
        <p:grpSpPr>
          <a:xfrm>
            <a:off x="3370118" y="3662757"/>
            <a:ext cx="177953" cy="259405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78" name="AutoShape 113">
              <a:extLst>
                <a:ext uri="{FF2B5EF4-FFF2-40B4-BE49-F238E27FC236}">
                  <a16:creationId xmlns:a16="http://schemas.microsoft.com/office/drawing/2014/main" id="{8B61F550-320F-4CA0-B42C-41CD4E189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9" name="AutoShape 114">
              <a:extLst>
                <a:ext uri="{FF2B5EF4-FFF2-40B4-BE49-F238E27FC236}">
                  <a16:creationId xmlns:a16="http://schemas.microsoft.com/office/drawing/2014/main" id="{866BFC69-BE59-47BA-B923-CA1014277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697A35A7-D651-4932-8BFD-A38F11F2ABD8}"/>
              </a:ext>
            </a:extLst>
          </p:cNvPr>
          <p:cNvGrpSpPr/>
          <p:nvPr/>
        </p:nvGrpSpPr>
        <p:grpSpPr>
          <a:xfrm flipH="1">
            <a:off x="675899" y="3662978"/>
            <a:ext cx="258963" cy="258963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81" name="AutoShape 126">
              <a:extLst>
                <a:ext uri="{FF2B5EF4-FFF2-40B4-BE49-F238E27FC236}">
                  <a16:creationId xmlns:a16="http://schemas.microsoft.com/office/drawing/2014/main" id="{A156BCC5-C130-441E-9AF1-15B97BD12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2" name="AutoShape 127">
              <a:extLst>
                <a:ext uri="{FF2B5EF4-FFF2-40B4-BE49-F238E27FC236}">
                  <a16:creationId xmlns:a16="http://schemas.microsoft.com/office/drawing/2014/main" id="{CF2CE881-0A57-4351-AC52-5793BBB1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83" name="矩形 82">
            <a:extLst>
              <a:ext uri="{FF2B5EF4-FFF2-40B4-BE49-F238E27FC236}">
                <a16:creationId xmlns:a16="http://schemas.microsoft.com/office/drawing/2014/main" id="{D5CCD14D-D0D7-4D55-A693-BCC465357F18}"/>
              </a:ext>
            </a:extLst>
          </p:cNvPr>
          <p:cNvSpPr/>
          <p:nvPr/>
        </p:nvSpPr>
        <p:spPr>
          <a:xfrm>
            <a:off x="4710810" y="1237575"/>
            <a:ext cx="4290315" cy="188114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66317D22-2FF0-47C2-8066-DAEBE5B87B1E}"/>
              </a:ext>
            </a:extLst>
          </p:cNvPr>
          <p:cNvSpPr/>
          <p:nvPr/>
        </p:nvSpPr>
        <p:spPr>
          <a:xfrm>
            <a:off x="4859402" y="1798709"/>
            <a:ext cx="3992473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bg1"/>
                </a:solidFill>
              </a:rPr>
              <a:t>* Only establish the correlations among two adjacent tensor rather than any two factors.</a:t>
            </a: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D8E5D4D8-B28E-453A-87CC-3DB31A51CFE4}"/>
              </a:ext>
            </a:extLst>
          </p:cNvPr>
          <p:cNvSpPr/>
          <p:nvPr/>
        </p:nvSpPr>
        <p:spPr>
          <a:xfrm>
            <a:off x="4859403" y="1400574"/>
            <a:ext cx="1705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endParaRPr lang="zh-CN" alt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8276E26A-11D9-4283-822B-D5F16CF7F9E0}"/>
              </a:ext>
            </a:extLst>
          </p:cNvPr>
          <p:cNvSpPr/>
          <p:nvPr/>
        </p:nvSpPr>
        <p:spPr>
          <a:xfrm>
            <a:off x="5981835" y="3553064"/>
            <a:ext cx="478790" cy="47879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7AD78900-C327-47C3-ADAA-D7E6858F9C2F}"/>
              </a:ext>
            </a:extLst>
          </p:cNvPr>
          <p:cNvSpPr/>
          <p:nvPr/>
        </p:nvSpPr>
        <p:spPr>
          <a:xfrm>
            <a:off x="6495121" y="3527809"/>
            <a:ext cx="2245222" cy="547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</a:rPr>
              <a:t>Demostrate the convergence of the developed algorithms.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8" name="Group 112">
            <a:extLst>
              <a:ext uri="{FF2B5EF4-FFF2-40B4-BE49-F238E27FC236}">
                <a16:creationId xmlns:a16="http://schemas.microsoft.com/office/drawing/2014/main" id="{AE9A2E85-90AA-4327-8599-7BC3FA46B773}"/>
              </a:ext>
            </a:extLst>
          </p:cNvPr>
          <p:cNvGrpSpPr/>
          <p:nvPr/>
        </p:nvGrpSpPr>
        <p:grpSpPr>
          <a:xfrm>
            <a:off x="6105468" y="3684007"/>
            <a:ext cx="231523" cy="216905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89" name="AutoShape 110">
              <a:extLst>
                <a:ext uri="{FF2B5EF4-FFF2-40B4-BE49-F238E27FC236}">
                  <a16:creationId xmlns:a16="http://schemas.microsoft.com/office/drawing/2014/main" id="{84638E18-173F-4E68-B31F-B3445AA24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0" name="AutoShape 111">
              <a:extLst>
                <a:ext uri="{FF2B5EF4-FFF2-40B4-BE49-F238E27FC236}">
                  <a16:creationId xmlns:a16="http://schemas.microsoft.com/office/drawing/2014/main" id="{4124B546-BFD7-4929-83DE-6F4565D52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7DDF738B-AD49-48BD-96BC-C9CC747D8DBD}"/>
              </a:ext>
            </a:extLst>
          </p:cNvPr>
          <p:cNvSpPr/>
          <p:nvPr/>
        </p:nvSpPr>
        <p:spPr>
          <a:xfrm>
            <a:off x="4867217" y="2394673"/>
            <a:ext cx="3992473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bg1"/>
                </a:solidFill>
              </a:rPr>
              <a:t>* It is not simple for TT/TR decomposition to </a:t>
            </a:r>
            <a:r>
              <a:rPr lang="en-US" altLang="zh-CN" sz="1200">
                <a:solidFill>
                  <a:srgbClr val="D78668"/>
                </a:solidFill>
              </a:rPr>
              <a:t>keep invariance</a:t>
            </a:r>
            <a:r>
              <a:rPr lang="en-US" altLang="zh-CN" sz="1200">
                <a:solidFill>
                  <a:schemeClr val="bg1"/>
                </a:solidFill>
              </a:rPr>
              <a:t>, which brings inflexibility(only reverse permuting).</a:t>
            </a:r>
          </a:p>
        </p:txBody>
      </p:sp>
    </p:spTree>
    <p:extLst>
      <p:ext uri="{BB962C8B-B14F-4D97-AF65-F5344CB8AC3E}">
        <p14:creationId xmlns:p14="http://schemas.microsoft.com/office/powerpoint/2010/main" val="420424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id="{2DAEFB7E-525B-48D3-AEE4-C0FF3D097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275" y="123478"/>
            <a:ext cx="21354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Introduction</a:t>
            </a:r>
            <a:endParaRPr lang="zh-CN" altLang="en-US" sz="2800" b="1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EE4221C4-C44F-4D9A-9CF6-4B9B2D2F6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109" y="562893"/>
            <a:ext cx="2951770" cy="2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chemeClr val="dk1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Some background about TN decompositions</a:t>
            </a:r>
            <a:endParaRPr lang="zh-CN" altLang="en-US" sz="1200" dirty="0">
              <a:solidFill>
                <a:schemeClr val="dk1">
                  <a:lumMod val="1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53E80B0-E5C5-4E69-B57E-D72D0FA1CA62}"/>
              </a:ext>
            </a:extLst>
          </p:cNvPr>
          <p:cNvCxnSpPr/>
          <p:nvPr/>
        </p:nvCxnSpPr>
        <p:spPr>
          <a:xfrm>
            <a:off x="4433191" y="874567"/>
            <a:ext cx="27761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62455430-809E-4B4B-8F49-DE0DEDA5C2C4}"/>
              </a:ext>
            </a:extLst>
          </p:cNvPr>
          <p:cNvSpPr/>
          <p:nvPr/>
        </p:nvSpPr>
        <p:spPr>
          <a:xfrm>
            <a:off x="474379" y="916794"/>
            <a:ext cx="1646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Tensor Completion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B7F988-E8A5-42B9-A449-28EB2F890439}"/>
              </a:ext>
            </a:extLst>
          </p:cNvPr>
          <p:cNvSpPr/>
          <p:nvPr/>
        </p:nvSpPr>
        <p:spPr>
          <a:xfrm>
            <a:off x="474379" y="1224571"/>
            <a:ext cx="83460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Missing Values Problems: recommender system design, image/video inpainting, and traffic data completion.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D091D45-D420-49BC-98C4-C539C24122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1386279"/>
            <a:ext cx="6304762" cy="177142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74B0FBE-E458-422A-871E-1D7B26A74698}"/>
              </a:ext>
            </a:extLst>
          </p:cNvPr>
          <p:cNvSpPr/>
          <p:nvPr/>
        </p:nvSpPr>
        <p:spPr>
          <a:xfrm>
            <a:off x="473264" y="3200455"/>
            <a:ext cx="76660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Tensor Completion (TC): complete a tensor from its partial observation.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C310A21-4A35-4CC0-9332-0E9D137F6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646" y="3554250"/>
            <a:ext cx="3065546" cy="13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1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2826323" y="843558"/>
            <a:ext cx="3491354" cy="3491350"/>
            <a:chOff x="3275856" y="1275606"/>
            <a:chExt cx="2592288" cy="2592288"/>
          </a:xfrm>
        </p:grpSpPr>
        <p:sp>
          <p:nvSpPr>
            <p:cNvPr id="39" name="矩形 38"/>
            <p:cNvSpPr/>
            <p:nvPr/>
          </p:nvSpPr>
          <p:spPr>
            <a:xfrm rot="2700000">
              <a:off x="3275856" y="1275606"/>
              <a:ext cx="2592288" cy="2592288"/>
            </a:xfrm>
            <a:prstGeom prst="rect">
              <a:avLst/>
            </a:prstGeom>
            <a:solidFill>
              <a:srgbClr val="3B476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 rot="2700000">
              <a:off x="3433501" y="1433252"/>
              <a:ext cx="2276997" cy="227699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 rot="2700000">
              <a:off x="3577798" y="1577552"/>
              <a:ext cx="1988400" cy="198840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TextBox 48"/>
          <p:cNvSpPr txBox="1"/>
          <p:nvPr/>
        </p:nvSpPr>
        <p:spPr>
          <a:xfrm>
            <a:off x="3203848" y="2359389"/>
            <a:ext cx="30243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>
                <a:solidFill>
                  <a:srgbClr val="3B4761"/>
                </a:solidFill>
                <a:cs typeface="+mn-ea"/>
                <a:sym typeface="+mn-lt"/>
              </a:rPr>
              <a:t>FCTN Decomposition</a:t>
            </a:r>
            <a:endParaRPr lang="zh-CN" altLang="en-US" sz="2400" dirty="0">
              <a:solidFill>
                <a:srgbClr val="3B4761"/>
              </a:solidFill>
              <a:cs typeface="+mn-ea"/>
              <a:sym typeface="+mn-lt"/>
            </a:endParaRPr>
          </a:p>
        </p:txBody>
      </p:sp>
      <p:sp>
        <p:nvSpPr>
          <p:cNvPr id="8" name="TextBox 49"/>
          <p:cNvSpPr txBox="1"/>
          <p:nvPr/>
        </p:nvSpPr>
        <p:spPr>
          <a:xfrm>
            <a:off x="3563888" y="3027202"/>
            <a:ext cx="21602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en-US" altLang="zh-CN" sz="800">
                <a:solidFill>
                  <a:srgbClr val="3B4761"/>
                </a:solidFill>
                <a:cs typeface="+mn-ea"/>
                <a:sym typeface="+mn-lt"/>
              </a:rPr>
              <a:t>The main idea of this paper——FCTN, as an extension of the TT and TR decomposition.</a:t>
            </a:r>
            <a:endParaRPr lang="en-US" altLang="zh-CN" sz="800" dirty="0">
              <a:solidFill>
                <a:srgbClr val="3B4761"/>
              </a:solidFill>
              <a:cs typeface="+mn-ea"/>
              <a:sym typeface="+mn-lt"/>
            </a:endParaRPr>
          </a:p>
        </p:txBody>
      </p:sp>
      <p:sp>
        <p:nvSpPr>
          <p:cNvPr id="64" name="TextBox 48"/>
          <p:cNvSpPr txBox="1"/>
          <p:nvPr/>
        </p:nvSpPr>
        <p:spPr>
          <a:xfrm>
            <a:off x="3879502" y="989164"/>
            <a:ext cx="148458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3B4761"/>
                </a:solidFill>
                <a:latin typeface="Agency FB" panose="020B0503020202020204" pitchFamily="34" charset="0"/>
                <a:cs typeface="+mn-ea"/>
                <a:sym typeface="+mn-lt"/>
              </a:rPr>
              <a:t>02</a:t>
            </a:r>
            <a:endParaRPr lang="en-GB" altLang="zh-CN" sz="9600" dirty="0">
              <a:solidFill>
                <a:srgbClr val="3B476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334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6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2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9">
            <a:extLst>
              <a:ext uri="{FF2B5EF4-FFF2-40B4-BE49-F238E27FC236}">
                <a16:creationId xmlns:a16="http://schemas.microsoft.com/office/drawing/2014/main" id="{45441895-53B5-45B0-B9F6-5A8DB98F2E8B}"/>
              </a:ext>
            </a:extLst>
          </p:cNvPr>
          <p:cNvSpPr txBox="1"/>
          <p:nvPr/>
        </p:nvSpPr>
        <p:spPr>
          <a:xfrm>
            <a:off x="549066" y="247424"/>
            <a:ext cx="2726789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000">
                <a:solidFill>
                  <a:srgbClr val="3B476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FCTN Decomposition</a:t>
            </a:r>
            <a:endParaRPr lang="zh-CN" altLang="en-US" sz="2000" dirty="0">
              <a:solidFill>
                <a:srgbClr val="3B476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4022668-6647-4B01-B9E0-72D53E7EA144}"/>
              </a:ext>
            </a:extLst>
          </p:cNvPr>
          <p:cNvSpPr txBox="1"/>
          <p:nvPr/>
        </p:nvSpPr>
        <p:spPr>
          <a:xfrm>
            <a:off x="532472" y="699542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Basic defination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B06ED19-2835-437C-86F9-3A2F82F0BCEE}"/>
              </a:ext>
            </a:extLst>
          </p:cNvPr>
          <p:cNvSpPr txBox="1"/>
          <p:nvPr/>
        </p:nvSpPr>
        <p:spPr>
          <a:xfrm>
            <a:off x="532472" y="1131590"/>
            <a:ext cx="3292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Definition 1 (</a:t>
            </a:r>
            <a:r>
              <a:rPr lang="en-US" altLang="zh-CN" sz="1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Generalized Tensor Transposition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AA85CCF-F956-47FE-9E44-44D417B9CB04}"/>
                  </a:ext>
                </a:extLst>
              </p:cNvPr>
              <p:cNvSpPr txBox="1"/>
              <p:nvPr/>
            </p:nvSpPr>
            <p:spPr>
              <a:xfrm>
                <a:off x="1331640" y="1408589"/>
                <a:ext cx="1426031" cy="208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acc>
                            <m:accPr>
                              <m:chr m:val="⃑"/>
                              <m:ctrlPr>
                                <a:rPr lang="en-US" altLang="zh-CN" sz="12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accPr>
                            <m:e>
                              <m:r>
                                <a:rPr lang="zh-CN" altLang="en-US" sz="12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𝒳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n</m:t>
                          </m:r>
                        </m:sup>
                      </m:sSup>
                      <m:r>
                        <a:rPr lang="en-US" altLang="zh-CN" sz="12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1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12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20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1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20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1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…×</m:t>
                          </m:r>
                          <m:sSub>
                            <m:sSubPr>
                              <m:ctrlP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AA85CCF-F956-47FE-9E44-44D417B9C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408589"/>
                <a:ext cx="1426031" cy="208262"/>
              </a:xfrm>
              <a:prstGeom prst="rect">
                <a:avLst/>
              </a:prstGeom>
              <a:blipFill>
                <a:blip r:embed="rId2"/>
                <a:stretch>
                  <a:fillRect l="-1709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0B660B5-F4EE-490B-9527-58F7D20B54E1}"/>
                  </a:ext>
                </a:extLst>
              </p:cNvPr>
              <p:cNvSpPr txBox="1"/>
              <p:nvPr/>
            </p:nvSpPr>
            <p:spPr>
              <a:xfrm>
                <a:off x="1331640" y="1667346"/>
                <a:ext cx="1524969" cy="208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acc>
                            <m:accPr>
                              <m:chr m:val="⃑"/>
                              <m:ctrlPr>
                                <a:rPr lang="en-US" altLang="zh-CN" sz="12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accPr>
                            <m:e>
                              <m:r>
                                <a:rPr lang="zh-CN" altLang="en-US" sz="12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𝒳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n</m:t>
                          </m:r>
                        </m:sup>
                      </m:sSup>
                      <m:r>
                        <a:rPr lang="en-US" altLang="zh-CN" sz="12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𝒑𝒆𝒓𝒎𝒖𝒕𝒆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CN" altLang="en-US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𝒳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0B660B5-F4EE-490B-9527-58F7D20B5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667346"/>
                <a:ext cx="1524969" cy="208262"/>
              </a:xfrm>
              <a:prstGeom prst="rect">
                <a:avLst/>
              </a:prstGeom>
              <a:blipFill>
                <a:blip r:embed="rId3"/>
                <a:stretch>
                  <a:fillRect l="-1594" r="-2789" b="-35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B5E90E9-DD15-4396-8F1A-34E073D84E01}"/>
                  </a:ext>
                </a:extLst>
              </p:cNvPr>
              <p:cNvSpPr txBox="1"/>
              <p:nvPr/>
            </p:nvSpPr>
            <p:spPr>
              <a:xfrm>
                <a:off x="1312869" y="1915306"/>
                <a:ext cx="1582677" cy="208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2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𝒳</m:t>
                      </m:r>
                      <m:r>
                        <a:rPr lang="en-US" altLang="zh-CN" sz="12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𝒊𝒑𝒆𝒓𝒎𝒖𝒕𝒆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acc>
                            <m:accPr>
                              <m:chr m:val="⃑"/>
                              <m:ctrlP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accPr>
                            <m:e>
                              <m:r>
                                <a:rPr lang="zh-CN" altLang="en-US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𝒳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n</m:t>
                          </m:r>
                        </m:sup>
                      </m:sSup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B5E90E9-DD15-4396-8F1A-34E073D84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869" y="1915306"/>
                <a:ext cx="1582677" cy="208262"/>
              </a:xfrm>
              <a:prstGeom prst="rect">
                <a:avLst/>
              </a:prstGeom>
              <a:blipFill>
                <a:blip r:embed="rId4"/>
                <a:stretch>
                  <a:fillRect l="-1538" r="-2692" b="-38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FD5A0ED5-6EE4-4985-8121-02FC7922766D}"/>
              </a:ext>
            </a:extLst>
          </p:cNvPr>
          <p:cNvSpPr txBox="1"/>
          <p:nvPr/>
        </p:nvSpPr>
        <p:spPr>
          <a:xfrm>
            <a:off x="517116" y="2316686"/>
            <a:ext cx="312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Definition 2  (</a:t>
            </a:r>
            <a:r>
              <a:rPr lang="en-US" altLang="zh-CN" sz="1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Generalized Tensor Unfolding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1938EFC-20CA-4734-8110-5EFD0A5DAC85}"/>
                  </a:ext>
                </a:extLst>
              </p:cNvPr>
              <p:cNvSpPr txBox="1"/>
              <p:nvPr/>
            </p:nvSpPr>
            <p:spPr>
              <a:xfrm>
                <a:off x="611560" y="2758419"/>
                <a:ext cx="3055259" cy="523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𝑋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1:</m:t>
                                  </m:r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+1:</m:t>
                                  </m:r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𝑟𝑒𝑠h𝑎𝑝𝑒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sSup>
                        <m:sSupPr>
                          <m:ctrlP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acc>
                            <m:accPr>
                              <m:chr m:val="⃑"/>
                              <m:ctrlP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accPr>
                            <m:e>
                              <m:r>
                                <a:rPr lang="zh-CN" altLang="en-US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𝒳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n</m:t>
                          </m:r>
                        </m:sup>
                      </m:sSup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  <m:nary>
                        <m:naryPr>
                          <m:chr m:val="∏"/>
                          <m:ctrlP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𝑖</m:t>
                          </m:r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  <m:nary>
                        <m:naryPr>
                          <m:chr m:val="∏"/>
                          <m:ctrlP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𝑖</m:t>
                          </m:r>
                          <m: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=</m:t>
                          </m:r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</m:t>
                          </m:r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+1</m:t>
                          </m:r>
                        </m:sub>
                        <m:sup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</m:t>
                      </m:r>
                    </m:oMath>
                  </m:oMathPara>
                </a14:m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1938EFC-20CA-4734-8110-5EFD0A5DA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58419"/>
                <a:ext cx="3055259" cy="5230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E4ACE66-4163-4797-9777-609277E731CD}"/>
                  </a:ext>
                </a:extLst>
              </p:cNvPr>
              <p:cNvSpPr txBox="1"/>
              <p:nvPr/>
            </p:nvSpPr>
            <p:spPr>
              <a:xfrm>
                <a:off x="602432" y="3282206"/>
                <a:ext cx="3027560" cy="2305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𝑋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1:</m:t>
                                  </m:r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+1:</m:t>
                                  </m:r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𝑮𝒆𝒏𝑼𝒏𝒇𝒐𝒍𝒅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sSup>
                        <m:sSupPr>
                          <m:ctrlP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acc>
                            <m:accPr>
                              <m:chr m:val="⃑"/>
                              <m:ctrlP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accPr>
                            <m:e>
                              <m:r>
                                <a:rPr lang="zh-CN" altLang="en-US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𝒳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n</m:t>
                          </m:r>
                        </m:sup>
                      </m:sSup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1:</m:t>
                          </m:r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</m:t>
                          </m:r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+1:</m:t>
                          </m:r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𝑁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</m:t>
                      </m:r>
                    </m:oMath>
                  </m:oMathPara>
                </a14:m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E4ACE66-4163-4797-9777-609277E73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32" y="3282206"/>
                <a:ext cx="3027560" cy="230576"/>
              </a:xfrm>
              <a:prstGeom prst="rect">
                <a:avLst/>
              </a:prstGeom>
              <a:blipFill>
                <a:blip r:embed="rId6"/>
                <a:stretch>
                  <a:fillRect l="-605" r="-1210" b="-23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EF3F315-EA14-4993-82CB-986C3C240807}"/>
                  </a:ext>
                </a:extLst>
              </p:cNvPr>
              <p:cNvSpPr txBox="1"/>
              <p:nvPr/>
            </p:nvSpPr>
            <p:spPr>
              <a:xfrm>
                <a:off x="1314640" y="3630887"/>
                <a:ext cx="2734531" cy="2027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2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𝒳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𝑮𝒆𝒏𝒇𝒐𝒍𝒅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𝑋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1:</m:t>
                                  </m:r>
                                  <m: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  <m: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+1:</m:t>
                                  </m:r>
                                  <m: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1:</m:t>
                          </m:r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</m:t>
                          </m:r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+1:</m:t>
                          </m:r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𝑁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</m:t>
                      </m:r>
                    </m:oMath>
                  </m:oMathPara>
                </a14:m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EF3F315-EA14-4993-82CB-986C3C240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40" y="3630887"/>
                <a:ext cx="2734531" cy="202748"/>
              </a:xfrm>
              <a:prstGeom prst="rect">
                <a:avLst/>
              </a:prstGeom>
              <a:blipFill>
                <a:blip r:embed="rId7"/>
                <a:stretch>
                  <a:fillRect l="-670" t="-6061" r="-1339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1B187C62-8368-4ABE-AD77-134F7AEE6718}"/>
              </a:ext>
            </a:extLst>
          </p:cNvPr>
          <p:cNvSpPr txBox="1"/>
          <p:nvPr/>
        </p:nvSpPr>
        <p:spPr>
          <a:xfrm>
            <a:off x="4572000" y="1126530"/>
            <a:ext cx="2354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Definition 3 (</a:t>
            </a:r>
            <a:r>
              <a:rPr lang="en-US" altLang="zh-CN" sz="1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Tensor Contraction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5E5BFF8-7864-4ACB-AE49-0567BF520851}"/>
                  </a:ext>
                </a:extLst>
              </p:cNvPr>
              <p:cNvSpPr txBox="1"/>
              <p:nvPr/>
            </p:nvSpPr>
            <p:spPr>
              <a:xfrm>
                <a:off x="4860032" y="1534829"/>
                <a:ext cx="3098733" cy="230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2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𝒵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zh-CN" altLang="en-US" sz="12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𝒳</m:t>
                      </m:r>
                      <m:sSubSup>
                        <m:sSubSupPr>
                          <m:ctrlPr>
                            <a:rPr lang="en-US" altLang="zh-CN" sz="1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2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CN" sz="12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bSup>
                      <m:r>
                        <a:rPr lang="zh-CN" altLang="en-US" sz="12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𝒴</m:t>
                      </m:r>
                      <m:r>
                        <a:rPr lang="zh-CN" altLang="en-US" sz="12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1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12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20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1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CN" sz="12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20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5E5BFF8-7864-4ACB-AE49-0567BF520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534829"/>
                <a:ext cx="3098733" cy="230384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14C5D868-1683-4579-8EF7-3C9C7F888E26}"/>
                  </a:ext>
                </a:extLst>
              </p:cNvPr>
              <p:cNvSpPr/>
              <p:nvPr/>
            </p:nvSpPr>
            <p:spPr>
              <a:xfrm>
                <a:off x="1616680" y="4214358"/>
                <a:ext cx="1803095" cy="35155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14C5D868-1683-4579-8EF7-3C9C7F888E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680" y="4214358"/>
                <a:ext cx="1803095" cy="351554"/>
              </a:xfrm>
              <a:prstGeom prst="rect">
                <a:avLst/>
              </a:prstGeom>
              <a:blipFill>
                <a:blip r:embed="rId9"/>
                <a:stretch>
                  <a:fillRect t="-13793" b="-258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9">
            <a:extLst>
              <a:ext uri="{FF2B5EF4-FFF2-40B4-BE49-F238E27FC236}">
                <a16:creationId xmlns:a16="http://schemas.microsoft.com/office/drawing/2014/main" id="{AE9AFFD7-A196-4D5B-93AC-944A0D68E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680" y="4214358"/>
            <a:ext cx="350169" cy="35155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514350"/>
            <a:endParaRPr lang="zh-CN" altLang="en-US" sz="1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 5">
            <a:hlinkClick r:id="rId10"/>
            <a:extLst>
              <a:ext uri="{FF2B5EF4-FFF2-40B4-BE49-F238E27FC236}">
                <a16:creationId xmlns:a16="http://schemas.microsoft.com/office/drawing/2014/main" id="{FAC65FDB-4DE6-481C-AC28-12BCC4BF5CDB}"/>
              </a:ext>
            </a:extLst>
          </p:cNvPr>
          <p:cNvSpPr>
            <a:spLocks noEditPoints="1"/>
          </p:cNvSpPr>
          <p:nvPr/>
        </p:nvSpPr>
        <p:spPr bwMode="auto">
          <a:xfrm>
            <a:off x="1691583" y="4285807"/>
            <a:ext cx="200363" cy="208658"/>
          </a:xfrm>
          <a:custGeom>
            <a:avLst/>
            <a:gdLst>
              <a:gd name="T0" fmla="*/ 129 w 133"/>
              <a:gd name="T1" fmla="*/ 119 h 138"/>
              <a:gd name="T2" fmla="*/ 104 w 133"/>
              <a:gd name="T3" fmla="*/ 93 h 138"/>
              <a:gd name="T4" fmla="*/ 93 w 133"/>
              <a:gd name="T5" fmla="*/ 90 h 138"/>
              <a:gd name="T6" fmla="*/ 90 w 133"/>
              <a:gd name="T7" fmla="*/ 86 h 138"/>
              <a:gd name="T8" fmla="*/ 103 w 133"/>
              <a:gd name="T9" fmla="*/ 52 h 138"/>
              <a:gd name="T10" fmla="*/ 51 w 133"/>
              <a:gd name="T11" fmla="*/ 0 h 138"/>
              <a:gd name="T12" fmla="*/ 0 w 133"/>
              <a:gd name="T13" fmla="*/ 52 h 138"/>
              <a:gd name="T14" fmla="*/ 51 w 133"/>
              <a:gd name="T15" fmla="*/ 103 h 138"/>
              <a:gd name="T16" fmla="*/ 82 w 133"/>
              <a:gd name="T17" fmla="*/ 93 h 138"/>
              <a:gd name="T18" fmla="*/ 86 w 133"/>
              <a:gd name="T19" fmla="*/ 97 h 138"/>
              <a:gd name="T20" fmla="*/ 88 w 133"/>
              <a:gd name="T21" fmla="*/ 109 h 138"/>
              <a:gd name="T22" fmla="*/ 113 w 133"/>
              <a:gd name="T23" fmla="*/ 135 h 138"/>
              <a:gd name="T24" fmla="*/ 121 w 133"/>
              <a:gd name="T25" fmla="*/ 138 h 138"/>
              <a:gd name="T26" fmla="*/ 129 w 133"/>
              <a:gd name="T27" fmla="*/ 135 h 138"/>
              <a:gd name="T28" fmla="*/ 129 w 133"/>
              <a:gd name="T29" fmla="*/ 119 h 138"/>
              <a:gd name="T30" fmla="*/ 51 w 133"/>
              <a:gd name="T31" fmla="*/ 84 h 138"/>
              <a:gd name="T32" fmla="*/ 19 w 133"/>
              <a:gd name="T33" fmla="*/ 52 h 138"/>
              <a:gd name="T34" fmla="*/ 51 w 133"/>
              <a:gd name="T35" fmla="*/ 19 h 138"/>
              <a:gd name="T36" fmla="*/ 84 w 133"/>
              <a:gd name="T37" fmla="*/ 52 h 138"/>
              <a:gd name="T38" fmla="*/ 51 w 133"/>
              <a:gd name="T39" fmla="*/ 8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" h="138">
                <a:moveTo>
                  <a:pt x="129" y="119"/>
                </a:moveTo>
                <a:cubicBezTo>
                  <a:pt x="104" y="93"/>
                  <a:pt x="104" y="93"/>
                  <a:pt x="104" y="93"/>
                </a:cubicBezTo>
                <a:cubicBezTo>
                  <a:pt x="102" y="90"/>
                  <a:pt x="97" y="89"/>
                  <a:pt x="93" y="90"/>
                </a:cubicBezTo>
                <a:cubicBezTo>
                  <a:pt x="90" y="86"/>
                  <a:pt x="90" y="86"/>
                  <a:pt x="90" y="86"/>
                </a:cubicBezTo>
                <a:cubicBezTo>
                  <a:pt x="98" y="77"/>
                  <a:pt x="103" y="65"/>
                  <a:pt x="103" y="52"/>
                </a:cubicBezTo>
                <a:cubicBezTo>
                  <a:pt x="103" y="23"/>
                  <a:pt x="80" y="0"/>
                  <a:pt x="51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80"/>
                  <a:pt x="23" y="103"/>
                  <a:pt x="51" y="103"/>
                </a:cubicBezTo>
                <a:cubicBezTo>
                  <a:pt x="63" y="103"/>
                  <a:pt x="73" y="99"/>
                  <a:pt x="82" y="93"/>
                </a:cubicBezTo>
                <a:cubicBezTo>
                  <a:pt x="86" y="97"/>
                  <a:pt x="86" y="97"/>
                  <a:pt x="86" y="97"/>
                </a:cubicBezTo>
                <a:cubicBezTo>
                  <a:pt x="84" y="101"/>
                  <a:pt x="85" y="106"/>
                  <a:pt x="88" y="109"/>
                </a:cubicBezTo>
                <a:cubicBezTo>
                  <a:pt x="113" y="135"/>
                  <a:pt x="113" y="135"/>
                  <a:pt x="113" y="135"/>
                </a:cubicBezTo>
                <a:cubicBezTo>
                  <a:pt x="115" y="137"/>
                  <a:pt x="118" y="138"/>
                  <a:pt x="121" y="138"/>
                </a:cubicBezTo>
                <a:cubicBezTo>
                  <a:pt x="124" y="138"/>
                  <a:pt x="126" y="137"/>
                  <a:pt x="129" y="135"/>
                </a:cubicBezTo>
                <a:cubicBezTo>
                  <a:pt x="133" y="131"/>
                  <a:pt x="133" y="124"/>
                  <a:pt x="129" y="119"/>
                </a:cubicBezTo>
                <a:close/>
                <a:moveTo>
                  <a:pt x="51" y="84"/>
                </a:moveTo>
                <a:cubicBezTo>
                  <a:pt x="33" y="84"/>
                  <a:pt x="19" y="70"/>
                  <a:pt x="19" y="52"/>
                </a:cubicBezTo>
                <a:cubicBezTo>
                  <a:pt x="19" y="33"/>
                  <a:pt x="33" y="19"/>
                  <a:pt x="51" y="19"/>
                </a:cubicBezTo>
                <a:cubicBezTo>
                  <a:pt x="70" y="19"/>
                  <a:pt x="84" y="33"/>
                  <a:pt x="84" y="52"/>
                </a:cubicBezTo>
                <a:cubicBezTo>
                  <a:pt x="84" y="70"/>
                  <a:pt x="70" y="84"/>
                  <a:pt x="5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514350"/>
            <a:endParaRPr lang="zh-CN" altLang="en-US" sz="1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F1083E3-EBCB-432F-AC76-6F57632E9477}"/>
                  </a:ext>
                </a:extLst>
              </p:cNvPr>
              <p:cNvSpPr txBox="1"/>
              <p:nvPr/>
            </p:nvSpPr>
            <p:spPr>
              <a:xfrm>
                <a:off x="4659154" y="1918245"/>
                <a:ext cx="20358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2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⇔</m:t>
                      </m:r>
                    </m:oMath>
                  </m:oMathPara>
                </a14:m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F1083E3-EBCB-432F-AC76-6F57632E9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154" y="1918245"/>
                <a:ext cx="203582" cy="184666"/>
              </a:xfrm>
              <a:prstGeom prst="rect">
                <a:avLst/>
              </a:prstGeom>
              <a:blipFill>
                <a:blip r:embed="rId11"/>
                <a:stretch>
                  <a:fillRect l="-8824" r="-8824"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1B322BE-F523-4EED-9FF8-38A0D066339B}"/>
                  </a:ext>
                </a:extLst>
              </p:cNvPr>
              <p:cNvSpPr txBox="1"/>
              <p:nvPr/>
            </p:nvSpPr>
            <p:spPr>
              <a:xfrm>
                <a:off x="4716016" y="1875608"/>
                <a:ext cx="3828866" cy="295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𝑍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1: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𝑁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𝑑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;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𝑁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𝑑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+1: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𝑁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𝑀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−2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𝑑</m:t>
                              </m:r>
                            </m:e>
                          </m:d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𝑑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+1: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1: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]</m:t>
                          </m:r>
                        </m:sub>
                      </m:sSub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1: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𝑑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+1: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1B322BE-F523-4EED-9FF8-38A0D0663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875608"/>
                <a:ext cx="3828866" cy="295081"/>
              </a:xfrm>
              <a:prstGeom prst="rect">
                <a:avLst/>
              </a:prstGeom>
              <a:blipFill>
                <a:blip r:embed="rId12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>
            <a:extLst>
              <a:ext uri="{FF2B5EF4-FFF2-40B4-BE49-F238E27FC236}">
                <a16:creationId xmlns:a16="http://schemas.microsoft.com/office/drawing/2014/main" id="{B62A5028-C9CE-4C55-B514-D3C4FAD47DF0}"/>
              </a:ext>
            </a:extLst>
          </p:cNvPr>
          <p:cNvSpPr txBox="1"/>
          <p:nvPr/>
        </p:nvSpPr>
        <p:spPr>
          <a:xfrm>
            <a:off x="4572000" y="2321866"/>
            <a:ext cx="2507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Definition 4 (</a:t>
            </a:r>
            <a:r>
              <a:rPr lang="en-US" altLang="zh-CN" sz="1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FCTN Decomposition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521836E3-47ED-4F4E-8124-DAE0E9F901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2988" y="2622215"/>
            <a:ext cx="2584332" cy="1786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22B9CBB-F58C-4813-936D-2FAC003A3F73}"/>
                  </a:ext>
                </a:extLst>
              </p:cNvPr>
              <p:cNvSpPr txBox="1"/>
              <p:nvPr/>
            </p:nvSpPr>
            <p:spPr>
              <a:xfrm>
                <a:off x="4860032" y="4494465"/>
                <a:ext cx="2943691" cy="208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2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𝒳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𝐹𝐶𝑇𝑁</m:t>
                      </m:r>
                      <m:d>
                        <m:dPr>
                          <m:ctrlP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2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𝒢</m:t>
                                      </m:r>
                                    </m:e>
                                    <m:sub>
                                      <m:r>
                                        <a:rPr lang="en-US" altLang="zh-CN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𝐾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𝑁</m:t>
                              </m:r>
                            </m:sup>
                          </m:sSubSup>
                        </m:e>
                      </m:d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𝐹𝐶𝑇𝑁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zh-CN" altLang="en-US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𝒢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  <m:sSub>
                        <m:sSubPr>
                          <m:ctrlPr>
                            <a:rPr lang="en-US" altLang="zh-CN" sz="1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zh-CN" altLang="en-US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𝒢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,…,</m:t>
                      </m:r>
                      <m:sSub>
                        <m:sSubPr>
                          <m:ctrlP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zh-CN" altLang="en-US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𝒢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𝑛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</m:t>
                      </m:r>
                    </m:oMath>
                  </m:oMathPara>
                </a14:m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22B9CBB-F58C-4813-936D-2FAC003A3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494465"/>
                <a:ext cx="2943691" cy="208455"/>
              </a:xfrm>
              <a:prstGeom prst="rect">
                <a:avLst/>
              </a:prstGeom>
              <a:blipFill>
                <a:blip r:embed="rId14"/>
                <a:stretch>
                  <a:fillRect l="-621" r="-1242" b="-32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B27F23FE-FA50-4B30-9013-F1E335F25EFA}"/>
                  </a:ext>
                </a:extLst>
              </p:cNvPr>
              <p:cNvSpPr txBox="1"/>
              <p:nvPr/>
            </p:nvSpPr>
            <p:spPr>
              <a:xfrm>
                <a:off x="4761317" y="4741670"/>
                <a:ext cx="1510670" cy="292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i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FCTN-ranks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altLang="zh-CN" sz="12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B27F23FE-FA50-4B30-9013-F1E335F25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317" y="4741670"/>
                <a:ext cx="1510670" cy="292901"/>
              </a:xfrm>
              <a:prstGeom prst="rect">
                <a:avLst/>
              </a:prstGeom>
              <a:blipFill>
                <a:blip r:embed="rId15"/>
                <a:stretch>
                  <a:fillRect t="-2083" b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>
            <a:extLst>
              <a:ext uri="{FF2B5EF4-FFF2-40B4-BE49-F238E27FC236}">
                <a16:creationId xmlns:a16="http://schemas.microsoft.com/office/drawing/2014/main" id="{772FE595-5396-4077-B18F-09F75A0DF8F2}"/>
              </a:ext>
            </a:extLst>
          </p:cNvPr>
          <p:cNvSpPr/>
          <p:nvPr/>
        </p:nvSpPr>
        <p:spPr>
          <a:xfrm>
            <a:off x="6235154" y="4749620"/>
            <a:ext cx="25853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intrinsic correlations and</a:t>
            </a:r>
            <a:r>
              <a:rPr lang="zh-CN" altLang="en-US" sz="1200" b="1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converts</a:t>
            </a:r>
            <a:endParaRPr lang="zh-CN" altLang="en-US" sz="1200" b="1" i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202F269-4678-4F6C-A6CB-215D6E6C204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33663" y="2744862"/>
            <a:ext cx="2977114" cy="155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4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15" grpId="0"/>
      <p:bldP spid="16" grpId="0"/>
      <p:bldP spid="17" grpId="0"/>
      <p:bldP spid="18" grpId="0"/>
      <p:bldP spid="26" grpId="0" animBg="1"/>
      <p:bldP spid="24" grpId="0" animBg="1"/>
      <p:bldP spid="25" grpId="0" animBg="1"/>
      <p:bldP spid="29" grpId="0"/>
      <p:bldP spid="30" grpId="0"/>
      <p:bldP spid="31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9">
            <a:extLst>
              <a:ext uri="{FF2B5EF4-FFF2-40B4-BE49-F238E27FC236}">
                <a16:creationId xmlns:a16="http://schemas.microsoft.com/office/drawing/2014/main" id="{787331EB-3F93-4CD9-982B-E8BDD264E4F9}"/>
              </a:ext>
            </a:extLst>
          </p:cNvPr>
          <p:cNvSpPr txBox="1"/>
          <p:nvPr/>
        </p:nvSpPr>
        <p:spPr>
          <a:xfrm>
            <a:off x="549066" y="247424"/>
            <a:ext cx="2726789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000">
                <a:solidFill>
                  <a:srgbClr val="3B476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FCTN Decomposition</a:t>
            </a:r>
            <a:endParaRPr lang="zh-CN" altLang="en-US" sz="2000" dirty="0">
              <a:solidFill>
                <a:srgbClr val="3B476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BB4361C-8E47-4FB0-9153-6773D43CB012}"/>
              </a:ext>
            </a:extLst>
          </p:cNvPr>
          <p:cNvSpPr txBox="1"/>
          <p:nvPr/>
        </p:nvSpPr>
        <p:spPr>
          <a:xfrm>
            <a:off x="532472" y="699542"/>
            <a:ext cx="1332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Basic Theorem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9E487AC8-D768-4AA3-8EBF-D447451883A8}"/>
                  </a:ext>
                </a:extLst>
              </p:cNvPr>
              <p:cNvSpPr/>
              <p:nvPr/>
            </p:nvSpPr>
            <p:spPr>
              <a:xfrm>
                <a:off x="5995781" y="1819747"/>
                <a:ext cx="2589212" cy="1037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storage cost</a:t>
                </a:r>
                <a:endParaRPr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Parameters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5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FCTN:    </a:t>
                </a:r>
                <a14:m>
                  <m:oMath xmlns:m="http://schemas.openxmlformats.org/officeDocument/2006/math">
                    <m:r>
                      <a:rPr lang="en-US" altLang="zh-CN" sz="105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105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05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𝑁𝐼</m:t>
                    </m:r>
                    <m:sSubSup>
                      <m:sSubSupPr>
                        <m:ctrlPr>
                          <a:rPr lang="en-US" altLang="zh-CN" sz="105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5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05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05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105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zh-CN" sz="105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5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Tucker:   </a:t>
                </a:r>
                <a14:m>
                  <m:oMath xmlns:m="http://schemas.openxmlformats.org/officeDocument/2006/math">
                    <m:r>
                      <a:rPr lang="en-US" altLang="zh-CN" sz="105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105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5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𝑁𝐼</m:t>
                        </m:r>
                        <m:sSub>
                          <m:sSubPr>
                            <m:ctrlPr>
                              <a:rPr lang="en-US" altLang="zh-CN" sz="105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5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05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05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105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05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05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105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1050" b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9E487AC8-D768-4AA3-8EBF-D44745188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781" y="1819747"/>
                <a:ext cx="2589212" cy="1037463"/>
              </a:xfrm>
              <a:prstGeom prst="rect">
                <a:avLst/>
              </a:prstGeom>
              <a:blipFill>
                <a:blip r:embed="rId2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文本框 74">
            <a:extLst>
              <a:ext uri="{FF2B5EF4-FFF2-40B4-BE49-F238E27FC236}">
                <a16:creationId xmlns:a16="http://schemas.microsoft.com/office/drawing/2014/main" id="{B5D311AC-3E78-4A71-93B4-510ED0E3F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163" y="1142120"/>
            <a:ext cx="11368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Rank Relation</a:t>
            </a:r>
            <a:endParaRPr lang="zh-CN" altLang="en-US" sz="1200" b="1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998FD5B4-514C-4F07-B31B-CC7479FA602A}"/>
              </a:ext>
            </a:extLst>
          </p:cNvPr>
          <p:cNvSpPr/>
          <p:nvPr/>
        </p:nvSpPr>
        <p:spPr>
          <a:xfrm>
            <a:off x="476110" y="1705076"/>
            <a:ext cx="2589212" cy="304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reordering of the vector(1,2,…N)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文本框 5">
            <a:extLst>
              <a:ext uri="{FF2B5EF4-FFF2-40B4-BE49-F238E27FC236}">
                <a16:creationId xmlns:a16="http://schemas.microsoft.com/office/drawing/2014/main" id="{CB4B44DA-BE2A-41C3-A071-7F508A3BD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729" y="1086731"/>
            <a:ext cx="19557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b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Transpositional Invariance</a:t>
            </a:r>
            <a:endParaRPr lang="zh-CN" altLang="en-US" sz="1200" b="1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7" name="文本框 5">
            <a:extLst>
              <a:ext uri="{FF2B5EF4-FFF2-40B4-BE49-F238E27FC236}">
                <a16:creationId xmlns:a16="http://schemas.microsoft.com/office/drawing/2014/main" id="{5CFC7EA0-9678-437C-99EC-79FDEDC21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729" y="2917994"/>
            <a:ext cx="14782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b="1">
                <a:solidFill>
                  <a:srgbClr val="D8876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FCTN Composition</a:t>
            </a:r>
            <a:endParaRPr lang="zh-CN" altLang="en-US" sz="1200" b="1">
              <a:solidFill>
                <a:srgbClr val="D8876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60F8C22-0C59-429F-B120-B801DA089CB3}"/>
                  </a:ext>
                </a:extLst>
              </p:cNvPr>
              <p:cNvSpPr txBox="1"/>
              <p:nvPr/>
            </p:nvSpPr>
            <p:spPr>
              <a:xfrm>
                <a:off x="738627" y="1469600"/>
                <a:ext cx="169245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2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𝒳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𝐹𝐶𝑇𝑁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zh-CN" altLang="en-US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𝒢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  <m:sSub>
                        <m:sSubPr>
                          <m:ctrlPr>
                            <a:rPr lang="en-US" altLang="zh-CN" sz="1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zh-CN" altLang="en-US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𝒢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,…,</m:t>
                      </m:r>
                      <m:sSub>
                        <m:sSubPr>
                          <m:ctrlP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zh-CN" altLang="en-US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𝒢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𝑛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</m:t>
                      </m:r>
                    </m:oMath>
                  </m:oMathPara>
                </a14:m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60F8C22-0C59-429F-B120-B801DA089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27" y="1469600"/>
                <a:ext cx="1692450" cy="184666"/>
              </a:xfrm>
              <a:prstGeom prst="rect">
                <a:avLst/>
              </a:prstGeom>
              <a:blipFill>
                <a:blip r:embed="rId3"/>
                <a:stretch>
                  <a:fillRect l="-1439" r="-2518" b="-4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C0CC0EA4-B2CF-4531-B992-235C5F74AB28}"/>
                  </a:ext>
                </a:extLst>
              </p:cNvPr>
              <p:cNvSpPr txBox="1"/>
              <p:nvPr/>
            </p:nvSpPr>
            <p:spPr>
              <a:xfrm>
                <a:off x="709333" y="2101461"/>
                <a:ext cx="2208810" cy="2813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acc>
                            <m:accPr>
                              <m:chr m:val="⃑"/>
                              <m:ctrlP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accPr>
                            <m:e>
                              <m:r>
                                <a:rPr lang="zh-CN" altLang="en-US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𝒳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n</m:t>
                          </m:r>
                        </m:sup>
                      </m:sSup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𝐹𝐶𝑇𝑁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𝒢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b>
                              <m:sSub>
                                <m:sSubPr>
                                  <m:ctrlP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𝒏</m:t>
                              </m:r>
                            </m:sup>
                          </m:sSubSup>
                        </m:e>
                      </m:acc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  <m:acc>
                        <m:accPr>
                          <m:chr m:val="⃑"/>
                          <m:ctrlP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𝒢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>
                              <m:sSub>
                                <m:sSubPr>
                                  <m:ctrlP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CN" sz="12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𝒏</m:t>
                              </m:r>
                            </m:sup>
                          </m:sSubSup>
                        </m:e>
                      </m:acc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,…,</m:t>
                      </m:r>
                      <m:acc>
                        <m:accPr>
                          <m:chr m:val="⃑"/>
                          <m:ctrlP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𝒢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b>
                              <m:sSub>
                                <m:sSubPr>
                                  <m:ctrlP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𝑁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CN" sz="12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𝒏</m:t>
                              </m:r>
                            </m:sup>
                          </m:sSubSup>
                        </m:e>
                      </m:acc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</m:t>
                      </m:r>
                    </m:oMath>
                  </m:oMathPara>
                </a14:m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C0CC0EA4-B2CF-4531-B992-235C5F74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33" y="2101461"/>
                <a:ext cx="2208810" cy="281359"/>
              </a:xfrm>
              <a:prstGeom prst="rect">
                <a:avLst/>
              </a:prstGeom>
              <a:blipFill>
                <a:blip r:embed="rId4"/>
                <a:stretch>
                  <a:fillRect l="-826" r="-1928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87EDF08B-319E-45FB-9EB8-F574AD9FEAE7}"/>
              </a:ext>
            </a:extLst>
          </p:cNvPr>
          <p:cNvSpPr txBox="1"/>
          <p:nvPr/>
        </p:nvSpPr>
        <p:spPr>
          <a:xfrm>
            <a:off x="609204" y="2447976"/>
            <a:ext cx="1951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FCTN </a:t>
            </a: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essentially invariable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1CADE1E-063F-4FFB-ABF2-2FD49BAB8EF0}"/>
              </a:ext>
            </a:extLst>
          </p:cNvPr>
          <p:cNvGrpSpPr/>
          <p:nvPr/>
        </p:nvGrpSpPr>
        <p:grpSpPr>
          <a:xfrm>
            <a:off x="3598513" y="2194472"/>
            <a:ext cx="1952715" cy="262491"/>
            <a:chOff x="6435709" y="853430"/>
            <a:chExt cx="1952715" cy="26249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7D3292C-A667-4F79-981F-AC3405CEB314}"/>
                </a:ext>
              </a:extLst>
            </p:cNvPr>
            <p:cNvSpPr/>
            <p:nvPr/>
          </p:nvSpPr>
          <p:spPr>
            <a:xfrm>
              <a:off x="6435709" y="853430"/>
              <a:ext cx="1952715" cy="26249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tint val="66000"/>
                    <a:satMod val="160000"/>
                  </a:schemeClr>
                </a:gs>
                <a:gs pos="50000">
                  <a:schemeClr val="accent5">
                    <a:tint val="44500"/>
                    <a:satMod val="160000"/>
                  </a:schemeClr>
                </a:gs>
                <a:gs pos="100000">
                  <a:schemeClr val="accent5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3DEDA315-0A89-4BB0-AFC3-1C5D41429F3B}"/>
                    </a:ext>
                  </a:extLst>
                </p:cNvPr>
                <p:cNvSpPr txBox="1"/>
                <p:nvPr/>
              </p:nvSpPr>
              <p:spPr>
                <a:xfrm>
                  <a:off x="6516216" y="890824"/>
                  <a:ext cx="169546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𝑟</m:t>
                        </m:r>
                        <m:d>
                          <m:dPr>
                            <m:ctrlP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𝐴</m:t>
                            </m:r>
                          </m:e>
                        </m:d>
                        <m:r>
                          <a:rPr lang="en-US" altLang="zh-CN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unc>
                          <m:funcPr>
                            <m:ctrlP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200" b="0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12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sz="12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2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altLang="zh-CN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oMath>
                    </m:oMathPara>
                  </a14:m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3DEDA315-0A89-4BB0-AFC3-1C5D41429F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216" y="890824"/>
                  <a:ext cx="1695464" cy="184666"/>
                </a:xfrm>
                <a:prstGeom prst="rect">
                  <a:avLst/>
                </a:prstGeom>
                <a:blipFill>
                  <a:blip r:embed="rId5"/>
                  <a:stretch>
                    <a:fillRect l="-719" b="-1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6" name="Picture 2" descr="upload.wikimedia.org/wikipedia/commons/b/bf/Mat...">
            <a:extLst>
              <a:ext uri="{FF2B5EF4-FFF2-40B4-BE49-F238E27FC236}">
                <a16:creationId xmlns:a16="http://schemas.microsoft.com/office/drawing/2014/main" id="{B0338B28-3711-474E-B3B8-6D0CAE36C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86" y="1218995"/>
            <a:ext cx="1429331" cy="9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ACCDD95-2178-4B17-8565-9817274D3CBF}"/>
                  </a:ext>
                </a:extLst>
              </p:cNvPr>
              <p:cNvSpPr txBox="1"/>
              <p:nvPr/>
            </p:nvSpPr>
            <p:spPr>
              <a:xfrm>
                <a:off x="5995781" y="1363730"/>
                <a:ext cx="2522294" cy="543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𝑅</m:t>
                      </m:r>
                      <m:r>
                        <m:rPr>
                          <m:sty m:val="p"/>
                        </m:rPr>
                        <a:rPr lang="en-US" altLang="zh-CN" sz="12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an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𝑘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sSub>
                        <m:sSubPr>
                          <m:ctrlPr>
                            <a:rPr lang="zh-CN" altLang="en-US" sz="120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12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12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12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12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1:</m:t>
                              </m:r>
                              <m:r>
                                <a:rPr lang="en-US" altLang="zh-CN" sz="12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zh-CN" sz="12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12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12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𝑑</m:t>
                              </m:r>
                              <m:r>
                                <a:rPr lang="en-US" altLang="zh-CN" sz="12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+1:</m:t>
                              </m:r>
                              <m:r>
                                <a:rPr lang="en-US" altLang="zh-CN" sz="12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zh-CN" sz="12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]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</m:t>
                      </m:r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∏"/>
                          <m:ctrlP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𝑖</m:t>
                          </m:r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𝑗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𝑑</m:t>
                              </m:r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𝑅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2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2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CN" sz="12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2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12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2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CN" sz="12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ACCDD95-2178-4B17-8565-9817274D3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781" y="1363730"/>
                <a:ext cx="2522294" cy="5439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25481D43-AD88-4468-B2AE-7327C660B0EC}"/>
                  </a:ext>
                </a:extLst>
              </p:cNvPr>
              <p:cNvSpPr txBox="1"/>
              <p:nvPr/>
            </p:nvSpPr>
            <p:spPr>
              <a:xfrm>
                <a:off x="709333" y="3946571"/>
                <a:ext cx="2093650" cy="2027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(</m:t>
                          </m:r>
                          <m: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𝒕</m:t>
                          </m:r>
                          <m: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)</m:t>
                          </m:r>
                        </m:sub>
                      </m:sSub>
                      <m:r>
                        <a:rPr lang="en-US" altLang="zh-CN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12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2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zh-CN" sz="12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𝒕</m:t>
                              </m:r>
                            </m:sub>
                          </m:sSub>
                          <m:r>
                            <a:rPr lang="en-US" altLang="zh-CN" sz="12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)</m:t>
                          </m:r>
                        </m:e>
                        <m:sub>
                          <m: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(</m:t>
                          </m:r>
                          <m: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𝒕</m:t>
                          </m:r>
                          <m: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𝒕</m:t>
                              </m:r>
                            </m:sub>
                          </m:sSub>
                          <m: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)</m:t>
                          </m:r>
                        </m:e>
                        <m:sub>
                          <m: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𝟏</m:t>
                              </m:r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:</m:t>
                              </m:r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𝑵</m:t>
                              </m:r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</m:t>
                              </m:r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𝟏</m:t>
                              </m:r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:</m:t>
                              </m:r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𝑵</m:t>
                              </m:r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</m:t>
                              </m:r>
                              <m:r>
                                <a:rPr lang="en-US" altLang="zh-CN" sz="12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25481D43-AD88-4468-B2AE-7327C660B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33" y="3946571"/>
                <a:ext cx="2093650" cy="202748"/>
              </a:xfrm>
              <a:prstGeom prst="rect">
                <a:avLst/>
              </a:prstGeom>
              <a:blipFill>
                <a:blip r:embed="rId8"/>
                <a:stretch>
                  <a:fillRect l="-1163" r="-581" b="-26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56E1C823-35E8-4908-A645-7CA8EB4D36F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953" y="4253387"/>
            <a:ext cx="2948010" cy="381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EECCB97-ED45-4001-A85C-7E639CFF20E0}"/>
                  </a:ext>
                </a:extLst>
              </p:cNvPr>
              <p:cNvSpPr/>
              <p:nvPr/>
            </p:nvSpPr>
            <p:spPr>
              <a:xfrm>
                <a:off x="664729" y="3298550"/>
                <a:ext cx="1602233" cy="300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2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𝒳</m:t>
                      </m:r>
                      <m:r>
                        <a:rPr lang="en-US" altLang="zh-CN" sz="12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12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𝐹𝐶𝑇𝑁</m:t>
                      </m:r>
                      <m:d>
                        <m:dPr>
                          <m:ctrlP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2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2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𝒢</m:t>
                                      </m:r>
                                    </m:e>
                                    <m:sub>
                                      <m:r>
                                        <a:rPr lang="en-US" altLang="zh-CN" sz="12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𝐾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𝑁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sz="1200" i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EECCB97-ED45-4001-A85C-7E639CFF20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29" y="3298550"/>
                <a:ext cx="1602233" cy="300788"/>
              </a:xfrm>
              <a:prstGeom prst="rect">
                <a:avLst/>
              </a:prstGeom>
              <a:blipFill>
                <a:blip r:embed="rId10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06D3CB75-D423-4C5C-89B6-2D8A8A2CCC09}"/>
                  </a:ext>
                </a:extLst>
              </p:cNvPr>
              <p:cNvSpPr txBox="1"/>
              <p:nvPr/>
            </p:nvSpPr>
            <p:spPr>
              <a:xfrm>
                <a:off x="716466" y="3627340"/>
                <a:ext cx="1822294" cy="215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(</m:t>
                          </m:r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𝑡</m:t>
                          </m:r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)</m:t>
                          </m:r>
                        </m:sub>
                      </m:sSub>
                      <m:r>
                        <a:rPr lang="en-US" altLang="zh-CN" sz="1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12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𝐹𝐶𝑇𝑁</m:t>
                      </m:r>
                      <m:d>
                        <m:dPr>
                          <m:ctrlPr>
                            <a:rPr lang="en-US" altLang="zh-CN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sz="12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2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2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𝒢</m:t>
                                      </m:r>
                                    </m:e>
                                    <m:sub>
                                      <m:r>
                                        <a:rPr lang="en-US" altLang="zh-CN" sz="12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𝐾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𝑁</m:t>
                              </m:r>
                            </m:sup>
                          </m:sSubSup>
                          <m:r>
                            <a:rPr lang="en-US" altLang="zh-CN" sz="1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, /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𝒢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06D3CB75-D423-4C5C-89B6-2D8A8A2CC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66" y="3627340"/>
                <a:ext cx="1822294" cy="215700"/>
              </a:xfrm>
              <a:prstGeom prst="rect">
                <a:avLst/>
              </a:prstGeom>
              <a:blipFill>
                <a:blip r:embed="rId11"/>
                <a:stretch>
                  <a:fillRect l="-1342" b="-2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B31A9C6A-CADE-44D0-AE0E-CDAB0570C56A}"/>
              </a:ext>
            </a:extLst>
          </p:cNvPr>
          <p:cNvSpPr txBox="1"/>
          <p:nvPr/>
        </p:nvSpPr>
        <p:spPr>
          <a:xfrm>
            <a:off x="595759" y="4714119"/>
            <a:ext cx="2462534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Compute one needs to </a:t>
            </a:r>
            <a:r>
              <a:rPr lang="en-US" altLang="zh-CN" sz="1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fix the others</a:t>
            </a:r>
            <a:endParaRPr lang="zh-CN" altLang="en-US" sz="120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1D08B01-F770-4F15-A296-7D273EB1E6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158964"/>
            <a:ext cx="1368152" cy="1368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7E1093B-E7BF-4510-B660-6CF9B272595D}"/>
                  </a:ext>
                </a:extLst>
              </p:cNvPr>
              <p:cNvSpPr/>
              <p:nvPr/>
            </p:nvSpPr>
            <p:spPr>
              <a:xfrm>
                <a:off x="4468381" y="3629505"/>
                <a:ext cx="898515" cy="396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𝑀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(</m:t>
                          </m:r>
                          <m:r>
                            <a:rPr lang="en-US" altLang="zh-CN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𝑡</m:t>
                          </m:r>
                          <m:r>
                            <a:rPr lang="en-US" altLang="zh-CN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)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</m:oMath>
                  </m:oMathPara>
                </a14:m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7E1093B-E7BF-4510-B660-6CF9B2725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381" y="3629505"/>
                <a:ext cx="898515" cy="396006"/>
              </a:xfrm>
              <a:prstGeom prst="rect">
                <a:avLst/>
              </a:prstGeom>
              <a:blipFill>
                <a:blip r:embed="rId1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D851DCB0-B8B6-4C91-8962-8041CD6AD26A}"/>
              </a:ext>
            </a:extLst>
          </p:cNvPr>
          <p:cNvGrpSpPr/>
          <p:nvPr/>
        </p:nvGrpSpPr>
        <p:grpSpPr>
          <a:xfrm>
            <a:off x="6300192" y="4723339"/>
            <a:ext cx="2120659" cy="276999"/>
            <a:chOff x="5220072" y="2931790"/>
            <a:chExt cx="2664296" cy="276999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038D236-C179-4904-ADCA-A1C0AE8DB8C4}"/>
                </a:ext>
              </a:extLst>
            </p:cNvPr>
            <p:cNvSpPr/>
            <p:nvPr/>
          </p:nvSpPr>
          <p:spPr>
            <a:xfrm>
              <a:off x="5220072" y="2967793"/>
              <a:ext cx="2520280" cy="204991"/>
            </a:xfrm>
            <a:prstGeom prst="rect">
              <a:avLst/>
            </a:prstGeom>
            <a:gradFill flip="none" rotWithShape="1">
              <a:gsLst>
                <a:gs pos="0">
                  <a:srgbClr val="D38669"/>
                </a:gs>
                <a:gs pos="9469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5C835BE-D0E1-475E-AC1C-FFB17AAD415D}"/>
                </a:ext>
              </a:extLst>
            </p:cNvPr>
            <p:cNvSpPr txBox="1"/>
            <p:nvPr/>
          </p:nvSpPr>
          <p:spPr>
            <a:xfrm>
              <a:off x="5220072" y="2931790"/>
              <a:ext cx="2664296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zh-CN" sz="1200">
                  <a:latin typeface="Times New Roman" panose="02020603050405020304" pitchFamily="18" charset="0"/>
                  <a:cs typeface="Times New Roman" panose="02020603050405020304" pitchFamily="18" charset="0"/>
                  <a:hlinkClick r:id="rId14"/>
                </a:rPr>
                <a:t>Supplementary Material</a:t>
              </a:r>
              <a:endParaRPr lang="zh-CN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123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84" grpId="0"/>
      <p:bldP spid="85" grpId="0"/>
      <p:bldP spid="87" grpId="0"/>
      <p:bldP spid="27" grpId="0"/>
      <p:bldP spid="28" grpId="0"/>
      <p:bldP spid="5" grpId="0"/>
      <p:bldP spid="32" grpId="0"/>
      <p:bldP spid="33" grpId="0"/>
      <p:bldP spid="11" grpId="0"/>
      <p:bldP spid="39" grpId="0"/>
      <p:bldP spid="13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B4761"/>
      </a:accent1>
      <a:accent2>
        <a:srgbClr val="D68464"/>
      </a:accent2>
      <a:accent3>
        <a:srgbClr val="3B4761"/>
      </a:accent3>
      <a:accent4>
        <a:srgbClr val="D68567"/>
      </a:accent4>
      <a:accent5>
        <a:srgbClr val="3B4761"/>
      </a:accent5>
      <a:accent6>
        <a:srgbClr val="D88769"/>
      </a:accent6>
      <a:hlink>
        <a:srgbClr val="3B4761"/>
      </a:hlink>
      <a:folHlink>
        <a:srgbClr val="DE8764"/>
      </a:folHlink>
    </a:clrScheme>
    <a:fontScheme name="自定义 1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algn="l"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1F497D"/>
    </a:dk2>
    <a:lt2>
      <a:srgbClr val="EEECE1"/>
    </a:lt2>
    <a:accent1>
      <a:srgbClr val="3B4761"/>
    </a:accent1>
    <a:accent2>
      <a:srgbClr val="D68464"/>
    </a:accent2>
    <a:accent3>
      <a:srgbClr val="3B4761"/>
    </a:accent3>
    <a:accent4>
      <a:srgbClr val="D68567"/>
    </a:accent4>
    <a:accent5>
      <a:srgbClr val="3B4761"/>
    </a:accent5>
    <a:accent6>
      <a:srgbClr val="D88769"/>
    </a:accent6>
    <a:hlink>
      <a:srgbClr val="3B4761"/>
    </a:hlink>
    <a:folHlink>
      <a:srgbClr val="DE8764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1F497D"/>
    </a:dk2>
    <a:lt2>
      <a:srgbClr val="EEECE1"/>
    </a:lt2>
    <a:accent1>
      <a:srgbClr val="3B4761"/>
    </a:accent1>
    <a:accent2>
      <a:srgbClr val="D68464"/>
    </a:accent2>
    <a:accent3>
      <a:srgbClr val="3B4761"/>
    </a:accent3>
    <a:accent4>
      <a:srgbClr val="D68567"/>
    </a:accent4>
    <a:accent5>
      <a:srgbClr val="3B4761"/>
    </a:accent5>
    <a:accent6>
      <a:srgbClr val="D88769"/>
    </a:accent6>
    <a:hlink>
      <a:srgbClr val="3B4761"/>
    </a:hlink>
    <a:folHlink>
      <a:srgbClr val="DE8764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1F497D"/>
    </a:dk2>
    <a:lt2>
      <a:srgbClr val="EEECE1"/>
    </a:lt2>
    <a:accent1>
      <a:srgbClr val="3B4761"/>
    </a:accent1>
    <a:accent2>
      <a:srgbClr val="D68464"/>
    </a:accent2>
    <a:accent3>
      <a:srgbClr val="3B4761"/>
    </a:accent3>
    <a:accent4>
      <a:srgbClr val="D68567"/>
    </a:accent4>
    <a:accent5>
      <a:srgbClr val="3B4761"/>
    </a:accent5>
    <a:accent6>
      <a:srgbClr val="D88769"/>
    </a:accent6>
    <a:hlink>
      <a:srgbClr val="3B4761"/>
    </a:hlink>
    <a:folHlink>
      <a:srgbClr val="DE876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4908</TotalTime>
  <Words>2087</Words>
  <Application>Microsoft Office PowerPoint</Application>
  <PresentationFormat>全屏显示(16:9)</PresentationFormat>
  <Paragraphs>439</Paragraphs>
  <Slides>30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Gill Sans</vt:lpstr>
      <vt:lpstr>Open Sans Light</vt:lpstr>
      <vt:lpstr>方正兰亭黑_GBK</vt:lpstr>
      <vt:lpstr>方正宋刻本秀楷简体</vt:lpstr>
      <vt:lpstr>宋体</vt:lpstr>
      <vt:lpstr>微软雅黑</vt:lpstr>
      <vt:lpstr>Agency FB</vt:lpstr>
      <vt:lpstr>Arial</vt:lpstr>
      <vt:lpstr>Calibri</vt:lpstr>
      <vt:lpstr>Calibri Light</vt:lpstr>
      <vt:lpstr>Cambria Math</vt:lpstr>
      <vt:lpstr>Times New Roman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毕业答辩</dc:title>
  <dc:creator>第一PPT</dc:creator>
  <cp:keywords>第一PPT模板网-WWW.1PPT.COM</cp:keywords>
  <dc:description>www.1ppt.com</dc:description>
  <cp:lastModifiedBy>yulezhang</cp:lastModifiedBy>
  <cp:revision>517</cp:revision>
  <dcterms:created xsi:type="dcterms:W3CDTF">2015-12-11T17:46:17Z</dcterms:created>
  <dcterms:modified xsi:type="dcterms:W3CDTF">2021-04-18T10:33:13Z</dcterms:modified>
</cp:coreProperties>
</file>